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Lst>
  <p:notesMasterIdLst>
    <p:notesMasterId r:id="rId28"/>
  </p:notesMasterIdLst>
  <p:sldIdLst>
    <p:sldId id="257" r:id="rId6"/>
    <p:sldId id="258" r:id="rId7"/>
    <p:sldId id="3120" r:id="rId8"/>
    <p:sldId id="2147378833" r:id="rId9"/>
    <p:sldId id="2147378834" r:id="rId10"/>
    <p:sldId id="2147378835" r:id="rId11"/>
    <p:sldId id="2147378836" r:id="rId12"/>
    <p:sldId id="2147378837" r:id="rId13"/>
    <p:sldId id="2147378871" r:id="rId14"/>
    <p:sldId id="261" r:id="rId15"/>
    <p:sldId id="277" r:id="rId16"/>
    <p:sldId id="2147378870" r:id="rId17"/>
    <p:sldId id="2147378876" r:id="rId18"/>
    <p:sldId id="2147378869" r:id="rId19"/>
    <p:sldId id="278" r:id="rId20"/>
    <p:sldId id="2147378873" r:id="rId21"/>
    <p:sldId id="281" r:id="rId22"/>
    <p:sldId id="280" r:id="rId23"/>
    <p:sldId id="2147378875" r:id="rId24"/>
    <p:sldId id="2147378877" r:id="rId25"/>
    <p:sldId id="284" r:id="rId26"/>
    <p:sldId id="214737887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40E616-1142-BB2A-3429-FA3DBC3E5C51}" v="5331" dt="2024-08-17T05:36:47.897"/>
    <p1510:client id="{49444443-077D-634B-8CFC-FB23BE46CA82}" v="1121" dt="2024-08-17T08:12:38.259"/>
    <p1510:client id="{843D738F-3DFA-42D2-8AD5-B3E8E20512EF}" v="55" dt="2024-08-17T06:18:46.993"/>
    <p1510:client id="{8D9EB9E1-0766-A1CD-43D1-F04D8ECF4E92}" v="6" dt="2024-08-16T19:27:59.116"/>
    <p1510:client id="{A1744183-0A88-A793-F1F0-4D35A7859BBB}" v="33" dt="2024-08-16T13:16:40.7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63" autoAdjust="0"/>
    <p:restoredTop sz="90408"/>
  </p:normalViewPr>
  <p:slideViewPr>
    <p:cSldViewPr snapToGrid="0">
      <p:cViewPr varScale="1">
        <p:scale>
          <a:sx n="115" d="100"/>
          <a:sy n="115" d="100"/>
        </p:scale>
        <p:origin x="92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DBE-53F3-154A-BDE4-C7948A2AAC0C}" type="datetimeFigureOut">
              <a:rPr lang="en-GB" smtClean="0"/>
              <a:t>16/08/2024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2A0DA-0BC3-3744-A824-45A1732A5664}" type="slidenum">
              <a:rPr lang="en-GB" smtClean="0"/>
              <a:t>‹#›</a:t>
            </a:fld>
            <a:endParaRPr lang="en-GB"/>
          </a:p>
        </p:txBody>
      </p:sp>
    </p:spTree>
    <p:extLst>
      <p:ext uri="{BB962C8B-B14F-4D97-AF65-F5344CB8AC3E}">
        <p14:creationId xmlns:p14="http://schemas.microsoft.com/office/powerpoint/2010/main" val="1559034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F2A0DA-0BC3-3744-A824-45A1732A5664}" type="slidenum">
              <a:rPr lang="en-GB" smtClean="0"/>
              <a:t>1</a:t>
            </a:fld>
            <a:endParaRPr lang="en-GB"/>
          </a:p>
        </p:txBody>
      </p:sp>
    </p:spTree>
    <p:extLst>
      <p:ext uri="{BB962C8B-B14F-4D97-AF65-F5344CB8AC3E}">
        <p14:creationId xmlns:p14="http://schemas.microsoft.com/office/powerpoint/2010/main" val="4280071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F2A0DA-0BC3-3744-A824-45A1732A5664}" type="slidenum">
              <a:rPr lang="en-GB" smtClean="0"/>
              <a:t>10</a:t>
            </a:fld>
            <a:endParaRPr lang="en-GB"/>
          </a:p>
        </p:txBody>
      </p:sp>
    </p:spTree>
    <p:extLst>
      <p:ext uri="{BB962C8B-B14F-4D97-AF65-F5344CB8AC3E}">
        <p14:creationId xmlns:p14="http://schemas.microsoft.com/office/powerpoint/2010/main" val="2656264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9312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cap="all" dirty="0">
                <a:solidFill>
                  <a:srgbClr val="232E3D"/>
                </a:solidFill>
                <a:effectLst/>
                <a:latin typeface="Proxima"/>
              </a:rPr>
              <a:t>Independent oversight</a:t>
            </a:r>
            <a:br>
              <a:rPr lang="en-GB" b="1" i="0" cap="all" dirty="0">
                <a:solidFill>
                  <a:srgbClr val="232E3D"/>
                </a:solidFill>
                <a:effectLst/>
                <a:latin typeface="Proxima"/>
              </a:rPr>
            </a:br>
            <a:r>
              <a:rPr lang="en-GB" b="1" i="0" cap="all" dirty="0">
                <a:solidFill>
                  <a:srgbClr val="232E3D"/>
                </a:solidFill>
                <a:effectLst/>
                <a:latin typeface="Proxima"/>
              </a:rPr>
              <a:t>Judicial oversight</a:t>
            </a:r>
            <a:br>
              <a:rPr lang="en-GB" b="1" i="0" cap="all" dirty="0">
                <a:solidFill>
                  <a:srgbClr val="232E3D"/>
                </a:solidFill>
                <a:effectLst/>
                <a:latin typeface="Proxima"/>
              </a:rPr>
            </a:br>
            <a:r>
              <a:rPr lang="en-GB" b="1" i="0" cap="all" dirty="0">
                <a:solidFill>
                  <a:srgbClr val="232E3D"/>
                </a:solidFill>
                <a:effectLst/>
                <a:latin typeface="Proxima"/>
              </a:rPr>
              <a:t>Access to legal advice</a:t>
            </a:r>
            <a:br>
              <a:rPr lang="en-GB" b="1" i="0" cap="all" dirty="0">
                <a:solidFill>
                  <a:srgbClr val="232E3D"/>
                </a:solidFill>
                <a:effectLst/>
                <a:latin typeface="Proxima"/>
              </a:rPr>
            </a:br>
            <a:r>
              <a:rPr lang="en-GB" b="1" i="0" cap="all" dirty="0">
                <a:solidFill>
                  <a:srgbClr val="232E3D"/>
                </a:solidFill>
                <a:effectLst/>
                <a:latin typeface="Proxima"/>
              </a:rPr>
              <a:t>Remedies</a:t>
            </a:r>
          </a:p>
        </p:txBody>
      </p:sp>
      <p:sp>
        <p:nvSpPr>
          <p:cNvPr id="4" name="Slide Number Placeholder 3"/>
          <p:cNvSpPr>
            <a:spLocks noGrp="1"/>
          </p:cNvSpPr>
          <p:nvPr>
            <p:ph type="sldNum" sz="quarter" idx="5"/>
          </p:nvPr>
        </p:nvSpPr>
        <p:spPr/>
        <p:txBody>
          <a:bodyPr/>
          <a:lstStyle/>
          <a:p>
            <a:fld id="{45F2A0DA-0BC3-3744-A824-45A1732A5664}" type="slidenum">
              <a:rPr lang="en-GB" smtClean="0"/>
              <a:t>16</a:t>
            </a:fld>
            <a:endParaRPr lang="en-GB"/>
          </a:p>
        </p:txBody>
      </p:sp>
    </p:spTree>
    <p:extLst>
      <p:ext uri="{BB962C8B-B14F-4D97-AF65-F5344CB8AC3E}">
        <p14:creationId xmlns:p14="http://schemas.microsoft.com/office/powerpoint/2010/main" val="2349872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F2A0DA-0BC3-3744-A824-45A1732A5664}" type="slidenum">
              <a:rPr lang="en-GB" smtClean="0"/>
              <a:t>22</a:t>
            </a:fld>
            <a:endParaRPr lang="en-GB"/>
          </a:p>
        </p:txBody>
      </p:sp>
    </p:spTree>
    <p:extLst>
      <p:ext uri="{BB962C8B-B14F-4D97-AF65-F5344CB8AC3E}">
        <p14:creationId xmlns:p14="http://schemas.microsoft.com/office/powerpoint/2010/main" val="789523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827F014F-2563-B04D-6F98-AFFF3704FE06}"/>
              </a:ext>
            </a:extLst>
          </p:cNvPr>
          <p:cNvSpPr>
            <a:spLocks noGrp="1"/>
          </p:cNvSpPr>
          <p:nvPr>
            <p:ph type="dt" sz="half" idx="10"/>
          </p:nvPr>
        </p:nvSpPr>
        <p:spPr/>
        <p:txBody>
          <a:bodyPr/>
          <a:lstStyle>
            <a:lvl1pPr>
              <a:defRPr/>
            </a:lvl1pPr>
          </a:lstStyle>
          <a:p>
            <a:pPr>
              <a:defRPr/>
            </a:pPr>
            <a:fld id="{6D3661BA-1580-4252-9CFA-30A1A291D3B9}" type="datetimeFigureOut">
              <a:rPr lang="en-GB"/>
              <a:pPr>
                <a:defRPr/>
              </a:pPr>
              <a:t>16/08/2024</a:t>
            </a:fld>
            <a:endParaRPr lang="en-GB"/>
          </a:p>
        </p:txBody>
      </p:sp>
      <p:sp>
        <p:nvSpPr>
          <p:cNvPr id="5" name="Footer Placeholder 4">
            <a:extLst>
              <a:ext uri="{FF2B5EF4-FFF2-40B4-BE49-F238E27FC236}">
                <a16:creationId xmlns:a16="http://schemas.microsoft.com/office/drawing/2014/main" id="{9115F9E0-A432-F98F-FC90-5FF21914210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0427394-2EA2-C267-CC1A-3B482E07C79F}"/>
              </a:ext>
            </a:extLst>
          </p:cNvPr>
          <p:cNvSpPr>
            <a:spLocks noGrp="1"/>
          </p:cNvSpPr>
          <p:nvPr>
            <p:ph type="sldNum" sz="quarter" idx="12"/>
          </p:nvPr>
        </p:nvSpPr>
        <p:spPr/>
        <p:txBody>
          <a:bodyPr/>
          <a:lstStyle>
            <a:lvl1pPr>
              <a:defRPr/>
            </a:lvl1pPr>
          </a:lstStyle>
          <a:p>
            <a:pPr>
              <a:defRPr/>
            </a:pPr>
            <a:fld id="{8E5DF1E4-CEEE-4E8E-88CB-E8BFF3E8D4C6}" type="slidenum">
              <a:rPr lang="en-GB"/>
              <a:pPr>
                <a:defRPr/>
              </a:pPr>
              <a:t>‹#›</a:t>
            </a:fld>
            <a:endParaRPr lang="en-GB" dirty="0"/>
          </a:p>
        </p:txBody>
      </p:sp>
    </p:spTree>
    <p:extLst>
      <p:ext uri="{BB962C8B-B14F-4D97-AF65-F5344CB8AC3E}">
        <p14:creationId xmlns:p14="http://schemas.microsoft.com/office/powerpoint/2010/main" val="1289976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9C8CAA1-A279-99DE-209F-F4E8A17C20A3}"/>
              </a:ext>
            </a:extLst>
          </p:cNvPr>
          <p:cNvSpPr>
            <a:spLocks noGrp="1"/>
          </p:cNvSpPr>
          <p:nvPr>
            <p:ph type="dt" sz="half" idx="10"/>
          </p:nvPr>
        </p:nvSpPr>
        <p:spPr/>
        <p:txBody>
          <a:bodyPr/>
          <a:lstStyle>
            <a:lvl1pPr>
              <a:defRPr/>
            </a:lvl1pPr>
          </a:lstStyle>
          <a:p>
            <a:pPr>
              <a:defRPr/>
            </a:pPr>
            <a:fld id="{47E69DFD-936C-46FE-98AE-1CA701F3C55C}" type="datetimeFigureOut">
              <a:rPr lang="en-GB"/>
              <a:pPr>
                <a:defRPr/>
              </a:pPr>
              <a:t>16/08/2024</a:t>
            </a:fld>
            <a:endParaRPr lang="en-GB"/>
          </a:p>
        </p:txBody>
      </p:sp>
      <p:sp>
        <p:nvSpPr>
          <p:cNvPr id="5" name="Footer Placeholder 4">
            <a:extLst>
              <a:ext uri="{FF2B5EF4-FFF2-40B4-BE49-F238E27FC236}">
                <a16:creationId xmlns:a16="http://schemas.microsoft.com/office/drawing/2014/main" id="{6C9E4DCC-AFD8-477F-7B01-D9E28DD460E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8EE8807-25D6-2578-8016-8AC1DC22663C}"/>
              </a:ext>
            </a:extLst>
          </p:cNvPr>
          <p:cNvSpPr>
            <a:spLocks noGrp="1"/>
          </p:cNvSpPr>
          <p:nvPr>
            <p:ph type="sldNum" sz="quarter" idx="12"/>
          </p:nvPr>
        </p:nvSpPr>
        <p:spPr/>
        <p:txBody>
          <a:bodyPr/>
          <a:lstStyle>
            <a:lvl1pPr>
              <a:defRPr/>
            </a:lvl1pPr>
          </a:lstStyle>
          <a:p>
            <a:pPr>
              <a:defRPr/>
            </a:pPr>
            <a:fld id="{5F67D1EC-8D90-4FFD-A3D5-B089E77446D2}" type="slidenum">
              <a:rPr lang="en-GB"/>
              <a:pPr>
                <a:defRPr/>
              </a:pPr>
              <a:t>‹#›</a:t>
            </a:fld>
            <a:endParaRPr lang="en-GB" dirty="0"/>
          </a:p>
        </p:txBody>
      </p:sp>
    </p:spTree>
    <p:extLst>
      <p:ext uri="{BB962C8B-B14F-4D97-AF65-F5344CB8AC3E}">
        <p14:creationId xmlns:p14="http://schemas.microsoft.com/office/powerpoint/2010/main" val="2383661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1FA5D1B-C8B1-6B4C-48E5-4A14921F4973}"/>
              </a:ext>
            </a:extLst>
          </p:cNvPr>
          <p:cNvSpPr>
            <a:spLocks noGrp="1"/>
          </p:cNvSpPr>
          <p:nvPr>
            <p:ph type="dt" sz="half" idx="10"/>
          </p:nvPr>
        </p:nvSpPr>
        <p:spPr/>
        <p:txBody>
          <a:bodyPr/>
          <a:lstStyle>
            <a:lvl1pPr>
              <a:defRPr/>
            </a:lvl1pPr>
          </a:lstStyle>
          <a:p>
            <a:pPr>
              <a:defRPr/>
            </a:pPr>
            <a:fld id="{5DF26492-9264-4275-9F07-D3AFE8B1D0DF}" type="datetimeFigureOut">
              <a:rPr lang="en-GB"/>
              <a:pPr>
                <a:defRPr/>
              </a:pPr>
              <a:t>16/08/2024</a:t>
            </a:fld>
            <a:endParaRPr lang="en-GB"/>
          </a:p>
        </p:txBody>
      </p:sp>
      <p:sp>
        <p:nvSpPr>
          <p:cNvPr id="5" name="Footer Placeholder 4">
            <a:extLst>
              <a:ext uri="{FF2B5EF4-FFF2-40B4-BE49-F238E27FC236}">
                <a16:creationId xmlns:a16="http://schemas.microsoft.com/office/drawing/2014/main" id="{A9EA718E-D2BA-BE87-5089-61423B0095B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1BFA9BD-969C-F81A-553A-3DA32600410E}"/>
              </a:ext>
            </a:extLst>
          </p:cNvPr>
          <p:cNvSpPr>
            <a:spLocks noGrp="1"/>
          </p:cNvSpPr>
          <p:nvPr>
            <p:ph type="sldNum" sz="quarter" idx="12"/>
          </p:nvPr>
        </p:nvSpPr>
        <p:spPr/>
        <p:txBody>
          <a:bodyPr/>
          <a:lstStyle>
            <a:lvl1pPr>
              <a:defRPr/>
            </a:lvl1pPr>
          </a:lstStyle>
          <a:p>
            <a:pPr>
              <a:defRPr/>
            </a:pPr>
            <a:fld id="{DFC085AD-D239-4E07-900C-A72970D01137}" type="slidenum">
              <a:rPr lang="en-GB"/>
              <a:pPr>
                <a:defRPr/>
              </a:pPr>
              <a:t>‹#›</a:t>
            </a:fld>
            <a:endParaRPr lang="en-GB" dirty="0"/>
          </a:p>
        </p:txBody>
      </p:sp>
    </p:spTree>
    <p:extLst>
      <p:ext uri="{BB962C8B-B14F-4D97-AF65-F5344CB8AC3E}">
        <p14:creationId xmlns:p14="http://schemas.microsoft.com/office/powerpoint/2010/main" val="4175737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White background" type="tx">
  <p:cSld name="White background">
    <p:spTree>
      <p:nvGrpSpPr>
        <p:cNvPr id="1" name="Shape 9"/>
        <p:cNvGrpSpPr/>
        <p:nvPr/>
      </p:nvGrpSpPr>
      <p:grpSpPr>
        <a:xfrm>
          <a:off x="0" y="0"/>
          <a:ext cx="0" cy="0"/>
          <a:chOff x="0" y="0"/>
          <a:chExt cx="0" cy="0"/>
        </a:xfrm>
      </p:grpSpPr>
      <p:sp>
        <p:nvSpPr>
          <p:cNvPr id="10" name="Google Shape;10;p2"/>
          <p:cNvSpPr txBox="1"/>
          <p:nvPr/>
        </p:nvSpPr>
        <p:spPr>
          <a:xfrm rot="-5400000">
            <a:off x="11370633" y="859416"/>
            <a:ext cx="956934" cy="16510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468B1"/>
              </a:buClr>
              <a:buSzPts val="1100"/>
              <a:buFont typeface="Proxima Nova"/>
              <a:buNone/>
            </a:pPr>
            <a:r>
              <a:rPr lang="en-US" sz="1100" b="0" i="0" u="none" strike="noStrike" cap="none">
                <a:solidFill>
                  <a:srgbClr val="0468B1"/>
                </a:solidFill>
                <a:latin typeface="Proxima Nova Rg"/>
                <a:ea typeface="Proxima Nova Rg"/>
                <a:cs typeface="Proxima Nova Rg"/>
                <a:sym typeface="Proxima Nova"/>
              </a:rPr>
              <a:t> UNDP DIGITAL</a:t>
            </a:r>
            <a:endParaRPr/>
          </a:p>
        </p:txBody>
      </p:sp>
    </p:spTree>
    <p:extLst>
      <p:ext uri="{BB962C8B-B14F-4D97-AF65-F5344CB8AC3E}">
        <p14:creationId xmlns:p14="http://schemas.microsoft.com/office/powerpoint/2010/main" val="110432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White background" type="tx">
  <p:cSld name="White background">
    <p:spTree>
      <p:nvGrpSpPr>
        <p:cNvPr id="1" name="Shape 9"/>
        <p:cNvGrpSpPr/>
        <p:nvPr/>
      </p:nvGrpSpPr>
      <p:grpSpPr>
        <a:xfrm>
          <a:off x="0" y="0"/>
          <a:ext cx="0" cy="0"/>
          <a:chOff x="0" y="0"/>
          <a:chExt cx="0" cy="0"/>
        </a:xfrm>
      </p:grpSpPr>
      <p:sp>
        <p:nvSpPr>
          <p:cNvPr id="10" name="Google Shape;10;p2"/>
          <p:cNvSpPr txBox="1"/>
          <p:nvPr/>
        </p:nvSpPr>
        <p:spPr>
          <a:xfrm rot="-5400000">
            <a:off x="11370633" y="859416"/>
            <a:ext cx="956934" cy="16510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468B1"/>
              </a:buClr>
              <a:buSzPts val="1100"/>
              <a:buFont typeface="Proxima Nova"/>
              <a:buNone/>
            </a:pPr>
            <a:r>
              <a:rPr lang="en-US" sz="1100" b="0" i="0" u="none" strike="noStrike" cap="none">
                <a:solidFill>
                  <a:srgbClr val="0468B1"/>
                </a:solidFill>
                <a:latin typeface="Proxima Nova Rg"/>
                <a:ea typeface="Proxima Nova Rg"/>
                <a:cs typeface="Proxima Nova Rg"/>
                <a:sym typeface="Proxima Nova"/>
              </a:rPr>
              <a:t> UNDP DIGITAL</a:t>
            </a:r>
            <a:endParaRPr/>
          </a:p>
        </p:txBody>
      </p:sp>
    </p:spTree>
    <p:extLst>
      <p:ext uri="{BB962C8B-B14F-4D97-AF65-F5344CB8AC3E}">
        <p14:creationId xmlns:p14="http://schemas.microsoft.com/office/powerpoint/2010/main" val="3736637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mp; Bullets white">
  <p:cSld name="Title &amp; Bullets white">
    <p:spTree>
      <p:nvGrpSpPr>
        <p:cNvPr id="1" name="Shape 44"/>
        <p:cNvGrpSpPr/>
        <p:nvPr/>
      </p:nvGrpSpPr>
      <p:grpSpPr>
        <a:xfrm>
          <a:off x="0" y="0"/>
          <a:ext cx="0" cy="0"/>
          <a:chOff x="0" y="0"/>
          <a:chExt cx="0" cy="0"/>
        </a:xfrm>
      </p:grpSpPr>
      <p:sp>
        <p:nvSpPr>
          <p:cNvPr id="45" name="Google Shape;45;p10"/>
          <p:cNvSpPr txBox="1"/>
          <p:nvPr/>
        </p:nvSpPr>
        <p:spPr>
          <a:xfrm rot="-5400000">
            <a:off x="11370633" y="859416"/>
            <a:ext cx="956934" cy="16510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468B1"/>
              </a:buClr>
              <a:buSzPts val="1100"/>
              <a:buFont typeface="Proxima Nova"/>
              <a:buNone/>
            </a:pPr>
            <a:r>
              <a:rPr lang="en-US" sz="1100" b="0" i="0" u="none" strike="noStrike" cap="none">
                <a:solidFill>
                  <a:srgbClr val="0468B1"/>
                </a:solidFill>
                <a:latin typeface="Proxima Nova Rg"/>
                <a:ea typeface="Proxima Nova Rg"/>
                <a:cs typeface="Proxima Nova Rg"/>
                <a:sym typeface="Proxima Nova"/>
              </a:rPr>
              <a:t> UNDP DIGITAL</a:t>
            </a:r>
            <a:endParaRPr/>
          </a:p>
        </p:txBody>
      </p:sp>
      <p:sp>
        <p:nvSpPr>
          <p:cNvPr id="46" name="Google Shape;46;p10"/>
          <p:cNvSpPr txBox="1"/>
          <p:nvPr/>
        </p:nvSpPr>
        <p:spPr>
          <a:xfrm>
            <a:off x="4688052" y="4333081"/>
            <a:ext cx="3045350" cy="708661"/>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2600"/>
              <a:buFont typeface="Proxima Nova"/>
              <a:buNone/>
            </a:pPr>
            <a:r>
              <a:rPr lang="en-US" sz="2600" b="1" i="0" u="none" strike="noStrike" cap="none">
                <a:solidFill>
                  <a:srgbClr val="000000"/>
                </a:solidFill>
                <a:latin typeface="FontsFreeNetProximaNovaBold"/>
                <a:ea typeface="FontsFreeNetProximaNovaBold"/>
                <a:cs typeface="FontsFreeNetProximaNovaBold"/>
                <a:sym typeface="Proxima Nova"/>
              </a:rPr>
              <a:t>Type the title here, </a:t>
            </a:r>
            <a:endParaRPr/>
          </a:p>
          <a:p>
            <a:pPr marL="0" marR="0" lvl="0" indent="0" algn="l" rtl="0">
              <a:lnSpc>
                <a:spcPct val="80000"/>
              </a:lnSpc>
              <a:spcBef>
                <a:spcPts val="0"/>
              </a:spcBef>
              <a:spcAft>
                <a:spcPts val="0"/>
              </a:spcAft>
              <a:buClr>
                <a:srgbClr val="000000"/>
              </a:buClr>
              <a:buSzPts val="2600"/>
              <a:buFont typeface="Proxima Nova"/>
              <a:buNone/>
            </a:pPr>
            <a:r>
              <a:rPr lang="en-US" sz="2600" b="1" i="0" u="none" strike="noStrike" cap="none">
                <a:solidFill>
                  <a:srgbClr val="000000"/>
                </a:solidFill>
                <a:latin typeface="FontsFreeNetProximaNovaBold"/>
                <a:ea typeface="FontsFreeNetProximaNovaBold"/>
                <a:cs typeface="FontsFreeNetProximaNovaBold"/>
                <a:sym typeface="Proxima Nova"/>
              </a:rPr>
              <a:t>two lines.</a:t>
            </a:r>
            <a:endParaRPr/>
          </a:p>
        </p:txBody>
      </p:sp>
      <p:sp>
        <p:nvSpPr>
          <p:cNvPr id="47" name="Google Shape;47;p10"/>
          <p:cNvSpPr txBox="1"/>
          <p:nvPr/>
        </p:nvSpPr>
        <p:spPr>
          <a:xfrm>
            <a:off x="4688052" y="5133181"/>
            <a:ext cx="3045350" cy="9652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Proxima Nova"/>
              <a:buNone/>
            </a:pPr>
            <a:r>
              <a:rPr lang="en-US" sz="1600" b="0" i="0" u="none" strike="noStrike" cap="none">
                <a:solidFill>
                  <a:srgbClr val="000000"/>
                </a:solidFill>
                <a:latin typeface="Proxima Nova Rg"/>
                <a:ea typeface="Proxima Nova Rg"/>
                <a:cs typeface="Proxima Nova Rg"/>
                <a:sym typeface="Proxima Nova"/>
              </a:rPr>
              <a:t>Lorem ipsum dolor sit amet, consectetur adipiscing elit, sed do eiusmod tempor incididunt ut labore et dolore magna aliqua. </a:t>
            </a:r>
            <a:endParaRPr/>
          </a:p>
        </p:txBody>
      </p:sp>
      <p:sp>
        <p:nvSpPr>
          <p:cNvPr id="48" name="Google Shape;48;p10"/>
          <p:cNvSpPr txBox="1"/>
          <p:nvPr/>
        </p:nvSpPr>
        <p:spPr>
          <a:xfrm>
            <a:off x="852652" y="4345781"/>
            <a:ext cx="3045350" cy="708661"/>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2600"/>
              <a:buFont typeface="Proxima Nova"/>
              <a:buNone/>
            </a:pPr>
            <a:r>
              <a:rPr lang="en-US" sz="2600" b="1" i="0" u="none" strike="noStrike" cap="none">
                <a:solidFill>
                  <a:srgbClr val="000000"/>
                </a:solidFill>
                <a:latin typeface="FontsFreeNetProximaNovaBold"/>
                <a:ea typeface="FontsFreeNetProximaNovaBold"/>
                <a:cs typeface="FontsFreeNetProximaNovaBold"/>
                <a:sym typeface="Proxima Nova"/>
              </a:rPr>
              <a:t>Type the title here, </a:t>
            </a:r>
            <a:endParaRPr/>
          </a:p>
          <a:p>
            <a:pPr marL="0" marR="0" lvl="0" indent="0" algn="l" rtl="0">
              <a:lnSpc>
                <a:spcPct val="80000"/>
              </a:lnSpc>
              <a:spcBef>
                <a:spcPts val="0"/>
              </a:spcBef>
              <a:spcAft>
                <a:spcPts val="0"/>
              </a:spcAft>
              <a:buClr>
                <a:srgbClr val="000000"/>
              </a:buClr>
              <a:buSzPts val="2600"/>
              <a:buFont typeface="Proxima Nova"/>
              <a:buNone/>
            </a:pPr>
            <a:r>
              <a:rPr lang="en-US" sz="2600" b="1" i="0" u="none" strike="noStrike" cap="none">
                <a:solidFill>
                  <a:srgbClr val="000000"/>
                </a:solidFill>
                <a:latin typeface="FontsFreeNetProximaNovaBold"/>
                <a:ea typeface="FontsFreeNetProximaNovaBold"/>
                <a:cs typeface="FontsFreeNetProximaNovaBold"/>
                <a:sym typeface="Proxima Nova"/>
              </a:rPr>
              <a:t>two lines.</a:t>
            </a:r>
            <a:endParaRPr/>
          </a:p>
        </p:txBody>
      </p:sp>
      <p:sp>
        <p:nvSpPr>
          <p:cNvPr id="49" name="Google Shape;49;p10"/>
          <p:cNvSpPr txBox="1"/>
          <p:nvPr/>
        </p:nvSpPr>
        <p:spPr>
          <a:xfrm>
            <a:off x="852652" y="5145881"/>
            <a:ext cx="3045350" cy="9652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Proxima Nova"/>
              <a:buNone/>
            </a:pPr>
            <a:r>
              <a:rPr lang="en-US" sz="1600" b="0" i="0" u="none" strike="noStrike" cap="none">
                <a:solidFill>
                  <a:srgbClr val="000000"/>
                </a:solidFill>
                <a:latin typeface="Proxima Nova Rg"/>
                <a:ea typeface="Proxima Nova Rg"/>
                <a:cs typeface="Proxima Nova Rg"/>
                <a:sym typeface="Proxima Nova"/>
              </a:rPr>
              <a:t>Lorem ipsum dolor sit amet, consectetur adipiscing elit, sed do eiusmod tempor incididunt ut labore et dolore magna aliqua. </a:t>
            </a:r>
            <a:endParaRPr/>
          </a:p>
        </p:txBody>
      </p:sp>
      <p:sp>
        <p:nvSpPr>
          <p:cNvPr id="50" name="Google Shape;50;p10"/>
          <p:cNvSpPr txBox="1"/>
          <p:nvPr/>
        </p:nvSpPr>
        <p:spPr>
          <a:xfrm>
            <a:off x="8434552" y="4333081"/>
            <a:ext cx="3045350" cy="708661"/>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2600"/>
              <a:buFont typeface="Proxima Nova"/>
              <a:buNone/>
            </a:pPr>
            <a:r>
              <a:rPr lang="en-US" sz="2600" b="1" i="0" u="none" strike="noStrike" cap="none">
                <a:solidFill>
                  <a:srgbClr val="000000"/>
                </a:solidFill>
                <a:latin typeface="FontsFreeNetProximaNovaBold"/>
                <a:ea typeface="FontsFreeNetProximaNovaBold"/>
                <a:cs typeface="FontsFreeNetProximaNovaBold"/>
                <a:sym typeface="Proxima Nova"/>
              </a:rPr>
              <a:t>Type the title here, </a:t>
            </a:r>
            <a:endParaRPr/>
          </a:p>
          <a:p>
            <a:pPr marL="0" marR="0" lvl="0" indent="0" algn="l" rtl="0">
              <a:lnSpc>
                <a:spcPct val="80000"/>
              </a:lnSpc>
              <a:spcBef>
                <a:spcPts val="0"/>
              </a:spcBef>
              <a:spcAft>
                <a:spcPts val="0"/>
              </a:spcAft>
              <a:buClr>
                <a:srgbClr val="000000"/>
              </a:buClr>
              <a:buSzPts val="2600"/>
              <a:buFont typeface="Proxima Nova"/>
              <a:buNone/>
            </a:pPr>
            <a:r>
              <a:rPr lang="en-US" sz="2600" b="1" i="0" u="none" strike="noStrike" cap="none">
                <a:solidFill>
                  <a:srgbClr val="000000"/>
                </a:solidFill>
                <a:latin typeface="FontsFreeNetProximaNovaBold"/>
                <a:ea typeface="FontsFreeNetProximaNovaBold"/>
                <a:cs typeface="FontsFreeNetProximaNovaBold"/>
                <a:sym typeface="Proxima Nova"/>
              </a:rPr>
              <a:t>two lines.</a:t>
            </a:r>
            <a:endParaRPr/>
          </a:p>
        </p:txBody>
      </p:sp>
      <p:sp>
        <p:nvSpPr>
          <p:cNvPr id="51" name="Google Shape;51;p10"/>
          <p:cNvSpPr txBox="1"/>
          <p:nvPr/>
        </p:nvSpPr>
        <p:spPr>
          <a:xfrm>
            <a:off x="8434552" y="5133181"/>
            <a:ext cx="3045350" cy="9652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Proxima Nova"/>
              <a:buNone/>
            </a:pPr>
            <a:r>
              <a:rPr lang="en-US" sz="1600" b="0" i="0" u="none" strike="noStrike" cap="none">
                <a:solidFill>
                  <a:srgbClr val="000000"/>
                </a:solidFill>
                <a:latin typeface="Proxima Nova Rg"/>
                <a:ea typeface="Proxima Nova Rg"/>
                <a:cs typeface="Proxima Nova Rg"/>
                <a:sym typeface="Proxima Nova"/>
              </a:rPr>
              <a:t>Lorem ipsum dolor sit amet, consectetur adipiscing elit, sed do eiusmod tempor incididunt ut labore et dolore magna aliqua. </a:t>
            </a:r>
            <a:endParaRPr/>
          </a:p>
        </p:txBody>
      </p:sp>
      <p:sp>
        <p:nvSpPr>
          <p:cNvPr id="11" name="Google Shape;52;p10">
            <a:extLst>
              <a:ext uri="{FF2B5EF4-FFF2-40B4-BE49-F238E27FC236}">
                <a16:creationId xmlns:a16="http://schemas.microsoft.com/office/drawing/2014/main" id="{AE368087-F159-7F40-B428-1418E82D8FB3}"/>
              </a:ext>
            </a:extLst>
          </p:cNvPr>
          <p:cNvSpPr txBox="1"/>
          <p:nvPr userDrawn="1"/>
        </p:nvSpPr>
        <p:spPr>
          <a:xfrm>
            <a:off x="852652" y="572928"/>
            <a:ext cx="5964337" cy="482601"/>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468B1"/>
              </a:buClr>
              <a:buSzPts val="3200"/>
              <a:buFont typeface="Proxima Nova"/>
              <a:buNone/>
            </a:pPr>
            <a:r>
              <a:rPr lang="en-US" sz="3200" b="1" i="0" u="none" strike="noStrike" cap="none">
                <a:solidFill>
                  <a:srgbClr val="0468B1"/>
                </a:solidFill>
                <a:latin typeface="FontsFreeNetProximaNovaBold"/>
                <a:ea typeface="FontsFreeNetProximaNovaBold"/>
                <a:cs typeface="FontsFreeNetProximaNovaBold"/>
                <a:sym typeface="Proxima Nova"/>
              </a:rPr>
              <a:t>Type a title here, or delete.</a:t>
            </a:r>
            <a:endParaRPr/>
          </a:p>
        </p:txBody>
      </p:sp>
      <p:pic>
        <p:nvPicPr>
          <p:cNvPr id="12" name="Google Shape;53;p10" descr="Image">
            <a:extLst>
              <a:ext uri="{FF2B5EF4-FFF2-40B4-BE49-F238E27FC236}">
                <a16:creationId xmlns:a16="http://schemas.microsoft.com/office/drawing/2014/main" id="{BFE6BE4A-44EA-D346-9CA7-959F726A7BAA}"/>
              </a:ext>
            </a:extLst>
          </p:cNvPr>
          <p:cNvPicPr preferRelativeResize="0"/>
          <p:nvPr userDrawn="1"/>
        </p:nvPicPr>
        <p:blipFill rotWithShape="1">
          <a:blip r:embed="rId2">
            <a:alphaModFix/>
          </a:blip>
          <a:srcRect/>
          <a:stretch/>
        </p:blipFill>
        <p:spPr>
          <a:xfrm rot="10800000" flipH="1">
            <a:off x="-373432" y="1199401"/>
            <a:ext cx="2271955" cy="453585"/>
          </a:xfrm>
          <a:prstGeom prst="rect">
            <a:avLst/>
          </a:prstGeom>
          <a:noFill/>
          <a:ln>
            <a:noFill/>
          </a:ln>
        </p:spPr>
      </p:pic>
    </p:spTree>
    <p:extLst>
      <p:ext uri="{BB962C8B-B14F-4D97-AF65-F5344CB8AC3E}">
        <p14:creationId xmlns:p14="http://schemas.microsoft.com/office/powerpoint/2010/main" val="1257098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A2EC4665-D9F6-F5B5-A132-FF33538958C6}"/>
              </a:ext>
            </a:extLst>
          </p:cNvPr>
          <p:cNvSpPr txBox="1">
            <a:spLocks/>
          </p:cNvSpPr>
          <p:nvPr userDrawn="1"/>
        </p:nvSpPr>
        <p:spPr>
          <a:xfrm>
            <a:off x="1636713" y="4973638"/>
            <a:ext cx="9998075" cy="781050"/>
          </a:xfrm>
          <a:prstGeom prst="rect">
            <a:avLst/>
          </a:prstGeom>
        </p:spPr>
        <p:txBody>
          <a:bodyPr>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defRPr/>
            </a:pPr>
            <a:endParaRPr lang="en-GB" altLang="en-DK" sz="2200">
              <a:solidFill>
                <a:srgbClr val="7F7F7F"/>
              </a:solidFill>
              <a:latin typeface="PROXIMA NOVA RG" panose="02000506030000020004" pitchFamily="2" charset="77"/>
              <a:ea typeface="Roboto" panose="02000000000000000000" pitchFamily="2" charset="0"/>
              <a:cs typeface="Roboto" panose="02000000000000000000" pitchFamily="2" charset="0"/>
            </a:endParaRPr>
          </a:p>
        </p:txBody>
      </p:sp>
      <p:pic>
        <p:nvPicPr>
          <p:cNvPr id="5" name="Picture 8">
            <a:extLst>
              <a:ext uri="{FF2B5EF4-FFF2-40B4-BE49-F238E27FC236}">
                <a16:creationId xmlns:a16="http://schemas.microsoft.com/office/drawing/2014/main" id="{3587FDDE-A09A-A40A-5379-2A9BB0D5949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2675" y="365125"/>
            <a:ext cx="50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681037"/>
            <a:ext cx="9997966" cy="633357"/>
          </a:xfrm>
        </p:spPr>
        <p:txBody>
          <a:bodyPr/>
          <a:lstStyle/>
          <a:p>
            <a:r>
              <a:rPr lang="en-GB"/>
              <a:t>Click to edit Master title style</a:t>
            </a:r>
          </a:p>
        </p:txBody>
      </p:sp>
      <p:sp>
        <p:nvSpPr>
          <p:cNvPr id="3" name="Content Placeholder 2"/>
          <p:cNvSpPr>
            <a:spLocks noGrp="1"/>
          </p:cNvSpPr>
          <p:nvPr>
            <p:ph idx="1"/>
          </p:nvPr>
        </p:nvSpPr>
        <p:spPr>
          <a:xfrm>
            <a:off x="838200" y="2228193"/>
            <a:ext cx="10515600" cy="394877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Date Placeholder 3">
            <a:extLst>
              <a:ext uri="{FF2B5EF4-FFF2-40B4-BE49-F238E27FC236}">
                <a16:creationId xmlns:a16="http://schemas.microsoft.com/office/drawing/2014/main" id="{B639337E-17BF-57E4-A3B5-D1F4FB4B22CA}"/>
              </a:ext>
            </a:extLst>
          </p:cNvPr>
          <p:cNvSpPr>
            <a:spLocks noGrp="1"/>
          </p:cNvSpPr>
          <p:nvPr>
            <p:ph type="dt" sz="half" idx="10"/>
          </p:nvPr>
        </p:nvSpPr>
        <p:spPr/>
        <p:txBody>
          <a:bodyPr/>
          <a:lstStyle>
            <a:lvl1pPr>
              <a:defRPr/>
            </a:lvl1pPr>
          </a:lstStyle>
          <a:p>
            <a:pPr>
              <a:defRPr/>
            </a:pPr>
            <a:fld id="{DFEECDF8-8334-4CF1-B14C-C0088F5FA9FD}" type="datetimeFigureOut">
              <a:rPr lang="en-GB"/>
              <a:pPr>
                <a:defRPr/>
              </a:pPr>
              <a:t>16/08/2024</a:t>
            </a:fld>
            <a:endParaRPr lang="en-GB"/>
          </a:p>
        </p:txBody>
      </p:sp>
      <p:sp>
        <p:nvSpPr>
          <p:cNvPr id="7" name="Footer Placeholder 4">
            <a:extLst>
              <a:ext uri="{FF2B5EF4-FFF2-40B4-BE49-F238E27FC236}">
                <a16:creationId xmlns:a16="http://schemas.microsoft.com/office/drawing/2014/main" id="{F338E116-B4AC-A360-CD01-AF000F097937}"/>
              </a:ext>
            </a:extLst>
          </p:cNvPr>
          <p:cNvSpPr>
            <a:spLocks noGrp="1"/>
          </p:cNvSpPr>
          <p:nvPr>
            <p:ph type="ftr" sz="quarter" idx="11"/>
          </p:nvPr>
        </p:nvSpPr>
        <p:spPr/>
        <p:txBody>
          <a:bodyPr/>
          <a:lstStyle>
            <a:lvl1pPr>
              <a:defRPr/>
            </a:lvl1pPr>
          </a:lstStyle>
          <a:p>
            <a:pPr>
              <a:defRPr/>
            </a:pPr>
            <a:endParaRPr lang="en-GB"/>
          </a:p>
        </p:txBody>
      </p:sp>
      <p:sp>
        <p:nvSpPr>
          <p:cNvPr id="8" name="Slide Number Placeholder 5">
            <a:extLst>
              <a:ext uri="{FF2B5EF4-FFF2-40B4-BE49-F238E27FC236}">
                <a16:creationId xmlns:a16="http://schemas.microsoft.com/office/drawing/2014/main" id="{F7793B91-A78C-A0CC-5892-1656588E9356}"/>
              </a:ext>
            </a:extLst>
          </p:cNvPr>
          <p:cNvSpPr>
            <a:spLocks noGrp="1"/>
          </p:cNvSpPr>
          <p:nvPr>
            <p:ph type="sldNum" sz="quarter" idx="12"/>
          </p:nvPr>
        </p:nvSpPr>
        <p:spPr/>
        <p:txBody>
          <a:bodyPr/>
          <a:lstStyle>
            <a:lvl1pPr>
              <a:defRPr/>
            </a:lvl1pPr>
          </a:lstStyle>
          <a:p>
            <a:pPr>
              <a:defRPr/>
            </a:pPr>
            <a:fld id="{17043F6A-8FE8-4F12-8C16-04B0D79679F0}" type="slidenum">
              <a:rPr lang="en-GB"/>
              <a:pPr>
                <a:defRPr/>
              </a:pPr>
              <a:t>‹#›</a:t>
            </a:fld>
            <a:endParaRPr lang="en-GB"/>
          </a:p>
        </p:txBody>
      </p:sp>
    </p:spTree>
    <p:extLst>
      <p:ext uri="{BB962C8B-B14F-4D97-AF65-F5344CB8AC3E}">
        <p14:creationId xmlns:p14="http://schemas.microsoft.com/office/powerpoint/2010/main" val="680553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7712C9C-0D91-D9A1-0738-6FED80A7979D}"/>
              </a:ext>
            </a:extLst>
          </p:cNvPr>
          <p:cNvSpPr>
            <a:spLocks noGrp="1"/>
          </p:cNvSpPr>
          <p:nvPr>
            <p:ph type="dt" sz="half" idx="10"/>
          </p:nvPr>
        </p:nvSpPr>
        <p:spPr/>
        <p:txBody>
          <a:bodyPr/>
          <a:lstStyle>
            <a:lvl1pPr>
              <a:defRPr/>
            </a:lvl1pPr>
          </a:lstStyle>
          <a:p>
            <a:pPr>
              <a:defRPr/>
            </a:pPr>
            <a:fld id="{F065D6A0-D222-47F0-880C-B845FE62A564}" type="datetimeFigureOut">
              <a:rPr lang="en-GB"/>
              <a:pPr>
                <a:defRPr/>
              </a:pPr>
              <a:t>16/08/2024</a:t>
            </a:fld>
            <a:endParaRPr lang="en-GB"/>
          </a:p>
        </p:txBody>
      </p:sp>
      <p:sp>
        <p:nvSpPr>
          <p:cNvPr id="5" name="Footer Placeholder 4">
            <a:extLst>
              <a:ext uri="{FF2B5EF4-FFF2-40B4-BE49-F238E27FC236}">
                <a16:creationId xmlns:a16="http://schemas.microsoft.com/office/drawing/2014/main" id="{21184E57-4449-3E03-8BC9-B173E11AADC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9C81FAB-BA92-755C-2EE7-B7B01B43E89F}"/>
              </a:ext>
            </a:extLst>
          </p:cNvPr>
          <p:cNvSpPr>
            <a:spLocks noGrp="1"/>
          </p:cNvSpPr>
          <p:nvPr>
            <p:ph type="sldNum" sz="quarter" idx="12"/>
          </p:nvPr>
        </p:nvSpPr>
        <p:spPr/>
        <p:txBody>
          <a:bodyPr/>
          <a:lstStyle>
            <a:lvl1pPr>
              <a:defRPr/>
            </a:lvl1pPr>
          </a:lstStyle>
          <a:p>
            <a:pPr>
              <a:defRPr/>
            </a:pPr>
            <a:fld id="{74808391-6864-421E-B72E-E99AB4C9634B}" type="slidenum">
              <a:rPr lang="en-GB"/>
              <a:pPr>
                <a:defRPr/>
              </a:pPr>
              <a:t>‹#›</a:t>
            </a:fld>
            <a:endParaRPr lang="en-GB" dirty="0"/>
          </a:p>
        </p:txBody>
      </p:sp>
    </p:spTree>
    <p:extLst>
      <p:ext uri="{BB962C8B-B14F-4D97-AF65-F5344CB8AC3E}">
        <p14:creationId xmlns:p14="http://schemas.microsoft.com/office/powerpoint/2010/main" val="3617944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3">
            <a:extLst>
              <a:ext uri="{FF2B5EF4-FFF2-40B4-BE49-F238E27FC236}">
                <a16:creationId xmlns:a16="http://schemas.microsoft.com/office/drawing/2014/main" id="{8BC15558-B5A7-2F31-B717-E5D1AB987FBF}"/>
              </a:ext>
            </a:extLst>
          </p:cNvPr>
          <p:cNvSpPr>
            <a:spLocks noGrp="1"/>
          </p:cNvSpPr>
          <p:nvPr>
            <p:ph type="dt" sz="half" idx="10"/>
          </p:nvPr>
        </p:nvSpPr>
        <p:spPr/>
        <p:txBody>
          <a:bodyPr/>
          <a:lstStyle>
            <a:lvl1pPr>
              <a:defRPr/>
            </a:lvl1pPr>
          </a:lstStyle>
          <a:p>
            <a:pPr>
              <a:defRPr/>
            </a:pPr>
            <a:fld id="{931C8015-7493-4B79-859E-03E0BF5A0AF0}" type="datetimeFigureOut">
              <a:rPr lang="en-GB"/>
              <a:pPr>
                <a:defRPr/>
              </a:pPr>
              <a:t>16/08/2024</a:t>
            </a:fld>
            <a:endParaRPr lang="en-GB"/>
          </a:p>
        </p:txBody>
      </p:sp>
      <p:sp>
        <p:nvSpPr>
          <p:cNvPr id="6" name="Footer Placeholder 4">
            <a:extLst>
              <a:ext uri="{FF2B5EF4-FFF2-40B4-BE49-F238E27FC236}">
                <a16:creationId xmlns:a16="http://schemas.microsoft.com/office/drawing/2014/main" id="{9CED34B6-D026-3EA0-5910-D9AFFA847663}"/>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FB5EE20C-CE3B-8CDF-8A4B-44F62622586C}"/>
              </a:ext>
            </a:extLst>
          </p:cNvPr>
          <p:cNvSpPr>
            <a:spLocks noGrp="1"/>
          </p:cNvSpPr>
          <p:nvPr>
            <p:ph type="sldNum" sz="quarter" idx="12"/>
          </p:nvPr>
        </p:nvSpPr>
        <p:spPr/>
        <p:txBody>
          <a:bodyPr/>
          <a:lstStyle>
            <a:lvl1pPr>
              <a:defRPr/>
            </a:lvl1pPr>
          </a:lstStyle>
          <a:p>
            <a:pPr>
              <a:defRPr/>
            </a:pPr>
            <a:fld id="{A0BB3DE7-BA2A-4E59-9208-4D131D36A562}" type="slidenum">
              <a:rPr lang="en-GB"/>
              <a:pPr>
                <a:defRPr/>
              </a:pPr>
              <a:t>‹#›</a:t>
            </a:fld>
            <a:endParaRPr lang="en-GB" dirty="0"/>
          </a:p>
        </p:txBody>
      </p:sp>
    </p:spTree>
    <p:extLst>
      <p:ext uri="{BB962C8B-B14F-4D97-AF65-F5344CB8AC3E}">
        <p14:creationId xmlns:p14="http://schemas.microsoft.com/office/powerpoint/2010/main" val="2056207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3">
            <a:extLst>
              <a:ext uri="{FF2B5EF4-FFF2-40B4-BE49-F238E27FC236}">
                <a16:creationId xmlns:a16="http://schemas.microsoft.com/office/drawing/2014/main" id="{A101F5B2-9D07-22CE-D06A-BC6E5343D2EF}"/>
              </a:ext>
            </a:extLst>
          </p:cNvPr>
          <p:cNvSpPr>
            <a:spLocks noGrp="1"/>
          </p:cNvSpPr>
          <p:nvPr>
            <p:ph type="dt" sz="half" idx="10"/>
          </p:nvPr>
        </p:nvSpPr>
        <p:spPr/>
        <p:txBody>
          <a:bodyPr/>
          <a:lstStyle>
            <a:lvl1pPr>
              <a:defRPr/>
            </a:lvl1pPr>
          </a:lstStyle>
          <a:p>
            <a:pPr>
              <a:defRPr/>
            </a:pPr>
            <a:fld id="{DF70A8C7-FB49-4003-9BAF-5F9EE0374AD0}" type="datetimeFigureOut">
              <a:rPr lang="en-GB"/>
              <a:pPr>
                <a:defRPr/>
              </a:pPr>
              <a:t>16/08/2024</a:t>
            </a:fld>
            <a:endParaRPr lang="en-GB"/>
          </a:p>
        </p:txBody>
      </p:sp>
      <p:sp>
        <p:nvSpPr>
          <p:cNvPr id="8" name="Footer Placeholder 4">
            <a:extLst>
              <a:ext uri="{FF2B5EF4-FFF2-40B4-BE49-F238E27FC236}">
                <a16:creationId xmlns:a16="http://schemas.microsoft.com/office/drawing/2014/main" id="{B69B5288-01A5-A834-85DB-A5014412E17C}"/>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76A575E2-9973-6324-7D96-30C38FEE0822}"/>
              </a:ext>
            </a:extLst>
          </p:cNvPr>
          <p:cNvSpPr>
            <a:spLocks noGrp="1"/>
          </p:cNvSpPr>
          <p:nvPr>
            <p:ph type="sldNum" sz="quarter" idx="12"/>
          </p:nvPr>
        </p:nvSpPr>
        <p:spPr/>
        <p:txBody>
          <a:bodyPr/>
          <a:lstStyle>
            <a:lvl1pPr>
              <a:defRPr/>
            </a:lvl1pPr>
          </a:lstStyle>
          <a:p>
            <a:pPr>
              <a:defRPr/>
            </a:pPr>
            <a:fld id="{F55D31A8-447B-4D04-AB89-99FD8EE991E8}" type="slidenum">
              <a:rPr lang="en-GB"/>
              <a:pPr>
                <a:defRPr/>
              </a:pPr>
              <a:t>‹#›</a:t>
            </a:fld>
            <a:endParaRPr lang="en-GB" dirty="0"/>
          </a:p>
        </p:txBody>
      </p:sp>
    </p:spTree>
    <p:extLst>
      <p:ext uri="{BB962C8B-B14F-4D97-AF65-F5344CB8AC3E}">
        <p14:creationId xmlns:p14="http://schemas.microsoft.com/office/powerpoint/2010/main" val="233860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3">
            <a:extLst>
              <a:ext uri="{FF2B5EF4-FFF2-40B4-BE49-F238E27FC236}">
                <a16:creationId xmlns:a16="http://schemas.microsoft.com/office/drawing/2014/main" id="{1F625A23-ED6F-DDED-3621-6EA459525823}"/>
              </a:ext>
            </a:extLst>
          </p:cNvPr>
          <p:cNvSpPr>
            <a:spLocks noGrp="1"/>
          </p:cNvSpPr>
          <p:nvPr>
            <p:ph type="dt" sz="half" idx="10"/>
          </p:nvPr>
        </p:nvSpPr>
        <p:spPr/>
        <p:txBody>
          <a:bodyPr/>
          <a:lstStyle>
            <a:lvl1pPr>
              <a:defRPr/>
            </a:lvl1pPr>
          </a:lstStyle>
          <a:p>
            <a:pPr>
              <a:defRPr/>
            </a:pPr>
            <a:fld id="{744BBC6F-896C-4C6D-B239-03C2B0D9A0DE}" type="datetimeFigureOut">
              <a:rPr lang="en-GB"/>
              <a:pPr>
                <a:defRPr/>
              </a:pPr>
              <a:t>16/08/2024</a:t>
            </a:fld>
            <a:endParaRPr lang="en-GB"/>
          </a:p>
        </p:txBody>
      </p:sp>
      <p:sp>
        <p:nvSpPr>
          <p:cNvPr id="4" name="Footer Placeholder 4">
            <a:extLst>
              <a:ext uri="{FF2B5EF4-FFF2-40B4-BE49-F238E27FC236}">
                <a16:creationId xmlns:a16="http://schemas.microsoft.com/office/drawing/2014/main" id="{E3943182-BE3F-9958-3809-4EEE30443F5C}"/>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DDB1D07D-8CAD-ED76-709D-D37729B01146}"/>
              </a:ext>
            </a:extLst>
          </p:cNvPr>
          <p:cNvSpPr>
            <a:spLocks noGrp="1"/>
          </p:cNvSpPr>
          <p:nvPr>
            <p:ph type="sldNum" sz="quarter" idx="12"/>
          </p:nvPr>
        </p:nvSpPr>
        <p:spPr/>
        <p:txBody>
          <a:bodyPr/>
          <a:lstStyle>
            <a:lvl1pPr>
              <a:defRPr/>
            </a:lvl1pPr>
          </a:lstStyle>
          <a:p>
            <a:pPr>
              <a:defRPr/>
            </a:pPr>
            <a:fld id="{37CC58F7-FD26-4975-8442-1311200F1E54}" type="slidenum">
              <a:rPr lang="en-GB"/>
              <a:pPr>
                <a:defRPr/>
              </a:pPr>
              <a:t>‹#›</a:t>
            </a:fld>
            <a:endParaRPr lang="en-GB" dirty="0"/>
          </a:p>
        </p:txBody>
      </p:sp>
    </p:spTree>
    <p:extLst>
      <p:ext uri="{BB962C8B-B14F-4D97-AF65-F5344CB8AC3E}">
        <p14:creationId xmlns:p14="http://schemas.microsoft.com/office/powerpoint/2010/main" val="3944080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5EDB8A1-425B-9CEC-5D28-21F81637D720}"/>
              </a:ext>
            </a:extLst>
          </p:cNvPr>
          <p:cNvSpPr>
            <a:spLocks noGrp="1"/>
          </p:cNvSpPr>
          <p:nvPr>
            <p:ph type="dt" sz="half" idx="10"/>
          </p:nvPr>
        </p:nvSpPr>
        <p:spPr/>
        <p:txBody>
          <a:bodyPr/>
          <a:lstStyle>
            <a:lvl1pPr>
              <a:defRPr/>
            </a:lvl1pPr>
          </a:lstStyle>
          <a:p>
            <a:pPr>
              <a:defRPr/>
            </a:pPr>
            <a:fld id="{B7548A71-1B51-4400-97DA-F8F3FC9BAD62}" type="datetimeFigureOut">
              <a:rPr lang="en-GB"/>
              <a:pPr>
                <a:defRPr/>
              </a:pPr>
              <a:t>16/08/2024</a:t>
            </a:fld>
            <a:endParaRPr lang="en-GB"/>
          </a:p>
        </p:txBody>
      </p:sp>
      <p:sp>
        <p:nvSpPr>
          <p:cNvPr id="3" name="Footer Placeholder 4">
            <a:extLst>
              <a:ext uri="{FF2B5EF4-FFF2-40B4-BE49-F238E27FC236}">
                <a16:creationId xmlns:a16="http://schemas.microsoft.com/office/drawing/2014/main" id="{9768E5DC-D434-2C1A-747F-B74BA78C44F3}"/>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5520AF98-FF2E-A07B-0704-A1C2408AE86C}"/>
              </a:ext>
            </a:extLst>
          </p:cNvPr>
          <p:cNvSpPr>
            <a:spLocks noGrp="1"/>
          </p:cNvSpPr>
          <p:nvPr>
            <p:ph type="sldNum" sz="quarter" idx="12"/>
          </p:nvPr>
        </p:nvSpPr>
        <p:spPr/>
        <p:txBody>
          <a:bodyPr/>
          <a:lstStyle>
            <a:lvl1pPr>
              <a:defRPr/>
            </a:lvl1pPr>
          </a:lstStyle>
          <a:p>
            <a:pPr>
              <a:defRPr/>
            </a:pPr>
            <a:fld id="{86E0EFE6-D96F-4195-B8A0-A2D57AA3663B}" type="slidenum">
              <a:rPr lang="en-GB"/>
              <a:pPr>
                <a:defRPr/>
              </a:pPr>
              <a:t>‹#›</a:t>
            </a:fld>
            <a:endParaRPr lang="en-GB" dirty="0"/>
          </a:p>
        </p:txBody>
      </p:sp>
    </p:spTree>
    <p:extLst>
      <p:ext uri="{BB962C8B-B14F-4D97-AF65-F5344CB8AC3E}">
        <p14:creationId xmlns:p14="http://schemas.microsoft.com/office/powerpoint/2010/main" val="3317984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8B9F4B4-39E5-D262-2784-2A65393E80B1}"/>
              </a:ext>
            </a:extLst>
          </p:cNvPr>
          <p:cNvSpPr>
            <a:spLocks noGrp="1"/>
          </p:cNvSpPr>
          <p:nvPr>
            <p:ph type="dt" sz="half" idx="10"/>
          </p:nvPr>
        </p:nvSpPr>
        <p:spPr/>
        <p:txBody>
          <a:bodyPr/>
          <a:lstStyle>
            <a:lvl1pPr>
              <a:defRPr/>
            </a:lvl1pPr>
          </a:lstStyle>
          <a:p>
            <a:pPr>
              <a:defRPr/>
            </a:pPr>
            <a:fld id="{5A0E5726-1776-40F3-9F11-1068B9F2CBFE}" type="datetimeFigureOut">
              <a:rPr lang="en-GB"/>
              <a:pPr>
                <a:defRPr/>
              </a:pPr>
              <a:t>16/08/2024</a:t>
            </a:fld>
            <a:endParaRPr lang="en-GB"/>
          </a:p>
        </p:txBody>
      </p:sp>
      <p:sp>
        <p:nvSpPr>
          <p:cNvPr id="6" name="Footer Placeholder 4">
            <a:extLst>
              <a:ext uri="{FF2B5EF4-FFF2-40B4-BE49-F238E27FC236}">
                <a16:creationId xmlns:a16="http://schemas.microsoft.com/office/drawing/2014/main" id="{3CCA0260-9623-DE52-5567-2F9298E4ADFB}"/>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33DC3C3-2648-848B-56F8-11AFE1998745}"/>
              </a:ext>
            </a:extLst>
          </p:cNvPr>
          <p:cNvSpPr>
            <a:spLocks noGrp="1"/>
          </p:cNvSpPr>
          <p:nvPr>
            <p:ph type="sldNum" sz="quarter" idx="12"/>
          </p:nvPr>
        </p:nvSpPr>
        <p:spPr/>
        <p:txBody>
          <a:bodyPr/>
          <a:lstStyle>
            <a:lvl1pPr>
              <a:defRPr/>
            </a:lvl1pPr>
          </a:lstStyle>
          <a:p>
            <a:pPr>
              <a:defRPr/>
            </a:pPr>
            <a:fld id="{A725E6EA-9F81-41E1-9A0A-73C0906690B8}" type="slidenum">
              <a:rPr lang="en-GB"/>
              <a:pPr>
                <a:defRPr/>
              </a:pPr>
              <a:t>‹#›</a:t>
            </a:fld>
            <a:endParaRPr lang="en-GB" dirty="0"/>
          </a:p>
        </p:txBody>
      </p:sp>
    </p:spTree>
    <p:extLst>
      <p:ext uri="{BB962C8B-B14F-4D97-AF65-F5344CB8AC3E}">
        <p14:creationId xmlns:p14="http://schemas.microsoft.com/office/powerpoint/2010/main" val="3860740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B14B094D-8FC4-157D-134F-50EB4C75C4DB}"/>
              </a:ext>
            </a:extLst>
          </p:cNvPr>
          <p:cNvSpPr>
            <a:spLocks noGrp="1"/>
          </p:cNvSpPr>
          <p:nvPr>
            <p:ph type="dt" sz="half" idx="10"/>
          </p:nvPr>
        </p:nvSpPr>
        <p:spPr/>
        <p:txBody>
          <a:bodyPr/>
          <a:lstStyle>
            <a:lvl1pPr>
              <a:defRPr/>
            </a:lvl1pPr>
          </a:lstStyle>
          <a:p>
            <a:pPr>
              <a:defRPr/>
            </a:pPr>
            <a:fld id="{14843580-CB8E-461B-9672-9CFAD8027605}" type="datetimeFigureOut">
              <a:rPr lang="en-GB"/>
              <a:pPr>
                <a:defRPr/>
              </a:pPr>
              <a:t>16/08/2024</a:t>
            </a:fld>
            <a:endParaRPr lang="en-GB"/>
          </a:p>
        </p:txBody>
      </p:sp>
      <p:sp>
        <p:nvSpPr>
          <p:cNvPr id="6" name="Footer Placeholder 4">
            <a:extLst>
              <a:ext uri="{FF2B5EF4-FFF2-40B4-BE49-F238E27FC236}">
                <a16:creationId xmlns:a16="http://schemas.microsoft.com/office/drawing/2014/main" id="{BC2B3ADF-6A01-EA38-A271-606897308D9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C8EA45DD-A6AA-64F2-4220-AAB4526B9EC3}"/>
              </a:ext>
            </a:extLst>
          </p:cNvPr>
          <p:cNvSpPr>
            <a:spLocks noGrp="1"/>
          </p:cNvSpPr>
          <p:nvPr>
            <p:ph type="sldNum" sz="quarter" idx="12"/>
          </p:nvPr>
        </p:nvSpPr>
        <p:spPr/>
        <p:txBody>
          <a:bodyPr/>
          <a:lstStyle>
            <a:lvl1pPr>
              <a:defRPr/>
            </a:lvl1pPr>
          </a:lstStyle>
          <a:p>
            <a:pPr>
              <a:defRPr/>
            </a:pPr>
            <a:fld id="{E8A52DE8-59A2-4052-8522-699D9AA1E7FB}" type="slidenum">
              <a:rPr lang="en-GB"/>
              <a:pPr>
                <a:defRPr/>
              </a:pPr>
              <a:t>‹#›</a:t>
            </a:fld>
            <a:endParaRPr lang="en-GB" dirty="0"/>
          </a:p>
        </p:txBody>
      </p:sp>
    </p:spTree>
    <p:extLst>
      <p:ext uri="{BB962C8B-B14F-4D97-AF65-F5344CB8AC3E}">
        <p14:creationId xmlns:p14="http://schemas.microsoft.com/office/powerpoint/2010/main" val="1685857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3.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emf"/><Relationship Id="rId5" Type="http://schemas.openxmlformats.org/officeDocument/2006/relationships/oleObject" Target="../embeddings/oleObject1.bin"/><Relationship Id="rId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F998E7A-9A36-0DBD-6DC4-809591D8FD5E}"/>
              </a:ext>
            </a:extLst>
          </p:cNvPr>
          <p:cNvSpPr>
            <a:spLocks noGrp="1" noChangeArrowheads="1"/>
          </p:cNvSpPr>
          <p:nvPr>
            <p:ph type="title"/>
          </p:nvPr>
        </p:nvSpPr>
        <p:spPr bwMode="auto">
          <a:xfrm>
            <a:off x="838200" y="681038"/>
            <a:ext cx="105156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This is a title </a:t>
            </a:r>
          </a:p>
        </p:txBody>
      </p:sp>
      <p:sp>
        <p:nvSpPr>
          <p:cNvPr id="1027" name="Text Placeholder 2">
            <a:extLst>
              <a:ext uri="{FF2B5EF4-FFF2-40B4-BE49-F238E27FC236}">
                <a16:creationId xmlns:a16="http://schemas.microsoft.com/office/drawing/2014/main" id="{06F7F8E9-08DD-AE0E-B283-19B0F0B4F451}"/>
              </a:ext>
            </a:extLst>
          </p:cNvPr>
          <p:cNvSpPr>
            <a:spLocks noGrp="1" noChangeArrowheads="1"/>
          </p:cNvSpPr>
          <p:nvPr>
            <p:ph type="body" idx="1"/>
          </p:nvPr>
        </p:nvSpPr>
        <p:spPr bwMode="auto">
          <a:xfrm>
            <a:off x="838200" y="2112963"/>
            <a:ext cx="105156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 name="Date Placeholder 3">
            <a:extLst>
              <a:ext uri="{FF2B5EF4-FFF2-40B4-BE49-F238E27FC236}">
                <a16:creationId xmlns:a16="http://schemas.microsoft.com/office/drawing/2014/main" id="{F16664C3-776C-416E-A901-866131D147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a:solidFill>
                  <a:schemeClr val="tx1">
                    <a:tint val="75000"/>
                  </a:schemeClr>
                </a:solidFill>
                <a:latin typeface="FontsFreeNetProximaNovaThin" panose="02000506030000020004" pitchFamily="2" charset="77"/>
              </a:defRPr>
            </a:lvl1pPr>
          </a:lstStyle>
          <a:p>
            <a:pPr>
              <a:defRPr/>
            </a:pPr>
            <a:fld id="{1A934974-5256-4F9D-AF00-9B0ABB637E79}" type="datetimeFigureOut">
              <a:rPr lang="en-GB"/>
              <a:pPr>
                <a:defRPr/>
              </a:pPr>
              <a:t>16/08/2024</a:t>
            </a:fld>
            <a:endParaRPr lang="en-GB"/>
          </a:p>
        </p:txBody>
      </p:sp>
      <p:sp>
        <p:nvSpPr>
          <p:cNvPr id="5" name="Footer Placeholder 4">
            <a:extLst>
              <a:ext uri="{FF2B5EF4-FFF2-40B4-BE49-F238E27FC236}">
                <a16:creationId xmlns:a16="http://schemas.microsoft.com/office/drawing/2014/main" id="{A51BE2BC-3B40-77B5-2DAC-79D6DB9D7C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FontsFreeNetProximaNovaThin" panose="02000506030000020004" pitchFamily="2" charset="77"/>
              </a:defRPr>
            </a:lvl1pPr>
          </a:lstStyle>
          <a:p>
            <a:pPr>
              <a:defRPr/>
            </a:pPr>
            <a:endParaRPr lang="en-GB"/>
          </a:p>
        </p:txBody>
      </p:sp>
      <p:sp>
        <p:nvSpPr>
          <p:cNvPr id="6" name="Slide Number Placeholder 5">
            <a:extLst>
              <a:ext uri="{FF2B5EF4-FFF2-40B4-BE49-F238E27FC236}">
                <a16:creationId xmlns:a16="http://schemas.microsoft.com/office/drawing/2014/main" id="{C54F68BE-E63A-5C6C-000E-6375090F90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chemeClr val="tx1">
                    <a:tint val="75000"/>
                  </a:schemeClr>
                </a:solidFill>
                <a:latin typeface="FontsFreeNetProximaNovaThin" panose="02000506030000020004" pitchFamily="2" charset="77"/>
              </a:defRPr>
            </a:lvl1pPr>
          </a:lstStyle>
          <a:p>
            <a:pPr>
              <a:defRPr/>
            </a:pPr>
            <a:fld id="{A2F78467-3E2E-4483-A764-85D39BD29956}" type="slidenum">
              <a:rPr lang="en-GB"/>
              <a:pPr>
                <a:defRPr/>
              </a:pPr>
              <a:t>‹#›</a:t>
            </a:fld>
            <a:endParaRPr lang="en-GB" dirty="0"/>
          </a:p>
        </p:txBody>
      </p:sp>
      <p:sp>
        <p:nvSpPr>
          <p:cNvPr id="7" name="Rectangle 6">
            <a:extLst>
              <a:ext uri="{FF2B5EF4-FFF2-40B4-BE49-F238E27FC236}">
                <a16:creationId xmlns:a16="http://schemas.microsoft.com/office/drawing/2014/main" id="{BB3B514A-DF8B-34C6-501E-D349C39A5DC3}"/>
              </a:ext>
            </a:extLst>
          </p:cNvPr>
          <p:cNvSpPr/>
          <p:nvPr userDrawn="1"/>
        </p:nvSpPr>
        <p:spPr>
          <a:xfrm>
            <a:off x="0" y="0"/>
            <a:ext cx="441325" cy="6858000"/>
          </a:xfrm>
          <a:prstGeom prst="rect">
            <a:avLst/>
          </a:prstGeom>
          <a:solidFill>
            <a:srgbClr val="232E3D"/>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 name="Rectangle 12">
            <a:extLst>
              <a:ext uri="{FF2B5EF4-FFF2-40B4-BE49-F238E27FC236}">
                <a16:creationId xmlns:a16="http://schemas.microsoft.com/office/drawing/2014/main" id="{018C689B-4A24-2020-CBA3-04897AFB89D0}"/>
              </a:ext>
            </a:extLst>
          </p:cNvPr>
          <p:cNvSpPr/>
          <p:nvPr userDrawn="1"/>
        </p:nvSpPr>
        <p:spPr>
          <a:xfrm>
            <a:off x="-3175" y="6615113"/>
            <a:ext cx="441325" cy="24288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4120902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lnSpc>
          <a:spcPct val="90000"/>
        </a:lnSpc>
        <a:spcBef>
          <a:spcPct val="0"/>
        </a:spcBef>
        <a:spcAft>
          <a:spcPct val="0"/>
        </a:spcAft>
        <a:defRPr sz="4400" b="1" kern="1200">
          <a:solidFill>
            <a:schemeClr val="tx1"/>
          </a:solidFill>
          <a:latin typeface="FontsFreeNetProximaNovaSbold" panose="02000506030000020004" pitchFamily="2" charset="77"/>
          <a:ea typeface="Roboto" panose="02000000000000000000" pitchFamily="2" charset="0"/>
          <a:cs typeface="Roboto" panose="02000000000000000000" pitchFamily="2" charset="0"/>
        </a:defRPr>
      </a:lvl1pPr>
      <a:lvl2pPr algn="l" rtl="0" eaLnBrk="0" fontAlgn="base" hangingPunct="0">
        <a:lnSpc>
          <a:spcPct val="90000"/>
        </a:lnSpc>
        <a:spcBef>
          <a:spcPct val="0"/>
        </a:spcBef>
        <a:spcAft>
          <a:spcPct val="0"/>
        </a:spcAft>
        <a:defRPr sz="4400" b="1">
          <a:solidFill>
            <a:schemeClr val="tx1"/>
          </a:solidFill>
          <a:latin typeface="FontsFreeNetProximaNovaSbold" panose="02000506030000020004" pitchFamily="2" charset="77"/>
          <a:ea typeface="Roboto" panose="02000000000000000000" pitchFamily="2" charset="0"/>
          <a:cs typeface="Roboto" panose="02000000000000000000" pitchFamily="2" charset="0"/>
        </a:defRPr>
      </a:lvl2pPr>
      <a:lvl3pPr algn="l" rtl="0" eaLnBrk="0" fontAlgn="base" hangingPunct="0">
        <a:lnSpc>
          <a:spcPct val="90000"/>
        </a:lnSpc>
        <a:spcBef>
          <a:spcPct val="0"/>
        </a:spcBef>
        <a:spcAft>
          <a:spcPct val="0"/>
        </a:spcAft>
        <a:defRPr sz="4400" b="1">
          <a:solidFill>
            <a:schemeClr val="tx1"/>
          </a:solidFill>
          <a:latin typeface="FontsFreeNetProximaNovaSbold" panose="02000506030000020004" pitchFamily="2" charset="77"/>
          <a:ea typeface="Roboto" panose="02000000000000000000" pitchFamily="2" charset="0"/>
          <a:cs typeface="Roboto" panose="02000000000000000000" pitchFamily="2" charset="0"/>
        </a:defRPr>
      </a:lvl3pPr>
      <a:lvl4pPr algn="l" rtl="0" eaLnBrk="0" fontAlgn="base" hangingPunct="0">
        <a:lnSpc>
          <a:spcPct val="90000"/>
        </a:lnSpc>
        <a:spcBef>
          <a:spcPct val="0"/>
        </a:spcBef>
        <a:spcAft>
          <a:spcPct val="0"/>
        </a:spcAft>
        <a:defRPr sz="4400" b="1">
          <a:solidFill>
            <a:schemeClr val="tx1"/>
          </a:solidFill>
          <a:latin typeface="FontsFreeNetProximaNovaSbold" panose="02000506030000020004" pitchFamily="2" charset="77"/>
          <a:ea typeface="Roboto" panose="02000000000000000000" pitchFamily="2" charset="0"/>
          <a:cs typeface="Roboto" panose="02000000000000000000" pitchFamily="2" charset="0"/>
        </a:defRPr>
      </a:lvl4pPr>
      <a:lvl5pPr algn="l" rtl="0" eaLnBrk="0" fontAlgn="base" hangingPunct="0">
        <a:lnSpc>
          <a:spcPct val="90000"/>
        </a:lnSpc>
        <a:spcBef>
          <a:spcPct val="0"/>
        </a:spcBef>
        <a:spcAft>
          <a:spcPct val="0"/>
        </a:spcAft>
        <a:defRPr sz="4400" b="1">
          <a:solidFill>
            <a:schemeClr val="tx1"/>
          </a:solidFill>
          <a:latin typeface="FontsFreeNetProximaNovaSbold" panose="02000506030000020004" pitchFamily="2" charset="77"/>
          <a:ea typeface="Roboto" panose="02000000000000000000" pitchFamily="2" charset="0"/>
          <a:cs typeface="Roboto" panose="02000000000000000000" pitchFamily="2" charset="0"/>
        </a:defRPr>
      </a:lvl5pPr>
      <a:lvl6pPr marL="457200" algn="l" rtl="0" fontAlgn="base">
        <a:lnSpc>
          <a:spcPct val="90000"/>
        </a:lnSpc>
        <a:spcBef>
          <a:spcPct val="0"/>
        </a:spcBef>
        <a:spcAft>
          <a:spcPct val="0"/>
        </a:spcAft>
        <a:defRPr sz="4400" b="1">
          <a:solidFill>
            <a:schemeClr val="tx1"/>
          </a:solidFill>
          <a:latin typeface="FontsFreeNetProximaNovaSbold" panose="02000506030000020004" pitchFamily="2" charset="77"/>
          <a:ea typeface="Roboto" panose="02000000000000000000" pitchFamily="2" charset="0"/>
          <a:cs typeface="Roboto" panose="02000000000000000000" pitchFamily="2" charset="0"/>
        </a:defRPr>
      </a:lvl6pPr>
      <a:lvl7pPr marL="914400" algn="l" rtl="0" fontAlgn="base">
        <a:lnSpc>
          <a:spcPct val="90000"/>
        </a:lnSpc>
        <a:spcBef>
          <a:spcPct val="0"/>
        </a:spcBef>
        <a:spcAft>
          <a:spcPct val="0"/>
        </a:spcAft>
        <a:defRPr sz="4400" b="1">
          <a:solidFill>
            <a:schemeClr val="tx1"/>
          </a:solidFill>
          <a:latin typeface="FontsFreeNetProximaNovaSbold" panose="02000506030000020004" pitchFamily="2" charset="77"/>
          <a:ea typeface="Roboto" panose="02000000000000000000" pitchFamily="2" charset="0"/>
          <a:cs typeface="Roboto" panose="02000000000000000000" pitchFamily="2" charset="0"/>
        </a:defRPr>
      </a:lvl7pPr>
      <a:lvl8pPr marL="1371600" algn="l" rtl="0" fontAlgn="base">
        <a:lnSpc>
          <a:spcPct val="90000"/>
        </a:lnSpc>
        <a:spcBef>
          <a:spcPct val="0"/>
        </a:spcBef>
        <a:spcAft>
          <a:spcPct val="0"/>
        </a:spcAft>
        <a:defRPr sz="4400" b="1">
          <a:solidFill>
            <a:schemeClr val="tx1"/>
          </a:solidFill>
          <a:latin typeface="FontsFreeNetProximaNovaSbold" panose="02000506030000020004" pitchFamily="2" charset="77"/>
          <a:ea typeface="Roboto" panose="02000000000000000000" pitchFamily="2" charset="0"/>
          <a:cs typeface="Roboto" panose="02000000000000000000" pitchFamily="2" charset="0"/>
        </a:defRPr>
      </a:lvl8pPr>
      <a:lvl9pPr marL="1828800" algn="l" rtl="0" fontAlgn="base">
        <a:lnSpc>
          <a:spcPct val="90000"/>
        </a:lnSpc>
        <a:spcBef>
          <a:spcPct val="0"/>
        </a:spcBef>
        <a:spcAft>
          <a:spcPct val="0"/>
        </a:spcAft>
        <a:defRPr sz="4400" b="1">
          <a:solidFill>
            <a:schemeClr val="tx1"/>
          </a:solidFill>
          <a:latin typeface="FontsFreeNetProximaNovaSbold" panose="02000506030000020004" pitchFamily="2" charset="77"/>
          <a:ea typeface="Roboto" panose="02000000000000000000" pitchFamily="2" charset="0"/>
          <a:cs typeface="Roboto" panose="02000000000000000000"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PROXIMA NOVA RG" panose="02000506030000020004" pitchFamily="2" charset="77"/>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PROXIMA NOVA RG" panose="02000506030000020004" pitchFamily="2" charset="77"/>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PROXIMA NOVA RG" panose="02000506030000020004" pitchFamily="2" charset="77"/>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PROXIMA NOVA RG" panose="02000506030000020004" pitchFamily="2" charset="77"/>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PROXIMA NOVA RG"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0F2268F-CAB7-417B-A262-8AABCEA07170}"/>
              </a:ext>
            </a:extLst>
          </p:cNvPr>
          <p:cNvGraphicFramePr>
            <a:graphicFrameLocks noChangeAspect="1"/>
          </p:cNvGraphicFramePr>
          <p:nvPr userDrawn="1">
            <p:custDataLst>
              <p:tags r:id="rId4"/>
            </p:custDataLst>
            <p:extLst>
              <p:ext uri="{D42A27DB-BD31-4B8C-83A1-F6EECF244321}">
                <p14:modId xmlns:p14="http://schemas.microsoft.com/office/powerpoint/2010/main" val="19022468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16" imgH="416" progId="TCLayout.ActiveDocument.1">
                  <p:embed/>
                </p:oleObj>
              </mc:Choice>
              <mc:Fallback>
                <p:oleObj name="think-cell Slide" r:id="rId5" imgW="416" imgH="416" progId="TCLayout.ActiveDocument.1">
                  <p:embed/>
                  <p:pic>
                    <p:nvPicPr>
                      <p:cNvPr id="2" name="Object 1" hidden="1">
                        <a:extLst>
                          <a:ext uri="{FF2B5EF4-FFF2-40B4-BE49-F238E27FC236}">
                            <a16:creationId xmlns:a16="http://schemas.microsoft.com/office/drawing/2014/main" id="{A0F2268F-CAB7-417B-A262-8AABCEA071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Google Shape;6;p1"/>
          <p:cNvSpPr/>
          <p:nvPr/>
        </p:nvSpPr>
        <p:spPr>
          <a:xfrm flipH="1">
            <a:off x="455860" y="463500"/>
            <a:ext cx="11738571" cy="5880200"/>
          </a:xfrm>
          <a:prstGeom prst="rect">
            <a:avLst/>
          </a:prstGeom>
          <a:solidFill>
            <a:srgbClr val="0468B1">
              <a:alpha val="9803"/>
            </a:srgbClr>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468B1"/>
              </a:buClr>
              <a:buSzPts val="1600"/>
              <a:buFont typeface="Helvetica Neue"/>
              <a:buNone/>
            </a:pPr>
            <a:endParaRPr sz="1600" b="0" i="0" u="none" strike="noStrike" cap="none">
              <a:solidFill>
                <a:srgbClr val="000000"/>
              </a:solidFill>
              <a:latin typeface="Proxima Nova Rg"/>
              <a:ea typeface="Proxima Nova Rg"/>
              <a:cs typeface="Proxima Nova Rg"/>
              <a:sym typeface="Proxima Nova"/>
            </a:endParaRPr>
          </a:p>
        </p:txBody>
      </p:sp>
      <p:sp>
        <p:nvSpPr>
          <p:cNvPr id="7" name="Google Shape;7;p1"/>
          <p:cNvSpPr txBox="1"/>
          <p:nvPr/>
        </p:nvSpPr>
        <p:spPr>
          <a:xfrm rot="-5400000">
            <a:off x="11370633" y="1149349"/>
            <a:ext cx="956934" cy="16510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468B1"/>
              </a:buClr>
              <a:buSzPts val="1100"/>
              <a:buFont typeface="Proxima Nova"/>
              <a:buNone/>
            </a:pPr>
            <a:r>
              <a:rPr lang="en-US" sz="1100" b="0" i="0" u="none" strike="noStrike" cap="none">
                <a:solidFill>
                  <a:srgbClr val="0468B1"/>
                </a:solidFill>
                <a:latin typeface="Proxima Nova Rg"/>
                <a:ea typeface="Proxima Nova Rg"/>
                <a:cs typeface="Proxima Nova Rg"/>
                <a:sym typeface="Proxima Nova"/>
              </a:rPr>
              <a:t> UNDP DIGITAL</a:t>
            </a:r>
            <a:endParaRPr/>
          </a:p>
        </p:txBody>
      </p:sp>
      <p:pic>
        <p:nvPicPr>
          <p:cNvPr id="8" name="Google Shape;8;p1" descr="Image"/>
          <p:cNvPicPr preferRelativeResize="0"/>
          <p:nvPr/>
        </p:nvPicPr>
        <p:blipFill rotWithShape="1">
          <a:blip r:embed="rId7">
            <a:alphaModFix/>
          </a:blip>
          <a:srcRect/>
          <a:stretch/>
        </p:blipFill>
        <p:spPr>
          <a:xfrm rot="10800000" flipH="1">
            <a:off x="9278022" y="382011"/>
            <a:ext cx="2011681" cy="401623"/>
          </a:xfrm>
          <a:prstGeom prst="rect">
            <a:avLst/>
          </a:prstGeom>
          <a:noFill/>
          <a:ln>
            <a:noFill/>
          </a:ln>
        </p:spPr>
      </p:pic>
    </p:spTree>
    <p:extLst>
      <p:ext uri="{BB962C8B-B14F-4D97-AF65-F5344CB8AC3E}">
        <p14:creationId xmlns:p14="http://schemas.microsoft.com/office/powerpoint/2010/main" val="3563458369"/>
      </p:ext>
    </p:extLst>
  </p:cSld>
  <p:clrMap bg1="lt1" tx1="dk1" bg2="dk2" tx2="lt2" accent1="accent1" accent2="accent2" accent3="accent3" accent4="accent4" accent5="accent5" accent6="accent6" hlink="hlink" folHlink="folHlink"/>
  <p:sldLayoutIdLst>
    <p:sldLayoutId id="2147483674" r:id="rId1"/>
    <p:sldLayoutId id="2147483675"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svg"/><Relationship Id="rId18" Type="http://schemas.openxmlformats.org/officeDocument/2006/relationships/image" Target="../media/image31.jpeg"/><Relationship Id="rId3" Type="http://schemas.openxmlformats.org/officeDocument/2006/relationships/image" Target="../media/image17.png"/><Relationship Id="rId21" Type="http://schemas.openxmlformats.org/officeDocument/2006/relationships/image" Target="../media/image34.jpe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svg"/><Relationship Id="rId2" Type="http://schemas.openxmlformats.org/officeDocument/2006/relationships/notesSlide" Target="../notesSlides/notesSlide3.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jpeg"/><Relationship Id="rId15" Type="http://schemas.openxmlformats.org/officeDocument/2006/relationships/image" Target="../media/image28.svg"/><Relationship Id="rId10" Type="http://schemas.openxmlformats.org/officeDocument/2006/relationships/image" Target="../media/image23.svg"/><Relationship Id="rId19" Type="http://schemas.openxmlformats.org/officeDocument/2006/relationships/image" Target="../media/image32.png"/><Relationship Id="rId4" Type="http://schemas.microsoft.com/office/2007/relationships/hdphoto" Target="../media/hdphoto3.wdp"/><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blogs.worldbank.org/digital-development/850-million-people-globally-dont-have-id-why-matters-and-what-we-can-do-about" TargetMode="External"/><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hyperlink" Target="https://www.mckinsey.com/capabilities/mckinsey-digital/our-insights/digital-identification-a-key-to-inclusive-growth" TargetMode="External"/><Relationship Id="rId4" Type="http://schemas.openxmlformats.org/officeDocument/2006/relationships/hyperlink" Target="https://www.biometricupdate.com/202103/massive-gender-disparities-in-digital-id-systems-persist-id4africa-panel-say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id="{61688274-1809-5922-0748-857D57F46FA0}"/>
              </a:ext>
            </a:extLst>
          </p:cNvPr>
          <p:cNvSpPr>
            <a:spLocks noGrp="1" noChangeArrowheads="1"/>
          </p:cNvSpPr>
          <p:nvPr>
            <p:ph type="ctrTitle"/>
          </p:nvPr>
        </p:nvSpPr>
        <p:spPr>
          <a:xfrm>
            <a:off x="1128169" y="1316855"/>
            <a:ext cx="5329645" cy="3902075"/>
          </a:xfrm>
        </p:spPr>
        <p:txBody>
          <a:bodyPr/>
          <a:lstStyle/>
          <a:p>
            <a:pPr algn="l" eaLnBrk="1" hangingPunct="1"/>
            <a:r>
              <a:rPr lang="en-GB" altLang="en-US" sz="4400" dirty="0">
                <a:solidFill>
                  <a:srgbClr val="232E3D"/>
                </a:solidFill>
                <a:latin typeface="PROXIMA NOVA RG" pitchFamily="2" charset="0"/>
              </a:rPr>
              <a:t>UNDP MODEL </a:t>
            </a:r>
            <a:br>
              <a:rPr lang="en-GB" altLang="en-US" sz="4400" dirty="0">
                <a:solidFill>
                  <a:srgbClr val="232E3D"/>
                </a:solidFill>
                <a:latin typeface="PROXIMA NOVA RG" pitchFamily="2" charset="0"/>
              </a:rPr>
            </a:br>
            <a:r>
              <a:rPr lang="en-GB" altLang="en-US" sz="4400" dirty="0">
                <a:solidFill>
                  <a:srgbClr val="006EB5"/>
                </a:solidFill>
                <a:latin typeface="PROXIMA NOVA RG" pitchFamily="2" charset="0"/>
              </a:rPr>
              <a:t>GOVERNANCE</a:t>
            </a:r>
            <a:r>
              <a:rPr lang="en-GB" altLang="en-US" sz="4400" dirty="0">
                <a:solidFill>
                  <a:srgbClr val="232E3D"/>
                </a:solidFill>
                <a:latin typeface="PROXIMA NOVA RG" pitchFamily="2" charset="0"/>
              </a:rPr>
              <a:t> </a:t>
            </a:r>
            <a:br>
              <a:rPr lang="en-GB" altLang="en-US" sz="4400" dirty="0">
                <a:solidFill>
                  <a:srgbClr val="232E3D"/>
                </a:solidFill>
                <a:latin typeface="PROXIMA NOVA RG" pitchFamily="2" charset="0"/>
              </a:rPr>
            </a:br>
            <a:r>
              <a:rPr lang="en-GB" altLang="en-US" sz="4400" dirty="0">
                <a:solidFill>
                  <a:srgbClr val="232E3D"/>
                </a:solidFill>
                <a:latin typeface="PROXIMA NOVA RG" pitchFamily="2" charset="0"/>
              </a:rPr>
              <a:t>FRAMEWORK FOR DIGITAL LEGAL IDENTITY SYSTEMS</a:t>
            </a:r>
            <a:endParaRPr lang="en-GB" altLang="en-US" sz="4400" dirty="0">
              <a:latin typeface="PROXIMA NOVA RG" pitchFamily="2" charset="0"/>
            </a:endParaRPr>
          </a:p>
        </p:txBody>
      </p:sp>
      <p:sp>
        <p:nvSpPr>
          <p:cNvPr id="3075" name="Subtitle 2">
            <a:extLst>
              <a:ext uri="{FF2B5EF4-FFF2-40B4-BE49-F238E27FC236}">
                <a16:creationId xmlns:a16="http://schemas.microsoft.com/office/drawing/2014/main" id="{FECD7620-FFA4-72C3-0F09-CE7149350D1D}"/>
              </a:ext>
            </a:extLst>
          </p:cNvPr>
          <p:cNvSpPr>
            <a:spLocks noGrp="1" noChangeArrowheads="1"/>
          </p:cNvSpPr>
          <p:nvPr>
            <p:ph type="subTitle" idx="1"/>
          </p:nvPr>
        </p:nvSpPr>
        <p:spPr>
          <a:xfrm>
            <a:off x="1128169" y="5218930"/>
            <a:ext cx="5980112" cy="612775"/>
          </a:xfrm>
        </p:spPr>
        <p:txBody>
          <a:bodyPr/>
          <a:lstStyle/>
          <a:p>
            <a:pPr algn="l" eaLnBrk="1" hangingPunct="1">
              <a:defRPr/>
            </a:pPr>
            <a:r>
              <a:rPr lang="en-GB" altLang="en-US" dirty="0"/>
              <a:t>Mogadishu</a:t>
            </a:r>
            <a:endParaRPr lang="en-GB" altLang="en-US" dirty="0">
              <a:highlight>
                <a:srgbClr val="FFFF00"/>
              </a:highlight>
            </a:endParaRPr>
          </a:p>
        </p:txBody>
      </p:sp>
      <p:sp>
        <p:nvSpPr>
          <p:cNvPr id="4" name="Subtitle 2">
            <a:extLst>
              <a:ext uri="{FF2B5EF4-FFF2-40B4-BE49-F238E27FC236}">
                <a16:creationId xmlns:a16="http://schemas.microsoft.com/office/drawing/2014/main" id="{D1A7F878-2540-B7C3-23FC-DCEE208A17B2}"/>
              </a:ext>
            </a:extLst>
          </p:cNvPr>
          <p:cNvSpPr txBox="1">
            <a:spLocks/>
          </p:cNvSpPr>
          <p:nvPr/>
        </p:nvSpPr>
        <p:spPr>
          <a:xfrm>
            <a:off x="1128169" y="5626282"/>
            <a:ext cx="5980112" cy="612775"/>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PROXIMA NOVA RG" panose="02000506030000020004"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PROXIMA NOVA RG" panose="02000506030000020004"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PROXIMA NOVA RG" panose="02000506030000020004"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PROXIMA NOVA RG" panose="02000506030000020004"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PROXIMA NOVA RG" panose="0200050603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white">
                    <a:lumMod val="50000"/>
                  </a:prstClr>
                </a:solidFill>
                <a:effectLst/>
                <a:uLnTx/>
                <a:uFillTx/>
                <a:latin typeface="FontsFreeNetProximaNovaThin" panose="02000506030000020004" pitchFamily="2" charset="77"/>
                <a:ea typeface="+mn-ea"/>
                <a:cs typeface="+mn-cs"/>
              </a:rPr>
              <a:t>August 2024</a:t>
            </a:r>
          </a:p>
        </p:txBody>
      </p:sp>
      <p:pic>
        <p:nvPicPr>
          <p:cNvPr id="4104" name="Picture 8" descr="Somalia | BMZ">
            <a:extLst>
              <a:ext uri="{FF2B5EF4-FFF2-40B4-BE49-F238E27FC236}">
                <a16:creationId xmlns:a16="http://schemas.microsoft.com/office/drawing/2014/main" id="{E51C9A6F-2014-E1C9-D86C-E37737EB3C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07" r="43495"/>
          <a:stretch/>
        </p:blipFill>
        <p:spPr bwMode="auto">
          <a:xfrm>
            <a:off x="6862354" y="0"/>
            <a:ext cx="532964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EE086239-7F08-B6C4-D297-D476A81152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2675" y="365125"/>
            <a:ext cx="50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B4AF3-1256-A971-AD94-3762363FD35B}"/>
              </a:ext>
            </a:extLst>
          </p:cNvPr>
          <p:cNvSpPr>
            <a:spLocks noGrp="1"/>
          </p:cNvSpPr>
          <p:nvPr>
            <p:ph type="title"/>
          </p:nvPr>
        </p:nvSpPr>
        <p:spPr>
          <a:xfrm>
            <a:off x="838200" y="681038"/>
            <a:ext cx="10271125" cy="599138"/>
          </a:xfrm>
        </p:spPr>
        <p:txBody>
          <a:bodyPr rtlCol="0" anchor="t">
            <a:noAutofit/>
          </a:bodyPr>
          <a:lstStyle/>
          <a:p>
            <a:pPr eaLnBrk="1" fontAlgn="auto" hangingPunct="1">
              <a:spcAft>
                <a:spcPts val="0"/>
              </a:spcAft>
              <a:defRPr/>
            </a:pPr>
            <a:r>
              <a:rPr lang="en-GB" sz="3200" dirty="0"/>
              <a:t>Ideas of ID: What are we talking about?</a:t>
            </a:r>
          </a:p>
        </p:txBody>
      </p:sp>
      <p:pic>
        <p:nvPicPr>
          <p:cNvPr id="6" name="Picture 5" descr="An elephant with its trunk up&#10;&#10;Description automatically generated">
            <a:extLst>
              <a:ext uri="{FF2B5EF4-FFF2-40B4-BE49-F238E27FC236}">
                <a16:creationId xmlns:a16="http://schemas.microsoft.com/office/drawing/2014/main" id="{DE0D359D-A70B-66F9-0224-11A305909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4947" y="2242860"/>
            <a:ext cx="4156322" cy="3614192"/>
          </a:xfrm>
          <a:prstGeom prst="rect">
            <a:avLst/>
          </a:prstGeom>
        </p:spPr>
      </p:pic>
      <p:sp>
        <p:nvSpPr>
          <p:cNvPr id="9" name="TextBox 8">
            <a:extLst>
              <a:ext uri="{FF2B5EF4-FFF2-40B4-BE49-F238E27FC236}">
                <a16:creationId xmlns:a16="http://schemas.microsoft.com/office/drawing/2014/main" id="{10BF9C28-C109-010E-A546-8EFAD2A0931E}"/>
              </a:ext>
            </a:extLst>
          </p:cNvPr>
          <p:cNvSpPr txBox="1"/>
          <p:nvPr/>
        </p:nvSpPr>
        <p:spPr>
          <a:xfrm>
            <a:off x="4023401" y="1575097"/>
            <a:ext cx="1919277"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2000" b="1" dirty="0">
                <a:solidFill>
                  <a:schemeClr val="tx1"/>
                </a:solidFill>
                <a:latin typeface="PROXIMA NOVA RG" panose="02000506030000020004" pitchFamily="2" charset="77"/>
              </a:rPr>
              <a:t>Banks</a:t>
            </a:r>
          </a:p>
        </p:txBody>
      </p:sp>
      <p:sp>
        <p:nvSpPr>
          <p:cNvPr id="10" name="TextBox 9">
            <a:extLst>
              <a:ext uri="{FF2B5EF4-FFF2-40B4-BE49-F238E27FC236}">
                <a16:creationId xmlns:a16="http://schemas.microsoft.com/office/drawing/2014/main" id="{1A2E87F1-A4E8-EE6F-E2FA-9B85527CE558}"/>
              </a:ext>
            </a:extLst>
          </p:cNvPr>
          <p:cNvSpPr txBox="1"/>
          <p:nvPr/>
        </p:nvSpPr>
        <p:spPr>
          <a:xfrm>
            <a:off x="4023401" y="1921706"/>
            <a:ext cx="1919277"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2000" dirty="0" err="1">
                <a:solidFill>
                  <a:schemeClr val="accent2"/>
                </a:solidFill>
                <a:latin typeface="PROXIMA NOVA RG" panose="02000506030000020004" pitchFamily="2" charset="77"/>
              </a:rPr>
              <a:t>eKYC</a:t>
            </a:r>
            <a:endParaRPr lang="en-GB" sz="2000" dirty="0">
              <a:solidFill>
                <a:schemeClr val="accent2"/>
              </a:solidFill>
              <a:latin typeface="PROXIMA NOVA RG" panose="02000506030000020004" pitchFamily="2" charset="77"/>
            </a:endParaRPr>
          </a:p>
        </p:txBody>
      </p:sp>
      <p:sp>
        <p:nvSpPr>
          <p:cNvPr id="11" name="TextBox 10">
            <a:extLst>
              <a:ext uri="{FF2B5EF4-FFF2-40B4-BE49-F238E27FC236}">
                <a16:creationId xmlns:a16="http://schemas.microsoft.com/office/drawing/2014/main" id="{BC7E19A0-5719-2AC6-60DE-E5D0955BF88F}"/>
              </a:ext>
            </a:extLst>
          </p:cNvPr>
          <p:cNvSpPr txBox="1"/>
          <p:nvPr/>
        </p:nvSpPr>
        <p:spPr>
          <a:xfrm>
            <a:off x="1247381" y="3402579"/>
            <a:ext cx="3740722"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2000" b="1" dirty="0">
                <a:solidFill>
                  <a:schemeClr val="tx1"/>
                </a:solidFill>
                <a:latin typeface="PROXIMA NOVA RG" panose="02000506030000020004" pitchFamily="2" charset="77"/>
              </a:rPr>
              <a:t>Telco’s</a:t>
            </a:r>
          </a:p>
        </p:txBody>
      </p:sp>
      <p:sp>
        <p:nvSpPr>
          <p:cNvPr id="12" name="TextBox 11">
            <a:extLst>
              <a:ext uri="{FF2B5EF4-FFF2-40B4-BE49-F238E27FC236}">
                <a16:creationId xmlns:a16="http://schemas.microsoft.com/office/drawing/2014/main" id="{9012B1B9-0E31-5A41-CF9F-846F3AAF683C}"/>
              </a:ext>
            </a:extLst>
          </p:cNvPr>
          <p:cNvSpPr txBox="1"/>
          <p:nvPr/>
        </p:nvSpPr>
        <p:spPr>
          <a:xfrm>
            <a:off x="1247381" y="3749188"/>
            <a:ext cx="3740722"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2000" dirty="0">
                <a:solidFill>
                  <a:schemeClr val="accent2"/>
                </a:solidFill>
                <a:latin typeface="PROXIMA NOVA RG" panose="02000506030000020004" pitchFamily="2" charset="77"/>
              </a:rPr>
              <a:t>Sim-card registration</a:t>
            </a:r>
          </a:p>
        </p:txBody>
      </p:sp>
      <p:sp>
        <p:nvSpPr>
          <p:cNvPr id="13" name="TextBox 12">
            <a:extLst>
              <a:ext uri="{FF2B5EF4-FFF2-40B4-BE49-F238E27FC236}">
                <a16:creationId xmlns:a16="http://schemas.microsoft.com/office/drawing/2014/main" id="{1773195A-F12C-2CFA-2BE6-B26CA696A8BC}"/>
              </a:ext>
            </a:extLst>
          </p:cNvPr>
          <p:cNvSpPr txBox="1"/>
          <p:nvPr/>
        </p:nvSpPr>
        <p:spPr>
          <a:xfrm>
            <a:off x="1381196" y="4578829"/>
            <a:ext cx="3740722"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2000" b="1" dirty="0">
                <a:solidFill>
                  <a:schemeClr val="tx1"/>
                </a:solidFill>
                <a:latin typeface="PROXIMA NOVA RG" panose="02000506030000020004" pitchFamily="2" charset="77"/>
              </a:rPr>
              <a:t>Educational sector</a:t>
            </a:r>
          </a:p>
        </p:txBody>
      </p:sp>
      <p:sp>
        <p:nvSpPr>
          <p:cNvPr id="14" name="TextBox 13">
            <a:extLst>
              <a:ext uri="{FF2B5EF4-FFF2-40B4-BE49-F238E27FC236}">
                <a16:creationId xmlns:a16="http://schemas.microsoft.com/office/drawing/2014/main" id="{F03752E5-0906-4154-068A-CC2576C45EB0}"/>
              </a:ext>
            </a:extLst>
          </p:cNvPr>
          <p:cNvSpPr txBox="1"/>
          <p:nvPr/>
        </p:nvSpPr>
        <p:spPr>
          <a:xfrm>
            <a:off x="1381196" y="4925438"/>
            <a:ext cx="3740722"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2000" dirty="0">
                <a:solidFill>
                  <a:schemeClr val="accent2"/>
                </a:solidFill>
                <a:latin typeface="PROXIMA NOVA RG" panose="02000506030000020004" pitchFamily="2" charset="77"/>
              </a:rPr>
              <a:t>Student enrolment</a:t>
            </a:r>
          </a:p>
        </p:txBody>
      </p:sp>
      <p:sp>
        <p:nvSpPr>
          <p:cNvPr id="15" name="TextBox 14">
            <a:extLst>
              <a:ext uri="{FF2B5EF4-FFF2-40B4-BE49-F238E27FC236}">
                <a16:creationId xmlns:a16="http://schemas.microsoft.com/office/drawing/2014/main" id="{7FEA4699-A53A-009F-B446-A0B727DFF076}"/>
              </a:ext>
            </a:extLst>
          </p:cNvPr>
          <p:cNvSpPr txBox="1"/>
          <p:nvPr/>
        </p:nvSpPr>
        <p:spPr>
          <a:xfrm>
            <a:off x="1614782" y="2270123"/>
            <a:ext cx="3740722"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2000" b="1" dirty="0">
                <a:solidFill>
                  <a:schemeClr val="tx1"/>
                </a:solidFill>
                <a:latin typeface="PROXIMA NOVA RG" panose="02000506030000020004" pitchFamily="2" charset="77"/>
              </a:rPr>
              <a:t>Healthcare</a:t>
            </a:r>
          </a:p>
        </p:txBody>
      </p:sp>
      <p:sp>
        <p:nvSpPr>
          <p:cNvPr id="16" name="TextBox 15">
            <a:extLst>
              <a:ext uri="{FF2B5EF4-FFF2-40B4-BE49-F238E27FC236}">
                <a16:creationId xmlns:a16="http://schemas.microsoft.com/office/drawing/2014/main" id="{924E4F6C-0AED-2612-272D-A42B836EB4B4}"/>
              </a:ext>
            </a:extLst>
          </p:cNvPr>
          <p:cNvSpPr txBox="1"/>
          <p:nvPr/>
        </p:nvSpPr>
        <p:spPr>
          <a:xfrm>
            <a:off x="1614782" y="2616732"/>
            <a:ext cx="3740722"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2000" dirty="0">
                <a:solidFill>
                  <a:schemeClr val="accent2"/>
                </a:solidFill>
                <a:latin typeface="PROXIMA NOVA RG" panose="02000506030000020004" pitchFamily="2" charset="77"/>
              </a:rPr>
              <a:t>Patient verification</a:t>
            </a:r>
          </a:p>
        </p:txBody>
      </p:sp>
      <p:sp>
        <p:nvSpPr>
          <p:cNvPr id="21" name="TextBox 20">
            <a:extLst>
              <a:ext uri="{FF2B5EF4-FFF2-40B4-BE49-F238E27FC236}">
                <a16:creationId xmlns:a16="http://schemas.microsoft.com/office/drawing/2014/main" id="{94899EC9-9D05-A1A9-90D8-7B96276F738D}"/>
              </a:ext>
            </a:extLst>
          </p:cNvPr>
          <p:cNvSpPr txBox="1"/>
          <p:nvPr/>
        </p:nvSpPr>
        <p:spPr>
          <a:xfrm>
            <a:off x="5735106" y="1679923"/>
            <a:ext cx="3740722"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2000" b="1" dirty="0">
                <a:solidFill>
                  <a:schemeClr val="tx1"/>
                </a:solidFill>
                <a:latin typeface="PROXIMA NOVA RG" panose="02000506030000020004" pitchFamily="2" charset="77"/>
              </a:rPr>
              <a:t>Ministry of Finance</a:t>
            </a:r>
          </a:p>
        </p:txBody>
      </p:sp>
      <p:sp>
        <p:nvSpPr>
          <p:cNvPr id="23" name="TextBox 22">
            <a:extLst>
              <a:ext uri="{FF2B5EF4-FFF2-40B4-BE49-F238E27FC236}">
                <a16:creationId xmlns:a16="http://schemas.microsoft.com/office/drawing/2014/main" id="{B8CD8154-87B2-D52D-01AA-5C1BD19F6671}"/>
              </a:ext>
            </a:extLst>
          </p:cNvPr>
          <p:cNvSpPr txBox="1"/>
          <p:nvPr/>
        </p:nvSpPr>
        <p:spPr>
          <a:xfrm>
            <a:off x="5735105" y="2026532"/>
            <a:ext cx="753377"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2000" dirty="0">
                <a:solidFill>
                  <a:schemeClr val="accent2"/>
                </a:solidFill>
                <a:latin typeface="PROXIMA NOVA RG" panose="02000506030000020004" pitchFamily="2" charset="77"/>
              </a:rPr>
              <a:t>Cost</a:t>
            </a:r>
          </a:p>
        </p:txBody>
      </p:sp>
      <p:sp>
        <p:nvSpPr>
          <p:cNvPr id="24" name="TextBox 23">
            <a:extLst>
              <a:ext uri="{FF2B5EF4-FFF2-40B4-BE49-F238E27FC236}">
                <a16:creationId xmlns:a16="http://schemas.microsoft.com/office/drawing/2014/main" id="{AB6A1972-584D-0E99-5D62-72BF9ED0FE36}"/>
              </a:ext>
            </a:extLst>
          </p:cNvPr>
          <p:cNvSpPr txBox="1"/>
          <p:nvPr/>
        </p:nvSpPr>
        <p:spPr>
          <a:xfrm>
            <a:off x="8303431" y="2855590"/>
            <a:ext cx="3740722"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2000" b="1" dirty="0">
                <a:solidFill>
                  <a:schemeClr val="tx1"/>
                </a:solidFill>
                <a:latin typeface="PROXIMA NOVA RG" panose="02000506030000020004" pitchFamily="2" charset="77"/>
              </a:rPr>
              <a:t>Electoral Commission</a:t>
            </a:r>
          </a:p>
        </p:txBody>
      </p:sp>
      <p:sp>
        <p:nvSpPr>
          <p:cNvPr id="25" name="TextBox 24">
            <a:extLst>
              <a:ext uri="{FF2B5EF4-FFF2-40B4-BE49-F238E27FC236}">
                <a16:creationId xmlns:a16="http://schemas.microsoft.com/office/drawing/2014/main" id="{39E42FE6-268E-B0F4-8C0B-32E0CAE7D37B}"/>
              </a:ext>
            </a:extLst>
          </p:cNvPr>
          <p:cNvSpPr txBox="1"/>
          <p:nvPr/>
        </p:nvSpPr>
        <p:spPr>
          <a:xfrm>
            <a:off x="8303431" y="3202199"/>
            <a:ext cx="3740722"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2000" dirty="0">
                <a:solidFill>
                  <a:schemeClr val="accent2"/>
                </a:solidFill>
                <a:latin typeface="PROXIMA NOVA RG" panose="02000506030000020004" pitchFamily="2" charset="77"/>
              </a:rPr>
              <a:t>Voter registration</a:t>
            </a:r>
          </a:p>
        </p:txBody>
      </p:sp>
      <p:sp>
        <p:nvSpPr>
          <p:cNvPr id="26" name="TextBox 25">
            <a:extLst>
              <a:ext uri="{FF2B5EF4-FFF2-40B4-BE49-F238E27FC236}">
                <a16:creationId xmlns:a16="http://schemas.microsoft.com/office/drawing/2014/main" id="{DEFCFBA1-87BF-7C5F-B7C6-6E9752459C94}"/>
              </a:ext>
            </a:extLst>
          </p:cNvPr>
          <p:cNvSpPr txBox="1"/>
          <p:nvPr/>
        </p:nvSpPr>
        <p:spPr>
          <a:xfrm>
            <a:off x="8353920" y="5392053"/>
            <a:ext cx="3740722"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2000" b="1" dirty="0">
                <a:solidFill>
                  <a:schemeClr val="tx1"/>
                </a:solidFill>
                <a:latin typeface="PROXIMA NOVA RG" panose="02000506030000020004" pitchFamily="2" charset="77"/>
              </a:rPr>
              <a:t>Statistics Bureau</a:t>
            </a:r>
          </a:p>
        </p:txBody>
      </p:sp>
      <p:sp>
        <p:nvSpPr>
          <p:cNvPr id="27" name="TextBox 26">
            <a:extLst>
              <a:ext uri="{FF2B5EF4-FFF2-40B4-BE49-F238E27FC236}">
                <a16:creationId xmlns:a16="http://schemas.microsoft.com/office/drawing/2014/main" id="{8302B673-0019-4D36-52A0-75ADB8B0CBAF}"/>
              </a:ext>
            </a:extLst>
          </p:cNvPr>
          <p:cNvSpPr txBox="1"/>
          <p:nvPr/>
        </p:nvSpPr>
        <p:spPr>
          <a:xfrm>
            <a:off x="8353920" y="5738662"/>
            <a:ext cx="3740722"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2000" dirty="0">
                <a:solidFill>
                  <a:schemeClr val="accent2"/>
                </a:solidFill>
                <a:latin typeface="PROXIMA NOVA RG" panose="02000506030000020004" pitchFamily="2" charset="77"/>
              </a:rPr>
              <a:t>Data analysis</a:t>
            </a:r>
          </a:p>
        </p:txBody>
      </p:sp>
      <p:sp>
        <p:nvSpPr>
          <p:cNvPr id="30" name="TextBox 29">
            <a:extLst>
              <a:ext uri="{FF2B5EF4-FFF2-40B4-BE49-F238E27FC236}">
                <a16:creationId xmlns:a16="http://schemas.microsoft.com/office/drawing/2014/main" id="{48908FB4-416F-1CE2-5579-A7FC78F211E6}"/>
              </a:ext>
            </a:extLst>
          </p:cNvPr>
          <p:cNvSpPr txBox="1"/>
          <p:nvPr/>
        </p:nvSpPr>
        <p:spPr>
          <a:xfrm>
            <a:off x="8730531" y="4148736"/>
            <a:ext cx="3740722"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2000" b="1" dirty="0">
                <a:solidFill>
                  <a:schemeClr val="tx1"/>
                </a:solidFill>
                <a:latin typeface="PROXIMA NOVA RG" panose="02000506030000020004" pitchFamily="2" charset="77"/>
              </a:rPr>
              <a:t>Ministry of Social Affairs</a:t>
            </a:r>
          </a:p>
        </p:txBody>
      </p:sp>
      <p:sp>
        <p:nvSpPr>
          <p:cNvPr id="31" name="TextBox 30">
            <a:extLst>
              <a:ext uri="{FF2B5EF4-FFF2-40B4-BE49-F238E27FC236}">
                <a16:creationId xmlns:a16="http://schemas.microsoft.com/office/drawing/2014/main" id="{0CAF3211-45B8-D6B4-5C59-205C69A6560E}"/>
              </a:ext>
            </a:extLst>
          </p:cNvPr>
          <p:cNvSpPr txBox="1"/>
          <p:nvPr/>
        </p:nvSpPr>
        <p:spPr>
          <a:xfrm>
            <a:off x="8730531" y="4495345"/>
            <a:ext cx="3740722"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2000" dirty="0">
                <a:solidFill>
                  <a:schemeClr val="accent2"/>
                </a:solidFill>
                <a:latin typeface="PROXIMA NOVA RG" panose="02000506030000020004" pitchFamily="2" charset="77"/>
              </a:rPr>
              <a:t>Fraud prevention</a:t>
            </a:r>
          </a:p>
        </p:txBody>
      </p:sp>
      <p:sp>
        <p:nvSpPr>
          <p:cNvPr id="32" name="TextBox 31">
            <a:extLst>
              <a:ext uri="{FF2B5EF4-FFF2-40B4-BE49-F238E27FC236}">
                <a16:creationId xmlns:a16="http://schemas.microsoft.com/office/drawing/2014/main" id="{AA55732E-0657-1DDC-F31B-F0A1C59CC5D6}"/>
              </a:ext>
            </a:extLst>
          </p:cNvPr>
          <p:cNvSpPr txBox="1"/>
          <p:nvPr/>
        </p:nvSpPr>
        <p:spPr>
          <a:xfrm>
            <a:off x="3227250" y="5717671"/>
            <a:ext cx="3740722"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2000" b="1" dirty="0">
                <a:solidFill>
                  <a:schemeClr val="tx1"/>
                </a:solidFill>
                <a:latin typeface="PROXIMA NOVA RG" panose="02000506030000020004" pitchFamily="2" charset="77"/>
              </a:rPr>
              <a:t>People</a:t>
            </a:r>
          </a:p>
        </p:txBody>
      </p:sp>
      <p:sp>
        <p:nvSpPr>
          <p:cNvPr id="33" name="TextBox 32">
            <a:extLst>
              <a:ext uri="{FF2B5EF4-FFF2-40B4-BE49-F238E27FC236}">
                <a16:creationId xmlns:a16="http://schemas.microsoft.com/office/drawing/2014/main" id="{6A04792C-5298-3A60-6C22-45DB119A3BE8}"/>
              </a:ext>
            </a:extLst>
          </p:cNvPr>
          <p:cNvSpPr txBox="1"/>
          <p:nvPr/>
        </p:nvSpPr>
        <p:spPr>
          <a:xfrm>
            <a:off x="3227250" y="6064280"/>
            <a:ext cx="4256508"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2000" dirty="0">
                <a:solidFill>
                  <a:schemeClr val="accent2"/>
                </a:solidFill>
                <a:latin typeface="PROXIMA NOVA RG" panose="02000506030000020004" pitchFamily="2" charset="77"/>
              </a:rPr>
              <a:t>Recognition, rights, value, belonging.</a:t>
            </a:r>
          </a:p>
        </p:txBody>
      </p:sp>
      <p:sp>
        <p:nvSpPr>
          <p:cNvPr id="35" name="TextBox 34">
            <a:extLst>
              <a:ext uri="{FF2B5EF4-FFF2-40B4-BE49-F238E27FC236}">
                <a16:creationId xmlns:a16="http://schemas.microsoft.com/office/drawing/2014/main" id="{FEA4EAD3-9E26-7806-2B38-87E5C240AAAB}"/>
              </a:ext>
            </a:extLst>
          </p:cNvPr>
          <p:cNvSpPr txBox="1"/>
          <p:nvPr/>
        </p:nvSpPr>
        <p:spPr>
          <a:xfrm>
            <a:off x="6326940" y="2018913"/>
            <a:ext cx="4407443"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2000" dirty="0">
                <a:solidFill>
                  <a:schemeClr val="accent2"/>
                </a:solidFill>
                <a:latin typeface="PROXIMA NOVA RG" panose="02000506030000020004" pitchFamily="2" charset="77"/>
              </a:rPr>
              <a:t>(short term) / Revenue (long term)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21" grpId="0"/>
      <p:bldP spid="23" grpId="0"/>
      <p:bldP spid="24" grpId="0"/>
      <p:bldP spid="25" grpId="0"/>
      <p:bldP spid="26" grpId="0"/>
      <p:bldP spid="27" grpId="0"/>
      <p:bldP spid="30" grpId="0"/>
      <p:bldP spid="31" grpId="0"/>
      <p:bldP spid="32" grpId="0"/>
      <p:bldP spid="33"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B4AF3-1256-A971-AD94-3762363FD35B}"/>
              </a:ext>
            </a:extLst>
          </p:cNvPr>
          <p:cNvSpPr>
            <a:spLocks noGrp="1"/>
          </p:cNvSpPr>
          <p:nvPr>
            <p:ph type="title"/>
          </p:nvPr>
        </p:nvSpPr>
        <p:spPr>
          <a:xfrm>
            <a:off x="1368622" y="2423668"/>
            <a:ext cx="9793363" cy="2392521"/>
          </a:xfrm>
        </p:spPr>
        <p:txBody>
          <a:bodyPr rtlCol="0" anchor="t">
            <a:normAutofit fontScale="90000"/>
          </a:bodyPr>
          <a:lstStyle/>
          <a:p>
            <a:pPr algn="ctr" eaLnBrk="1" fontAlgn="auto" hangingPunct="1">
              <a:spcAft>
                <a:spcPts val="0"/>
              </a:spcAft>
              <a:defRPr/>
            </a:pPr>
            <a:r>
              <a:rPr lang="en-GB" dirty="0"/>
              <a:t>In UNDPs experience, the failure of digital identity programmes is rarely because of the IT systems. It is due to the </a:t>
            </a:r>
            <a:r>
              <a:rPr lang="en-GB" dirty="0">
                <a:solidFill>
                  <a:schemeClr val="accent2"/>
                </a:solidFill>
              </a:rPr>
              <a:t>lack of</a:t>
            </a:r>
            <a:r>
              <a:rPr lang="en-GB" dirty="0"/>
              <a:t> </a:t>
            </a:r>
            <a:r>
              <a:rPr lang="en-GB" dirty="0">
                <a:solidFill>
                  <a:schemeClr val="accent2"/>
                </a:solidFill>
              </a:rPr>
              <a:t>functional, collaborative</a:t>
            </a:r>
            <a:r>
              <a:rPr lang="en-GB" dirty="0"/>
              <a:t> </a:t>
            </a:r>
            <a:r>
              <a:rPr lang="en-GB" dirty="0">
                <a:solidFill>
                  <a:schemeClr val="accent2"/>
                </a:solidFill>
              </a:rPr>
              <a:t>governance.</a:t>
            </a:r>
          </a:p>
        </p:txBody>
      </p:sp>
    </p:spTree>
    <p:extLst>
      <p:ext uri="{BB962C8B-B14F-4D97-AF65-F5344CB8AC3E}">
        <p14:creationId xmlns:p14="http://schemas.microsoft.com/office/powerpoint/2010/main" val="3169616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B4AF3-1256-A971-AD94-3762363FD35B}"/>
              </a:ext>
            </a:extLst>
          </p:cNvPr>
          <p:cNvSpPr>
            <a:spLocks noGrp="1"/>
          </p:cNvSpPr>
          <p:nvPr>
            <p:ph type="title"/>
          </p:nvPr>
        </p:nvSpPr>
        <p:spPr>
          <a:xfrm>
            <a:off x="1455420" y="1380426"/>
            <a:ext cx="8129045" cy="1671160"/>
          </a:xfrm>
        </p:spPr>
        <p:txBody>
          <a:bodyPr rtlCol="0" anchor="t">
            <a:normAutofit fontScale="90000"/>
          </a:bodyPr>
          <a:lstStyle/>
          <a:p>
            <a:pPr eaLnBrk="1" fontAlgn="auto" hangingPunct="1">
              <a:spcAft>
                <a:spcPts val="0"/>
              </a:spcAft>
              <a:defRPr/>
            </a:pPr>
            <a:r>
              <a:rPr lang="en-GB">
                <a:latin typeface="FontsFreeNetProximaNovaSbold"/>
                <a:ea typeface="Roboto"/>
                <a:cs typeface="Roboto"/>
              </a:rPr>
              <a:t>Governance</a:t>
            </a:r>
            <a:br>
              <a:rPr lang="en-GB" dirty="0"/>
            </a:br>
            <a:br>
              <a:rPr lang="en-GB" dirty="0"/>
            </a:br>
            <a:r>
              <a:rPr lang="en-GB" sz="2700" b="0">
                <a:solidFill>
                  <a:schemeClr val="accent1">
                    <a:lumMod val="76000"/>
                  </a:schemeClr>
                </a:solidFill>
                <a:latin typeface="FontsFreeNetProximaNovaSbold"/>
                <a:ea typeface="Roboto"/>
                <a:cs typeface="Roboto"/>
              </a:rPr>
              <a:t>The mechanisms, processes, and institutions (formal and informal), through which citizens and groups articulate their interests, exercise their rights, meet their obligations, and mediate their differences. </a:t>
            </a:r>
            <a:br>
              <a:rPr lang="en-GB" sz="2700" b="0">
                <a:solidFill>
                  <a:schemeClr val="accent1">
                    <a:lumMod val="76000"/>
                  </a:schemeClr>
                </a:solidFill>
                <a:latin typeface="FontsFreeNetProximaNovaSbold"/>
                <a:ea typeface="Roboto"/>
                <a:cs typeface="Roboto"/>
              </a:rPr>
            </a:br>
            <a:br>
              <a:rPr lang="en-GB" sz="2700" b="0">
                <a:latin typeface="FontsFreeNetProximaNovaSbold"/>
                <a:ea typeface="Roboto"/>
                <a:cs typeface="Roboto"/>
              </a:rPr>
            </a:br>
            <a:endParaRPr lang="en-GB" sz="2700" b="0">
              <a:solidFill>
                <a:schemeClr val="accent1">
                  <a:lumMod val="76000"/>
                </a:schemeClr>
              </a:solidFill>
              <a:latin typeface="FontsFreeNetProximaNovaSbold"/>
              <a:ea typeface="Roboto"/>
              <a:cs typeface="Roboto"/>
            </a:endParaRPr>
          </a:p>
        </p:txBody>
      </p:sp>
      <p:cxnSp>
        <p:nvCxnSpPr>
          <p:cNvPr id="3" name="Straight Connector 2">
            <a:extLst>
              <a:ext uri="{FF2B5EF4-FFF2-40B4-BE49-F238E27FC236}">
                <a16:creationId xmlns:a16="http://schemas.microsoft.com/office/drawing/2014/main" id="{EAED8560-99C2-C48F-1CA0-E9231800FFBC}"/>
              </a:ext>
            </a:extLst>
          </p:cNvPr>
          <p:cNvCxnSpPr>
            <a:cxnSpLocks/>
          </p:cNvCxnSpPr>
          <p:nvPr/>
        </p:nvCxnSpPr>
        <p:spPr>
          <a:xfrm>
            <a:off x="1455420" y="2170736"/>
            <a:ext cx="4199934" cy="0"/>
          </a:xfrm>
          <a:prstGeom prst="line">
            <a:avLst/>
          </a:prstGeom>
          <a:noFill/>
          <a:ln>
            <a:solidFill>
              <a:srgbClr val="232E3D"/>
            </a:solidFill>
            <a:prstDash val="dash"/>
          </a:ln>
        </p:spPr>
        <p:style>
          <a:lnRef idx="2">
            <a:schemeClr val="accent1">
              <a:shade val="15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652451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B4AF3-1256-A971-AD94-3762363FD35B}"/>
              </a:ext>
            </a:extLst>
          </p:cNvPr>
          <p:cNvSpPr>
            <a:spLocks noGrp="1"/>
          </p:cNvSpPr>
          <p:nvPr>
            <p:ph type="title"/>
          </p:nvPr>
        </p:nvSpPr>
        <p:spPr>
          <a:xfrm>
            <a:off x="1455420" y="1380426"/>
            <a:ext cx="8129045" cy="1671160"/>
          </a:xfrm>
        </p:spPr>
        <p:txBody>
          <a:bodyPr rtlCol="0" anchor="t">
            <a:normAutofit fontScale="90000"/>
          </a:bodyPr>
          <a:lstStyle/>
          <a:p>
            <a:pPr eaLnBrk="1" fontAlgn="auto" hangingPunct="1">
              <a:spcAft>
                <a:spcPts val="0"/>
              </a:spcAft>
              <a:defRPr/>
            </a:pPr>
            <a:r>
              <a:rPr lang="en-GB">
                <a:latin typeface="FontsFreeNetProximaNovaSbold"/>
                <a:ea typeface="Roboto"/>
                <a:cs typeface="Roboto"/>
              </a:rPr>
              <a:t>Governance</a:t>
            </a:r>
            <a:br>
              <a:rPr lang="en-GB"/>
            </a:br>
            <a:br>
              <a:rPr lang="en-GB"/>
            </a:br>
            <a:br>
              <a:rPr lang="en-GB" sz="2700" b="0">
                <a:latin typeface="FontsFreeNetProximaNovaSbold"/>
                <a:ea typeface="Roboto"/>
                <a:cs typeface="Roboto"/>
              </a:rPr>
            </a:br>
            <a:r>
              <a:rPr lang="en-GB" sz="2700" b="0">
                <a:solidFill>
                  <a:schemeClr val="accent1">
                    <a:lumMod val="76000"/>
                  </a:schemeClr>
                </a:solidFill>
                <a:latin typeface="FontsFreeNetProximaNovaSbold"/>
                <a:ea typeface="Roboto"/>
                <a:cs typeface="Roboto"/>
              </a:rPr>
              <a:t>Governance is not only about government: </a:t>
            </a:r>
            <a:br>
              <a:rPr lang="en-GB" sz="2700" b="0">
                <a:solidFill>
                  <a:schemeClr val="accent1">
                    <a:lumMod val="76000"/>
                  </a:schemeClr>
                </a:solidFill>
                <a:latin typeface="FontsFreeNetProximaNovaSbold"/>
                <a:ea typeface="Roboto"/>
                <a:cs typeface="Roboto"/>
              </a:rPr>
            </a:br>
            <a:r>
              <a:rPr lang="en-GB" sz="2700" b="0">
                <a:solidFill>
                  <a:schemeClr val="accent1">
                    <a:lumMod val="76000"/>
                  </a:schemeClr>
                </a:solidFill>
                <a:latin typeface="FontsFreeNetProximaNovaSbold"/>
                <a:ea typeface="Roboto"/>
                <a:cs typeface="Roboto"/>
              </a:rPr>
              <a:t>it is a whole-of-society concept – it is about understanding the way decisions and choices affecting the whole of society or different social groups, are made (key stakeholders include public institutions, the private sector, NGOs, community organizations, etc. at national and/or sub-national/local levels).</a:t>
            </a:r>
          </a:p>
        </p:txBody>
      </p:sp>
      <p:cxnSp>
        <p:nvCxnSpPr>
          <p:cNvPr id="3" name="Straight Connector 2">
            <a:extLst>
              <a:ext uri="{FF2B5EF4-FFF2-40B4-BE49-F238E27FC236}">
                <a16:creationId xmlns:a16="http://schemas.microsoft.com/office/drawing/2014/main" id="{EAED8560-99C2-C48F-1CA0-E9231800FFBC}"/>
              </a:ext>
            </a:extLst>
          </p:cNvPr>
          <p:cNvCxnSpPr>
            <a:cxnSpLocks/>
          </p:cNvCxnSpPr>
          <p:nvPr/>
        </p:nvCxnSpPr>
        <p:spPr>
          <a:xfrm>
            <a:off x="1455420" y="2170736"/>
            <a:ext cx="4199934" cy="0"/>
          </a:xfrm>
          <a:prstGeom prst="line">
            <a:avLst/>
          </a:prstGeom>
          <a:noFill/>
          <a:ln>
            <a:solidFill>
              <a:srgbClr val="232E3D"/>
            </a:solidFill>
            <a:prstDash val="dash"/>
          </a:ln>
        </p:spPr>
        <p:style>
          <a:lnRef idx="2">
            <a:schemeClr val="accent1">
              <a:shade val="15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148108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93" name="Picture 95" descr="Map&#10;&#10;Description automatically generated">
            <a:extLst>
              <a:ext uri="{FF2B5EF4-FFF2-40B4-BE49-F238E27FC236}">
                <a16:creationId xmlns:a16="http://schemas.microsoft.com/office/drawing/2014/main" id="{7E14932F-E784-413F-F8AB-93495FD83DAB}"/>
              </a:ext>
            </a:extLst>
          </p:cNvPr>
          <p:cNvPicPr>
            <a:picLocks noChangeAspect="1"/>
          </p:cNvPicPr>
          <p:nvPr/>
        </p:nvPicPr>
        <p:blipFill rotWithShape="1">
          <a:blip r:embed="rId3">
            <a:alphaModFix amt="80000"/>
            <a:extLst>
              <a:ext uri="{BEBA8EAE-BF5A-486C-A8C5-ECC9F3942E4B}">
                <a14:imgProps xmlns:a14="http://schemas.microsoft.com/office/drawing/2010/main">
                  <a14:imgLayer r:embed="rId4">
                    <a14:imgEffect>
                      <a14:sharpenSoften amount="1000"/>
                    </a14:imgEffect>
                    <a14:imgEffect>
                      <a14:brightnessContrast contrast="-37000"/>
                    </a14:imgEffect>
                  </a14:imgLayer>
                </a14:imgProps>
              </a:ext>
            </a:extLst>
          </a:blip>
          <a:srcRect l="1418" t="7623" r="11863" b="12462"/>
          <a:stretch/>
        </p:blipFill>
        <p:spPr>
          <a:xfrm>
            <a:off x="0" y="1199108"/>
            <a:ext cx="12192000" cy="5658891"/>
          </a:xfrm>
          <a:prstGeom prst="rect">
            <a:avLst/>
          </a:prstGeom>
        </p:spPr>
      </p:pic>
      <p:sp>
        <p:nvSpPr>
          <p:cNvPr id="84" name="Wave 94">
            <a:extLst>
              <a:ext uri="{FF2B5EF4-FFF2-40B4-BE49-F238E27FC236}">
                <a16:creationId xmlns:a16="http://schemas.microsoft.com/office/drawing/2014/main" id="{F6C9E0F3-5FDF-46ED-BD3F-5AF88CD86435}"/>
              </a:ext>
            </a:extLst>
          </p:cNvPr>
          <p:cNvSpPr/>
          <p:nvPr/>
        </p:nvSpPr>
        <p:spPr>
          <a:xfrm>
            <a:off x="8766114" y="1813876"/>
            <a:ext cx="1748133" cy="769623"/>
          </a:xfrm>
          <a:prstGeom prst="rect">
            <a:avLst/>
          </a:prstGeom>
          <a:solidFill>
            <a:schemeClr val="tx2">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0" marR="0" lvl="0" indent="0" algn="r" defTabSz="914400" rtl="0" eaLnBrk="1" fontAlgn="auto" latinLnBrk="0" hangingPunct="0">
              <a:lnSpc>
                <a:spcPct val="8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Proxima Nova Rg"/>
                <a:ea typeface="+mn-ea"/>
                <a:cs typeface="+mn-cs"/>
                <a:sym typeface="Calibri"/>
              </a:rPr>
              <a:t>Bangladesh</a:t>
            </a:r>
            <a:r>
              <a:rPr kumimoji="0" lang="en-US" sz="1400" b="0" i="0" u="none" strike="noStrike" kern="0" cap="none" spc="0" normalizeH="0" baseline="0" noProof="0">
                <a:ln>
                  <a:noFill/>
                </a:ln>
                <a:solidFill>
                  <a:srgbClr val="000000"/>
                </a:solidFill>
                <a:effectLst/>
                <a:uLnTx/>
                <a:uFillTx/>
                <a:latin typeface="Proxima Nova Rg"/>
                <a:ea typeface="+mn-ea"/>
                <a:cs typeface="+mn-cs"/>
                <a:sym typeface="Calibri"/>
              </a:rPr>
              <a:t>: Supported nation-wide A2I </a:t>
            </a:r>
            <a:r>
              <a:rPr kumimoji="0" lang="en-US" sz="1400" b="0" i="0" u="none" strike="noStrike" kern="0" cap="none" spc="0" normalizeH="0" baseline="0" noProof="0" err="1">
                <a:ln>
                  <a:noFill/>
                </a:ln>
                <a:solidFill>
                  <a:srgbClr val="000000"/>
                </a:solidFill>
                <a:effectLst/>
                <a:uLnTx/>
                <a:uFillTx/>
                <a:latin typeface="Proxima Nova Rg"/>
                <a:ea typeface="+mn-ea"/>
                <a:cs typeface="+mn-cs"/>
                <a:sym typeface="Calibri"/>
              </a:rPr>
              <a:t>programme</a:t>
            </a:r>
            <a:endParaRPr kumimoji="0" lang="en-US" sz="1400" b="0" i="0" u="none" strike="noStrike" kern="0" cap="none" spc="0" normalizeH="0" baseline="0" noProof="0">
              <a:ln>
                <a:noFill/>
              </a:ln>
              <a:solidFill>
                <a:srgbClr val="000000"/>
              </a:solidFill>
              <a:effectLst/>
              <a:uLnTx/>
              <a:uFillTx/>
              <a:latin typeface="Proxima Nova Rg"/>
              <a:ea typeface="+mn-ea"/>
              <a:cs typeface="+mn-cs"/>
              <a:sym typeface="Calibri"/>
            </a:endParaRPr>
          </a:p>
        </p:txBody>
      </p:sp>
      <p:pic>
        <p:nvPicPr>
          <p:cNvPr id="86" name="Picture 2">
            <a:extLst>
              <a:ext uri="{FF2B5EF4-FFF2-40B4-BE49-F238E27FC236}">
                <a16:creationId xmlns:a16="http://schemas.microsoft.com/office/drawing/2014/main" id="{4D5DB9EA-F551-4185-B001-A78013AF5E0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66" t="1027" r="1344" b="1951"/>
          <a:stretch/>
        </p:blipFill>
        <p:spPr bwMode="auto">
          <a:xfrm>
            <a:off x="8878006" y="2628581"/>
            <a:ext cx="1602396" cy="1097280"/>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50" name="Group 149">
            <a:extLst>
              <a:ext uri="{FF2B5EF4-FFF2-40B4-BE49-F238E27FC236}">
                <a16:creationId xmlns:a16="http://schemas.microsoft.com/office/drawing/2014/main" id="{CBE71B1F-77B9-60A8-CAB1-E53E5E3D3DD4}"/>
              </a:ext>
            </a:extLst>
          </p:cNvPr>
          <p:cNvGrpSpPr/>
          <p:nvPr/>
        </p:nvGrpSpPr>
        <p:grpSpPr>
          <a:xfrm>
            <a:off x="1211499" y="4579656"/>
            <a:ext cx="2089922" cy="2050567"/>
            <a:chOff x="846363" y="3268056"/>
            <a:chExt cx="1499751" cy="1230743"/>
          </a:xfrm>
        </p:grpSpPr>
        <p:sp>
          <p:nvSpPr>
            <p:cNvPr id="81" name="Wave 96">
              <a:extLst>
                <a:ext uri="{FF2B5EF4-FFF2-40B4-BE49-F238E27FC236}">
                  <a16:creationId xmlns:a16="http://schemas.microsoft.com/office/drawing/2014/main" id="{ED5443C1-F551-466B-AA3F-FA41C5F963E9}"/>
                </a:ext>
              </a:extLst>
            </p:cNvPr>
            <p:cNvSpPr/>
            <p:nvPr/>
          </p:nvSpPr>
          <p:spPr>
            <a:xfrm>
              <a:off x="846363" y="3996112"/>
              <a:ext cx="1499751" cy="502687"/>
            </a:xfrm>
            <a:prstGeom prst="rect">
              <a:avLst/>
            </a:prstGeom>
            <a:solidFill>
              <a:schemeClr val="tx2">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0" marR="0" lvl="0" indent="0" algn="l" defTabSz="914400" rtl="0" eaLnBrk="1" fontAlgn="auto" latinLnBrk="0" hangingPunct="0">
                <a:lnSpc>
                  <a:spcPct val="8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Proxima Nova Rg"/>
                  <a:ea typeface="+mn-ea"/>
                  <a:cs typeface="+mn-cs"/>
                  <a:sym typeface="Calibri"/>
                </a:rPr>
                <a:t>Honduras: </a:t>
              </a:r>
              <a:r>
                <a:rPr kumimoji="0" lang="en-US" sz="1400" b="0" i="0" u="none" strike="noStrike" kern="0" cap="none" spc="0" normalizeH="0" baseline="0" noProof="0" dirty="0">
                  <a:ln>
                    <a:noFill/>
                  </a:ln>
                  <a:solidFill>
                    <a:srgbClr val="000000"/>
                  </a:solidFill>
                  <a:effectLst/>
                  <a:uLnTx/>
                  <a:uFillTx/>
                  <a:latin typeface="Proxima Nova Rg"/>
                  <a:ea typeface="+mn-ea"/>
                  <a:cs typeface="+mn-cs"/>
                  <a:sym typeface="Calibri"/>
                </a:rPr>
                <a:t>Supported deployment of an ID system to +5 million people</a:t>
              </a:r>
            </a:p>
          </p:txBody>
        </p:sp>
        <p:pic>
          <p:nvPicPr>
            <p:cNvPr id="87" name="Picture 4">
              <a:extLst>
                <a:ext uri="{FF2B5EF4-FFF2-40B4-BE49-F238E27FC236}">
                  <a16:creationId xmlns:a16="http://schemas.microsoft.com/office/drawing/2014/main" id="{5B2CD9BB-2624-4565-B79C-02889D3B305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2847" y="3268056"/>
              <a:ext cx="1074033" cy="6585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9" name="Group 148">
            <a:extLst>
              <a:ext uri="{FF2B5EF4-FFF2-40B4-BE49-F238E27FC236}">
                <a16:creationId xmlns:a16="http://schemas.microsoft.com/office/drawing/2014/main" id="{4F500C33-3523-E3E8-38EE-15BB390B16E9}"/>
              </a:ext>
            </a:extLst>
          </p:cNvPr>
          <p:cNvGrpSpPr/>
          <p:nvPr/>
        </p:nvGrpSpPr>
        <p:grpSpPr>
          <a:xfrm>
            <a:off x="9679204" y="4570389"/>
            <a:ext cx="2381603" cy="2195239"/>
            <a:chOff x="9397476" y="4780930"/>
            <a:chExt cx="2829766" cy="2608333"/>
          </a:xfrm>
        </p:grpSpPr>
        <p:pic>
          <p:nvPicPr>
            <p:cNvPr id="116" name="Graphic 49" descr="Marker">
              <a:extLst>
                <a:ext uri="{FF2B5EF4-FFF2-40B4-BE49-F238E27FC236}">
                  <a16:creationId xmlns:a16="http://schemas.microsoft.com/office/drawing/2014/main" id="{C60992A5-4B98-1FE5-E535-5EC8F1A1EAD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04327" y="6276654"/>
              <a:ext cx="457200" cy="457200"/>
            </a:xfrm>
            <a:prstGeom prst="rect">
              <a:avLst/>
            </a:prstGeom>
          </p:spPr>
        </p:pic>
        <p:grpSp>
          <p:nvGrpSpPr>
            <p:cNvPr id="2" name="Group 1">
              <a:extLst>
                <a:ext uri="{FF2B5EF4-FFF2-40B4-BE49-F238E27FC236}">
                  <a16:creationId xmlns:a16="http://schemas.microsoft.com/office/drawing/2014/main" id="{43DEC758-F864-774B-C8FD-2A0A91A4E499}"/>
                </a:ext>
              </a:extLst>
            </p:cNvPr>
            <p:cNvGrpSpPr/>
            <p:nvPr/>
          </p:nvGrpSpPr>
          <p:grpSpPr>
            <a:xfrm>
              <a:off x="9397476" y="4780930"/>
              <a:ext cx="2829766" cy="2608333"/>
              <a:chOff x="9300238" y="5002048"/>
              <a:chExt cx="2829766" cy="2608333"/>
            </a:xfrm>
            <a:solidFill>
              <a:srgbClr val="FFFFFF"/>
            </a:solidFill>
          </p:grpSpPr>
          <p:sp>
            <p:nvSpPr>
              <p:cNvPr id="5" name="Rectangle 5">
                <a:extLst>
                  <a:ext uri="{FF2B5EF4-FFF2-40B4-BE49-F238E27FC236}">
                    <a16:creationId xmlns:a16="http://schemas.microsoft.com/office/drawing/2014/main" id="{8C07A7AD-0A9E-4387-A431-9169E0CBC3F5}"/>
                  </a:ext>
                </a:extLst>
              </p:cNvPr>
              <p:cNvSpPr/>
              <p:nvPr/>
            </p:nvSpPr>
            <p:spPr>
              <a:xfrm>
                <a:off x="9300238" y="5145927"/>
                <a:ext cx="2829766" cy="2464454"/>
              </a:xfrm>
              <a:prstGeom prst="rect">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4B4B4B"/>
                  </a:solidFill>
                  <a:effectLst/>
                  <a:uLnTx/>
                  <a:uFillTx/>
                  <a:latin typeface="Proxima Nova Rg"/>
                  <a:ea typeface="+mn-ea"/>
                  <a:cs typeface="+mn-cs"/>
                  <a:sym typeface="Calibri"/>
                </a:endParaRPr>
              </a:p>
            </p:txBody>
          </p:sp>
          <p:pic>
            <p:nvPicPr>
              <p:cNvPr id="7" name="Graphic 12" descr="Marker">
                <a:extLst>
                  <a:ext uri="{FF2B5EF4-FFF2-40B4-BE49-F238E27FC236}">
                    <a16:creationId xmlns:a16="http://schemas.microsoft.com/office/drawing/2014/main" id="{788F67E9-4AA5-4376-85CA-071EFD417A7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75440" y="5309006"/>
                <a:ext cx="457200" cy="457200"/>
              </a:xfrm>
              <a:prstGeom prst="rect">
                <a:avLst/>
              </a:prstGeom>
            </p:spPr>
          </p:pic>
          <p:sp>
            <p:nvSpPr>
              <p:cNvPr id="77" name="Rectangle 80">
                <a:extLst>
                  <a:ext uri="{FF2B5EF4-FFF2-40B4-BE49-F238E27FC236}">
                    <a16:creationId xmlns:a16="http://schemas.microsoft.com/office/drawing/2014/main" id="{BF82D9DD-D041-4A5C-9B9E-BF513AF1D6B3}"/>
                  </a:ext>
                </a:extLst>
              </p:cNvPr>
              <p:cNvSpPr/>
              <p:nvPr/>
            </p:nvSpPr>
            <p:spPr>
              <a:xfrm>
                <a:off x="10104445" y="5002048"/>
                <a:ext cx="1146151" cy="275173"/>
              </a:xfrm>
              <a:prstGeom prst="rect">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4B4B4B"/>
                    </a:solidFill>
                    <a:effectLst/>
                    <a:uLnTx/>
                    <a:uFillTx/>
                    <a:latin typeface="Proxima Nova Rg"/>
                    <a:ea typeface="+mn-ea"/>
                    <a:cs typeface="+mn-cs"/>
                    <a:sym typeface="Calibri"/>
                  </a:rPr>
                  <a:t>LEGEND</a:t>
                </a:r>
              </a:p>
            </p:txBody>
          </p:sp>
        </p:grpSp>
        <p:grpSp>
          <p:nvGrpSpPr>
            <p:cNvPr id="144" name="Group 143">
              <a:extLst>
                <a:ext uri="{FF2B5EF4-FFF2-40B4-BE49-F238E27FC236}">
                  <a16:creationId xmlns:a16="http://schemas.microsoft.com/office/drawing/2014/main" id="{2ADE54AC-DC2A-E7D0-FA58-5013F3840ECD}"/>
                </a:ext>
              </a:extLst>
            </p:cNvPr>
            <p:cNvGrpSpPr/>
            <p:nvPr/>
          </p:nvGrpSpPr>
          <p:grpSpPr>
            <a:xfrm>
              <a:off x="9463390" y="5617065"/>
              <a:ext cx="457200" cy="541562"/>
              <a:chOff x="9463390" y="5617065"/>
              <a:chExt cx="457200" cy="541562"/>
            </a:xfrm>
          </p:grpSpPr>
          <p:pic>
            <p:nvPicPr>
              <p:cNvPr id="107" name="Graphic 49" descr="Marker">
                <a:extLst>
                  <a:ext uri="{FF2B5EF4-FFF2-40B4-BE49-F238E27FC236}">
                    <a16:creationId xmlns:a16="http://schemas.microsoft.com/office/drawing/2014/main" id="{9302A58A-F016-B792-B029-C1C6077C974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63390" y="5617065"/>
                <a:ext cx="457200" cy="457200"/>
              </a:xfrm>
              <a:prstGeom prst="rect">
                <a:avLst/>
              </a:prstGeom>
            </p:spPr>
          </p:pic>
          <p:sp>
            <p:nvSpPr>
              <p:cNvPr id="131" name="Oval 130">
                <a:extLst>
                  <a:ext uri="{FF2B5EF4-FFF2-40B4-BE49-F238E27FC236}">
                    <a16:creationId xmlns:a16="http://schemas.microsoft.com/office/drawing/2014/main" id="{2CCEAB2E-B885-8667-56E7-A753DA312C14}"/>
                  </a:ext>
                </a:extLst>
              </p:cNvPr>
              <p:cNvSpPr/>
              <p:nvPr/>
            </p:nvSpPr>
            <p:spPr>
              <a:xfrm>
                <a:off x="9661856" y="6032786"/>
                <a:ext cx="139334" cy="125841"/>
              </a:xfrm>
              <a:prstGeom prst="ellipse">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4B4B4B"/>
                  </a:solidFill>
                  <a:effectLst/>
                  <a:uLnTx/>
                  <a:uFillTx/>
                  <a:latin typeface="Calibri" panose="020F0502020204030204"/>
                  <a:ea typeface="+mn-ea"/>
                  <a:cs typeface="+mn-cs"/>
                  <a:sym typeface="Calibri"/>
                </a:endParaRPr>
              </a:p>
            </p:txBody>
          </p:sp>
        </p:grpSp>
        <p:pic>
          <p:nvPicPr>
            <p:cNvPr id="141" name="Graphic 49" descr="Marker">
              <a:extLst>
                <a:ext uri="{FF2B5EF4-FFF2-40B4-BE49-F238E27FC236}">
                  <a16:creationId xmlns:a16="http://schemas.microsoft.com/office/drawing/2014/main" id="{4CEF9733-5327-E29D-D87D-19C4864056A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472579" y="6020237"/>
              <a:ext cx="457200" cy="457200"/>
            </a:xfrm>
            <a:prstGeom prst="rect">
              <a:avLst/>
            </a:prstGeom>
          </p:spPr>
        </p:pic>
        <p:pic>
          <p:nvPicPr>
            <p:cNvPr id="117" name="Graphic 49" descr="Marker">
              <a:extLst>
                <a:ext uri="{FF2B5EF4-FFF2-40B4-BE49-F238E27FC236}">
                  <a16:creationId xmlns:a16="http://schemas.microsoft.com/office/drawing/2014/main" id="{5D5C0FA4-1AD5-4523-0ADE-37DC518F0B9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466936" y="6375759"/>
              <a:ext cx="457200" cy="457200"/>
            </a:xfrm>
            <a:prstGeom prst="rect">
              <a:avLst/>
            </a:prstGeom>
          </p:spPr>
        </p:pic>
        <p:pic>
          <p:nvPicPr>
            <p:cNvPr id="118" name="Graphic 49" descr="Marker">
              <a:extLst>
                <a:ext uri="{FF2B5EF4-FFF2-40B4-BE49-F238E27FC236}">
                  <a16:creationId xmlns:a16="http://schemas.microsoft.com/office/drawing/2014/main" id="{E0AA679B-2730-367A-5422-BF04A5F06DF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475097" y="6761670"/>
              <a:ext cx="457200" cy="457200"/>
            </a:xfrm>
            <a:prstGeom prst="rect">
              <a:avLst/>
            </a:prstGeom>
          </p:spPr>
        </p:pic>
        <p:grpSp>
          <p:nvGrpSpPr>
            <p:cNvPr id="146" name="Group 145">
              <a:extLst>
                <a:ext uri="{FF2B5EF4-FFF2-40B4-BE49-F238E27FC236}">
                  <a16:creationId xmlns:a16="http://schemas.microsoft.com/office/drawing/2014/main" id="{6442D020-F8FA-EFDC-548E-01C8AF96E1D3}"/>
                </a:ext>
              </a:extLst>
            </p:cNvPr>
            <p:cNvGrpSpPr/>
            <p:nvPr/>
          </p:nvGrpSpPr>
          <p:grpSpPr>
            <a:xfrm>
              <a:off x="9454102" y="5169886"/>
              <a:ext cx="457200" cy="519081"/>
              <a:chOff x="9495384" y="6032786"/>
              <a:chExt cx="457200" cy="519081"/>
            </a:xfrm>
          </p:grpSpPr>
          <p:pic>
            <p:nvPicPr>
              <p:cNvPr id="147" name="Graphic 49" descr="Marker">
                <a:extLst>
                  <a:ext uri="{FF2B5EF4-FFF2-40B4-BE49-F238E27FC236}">
                    <a16:creationId xmlns:a16="http://schemas.microsoft.com/office/drawing/2014/main" id="{38B2948B-62E3-8E5F-C979-278CB887539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95384" y="6094667"/>
                <a:ext cx="457200" cy="457200"/>
              </a:xfrm>
              <a:prstGeom prst="rect">
                <a:avLst/>
              </a:prstGeom>
            </p:spPr>
          </p:pic>
          <p:sp>
            <p:nvSpPr>
              <p:cNvPr id="148" name="Oval 147">
                <a:extLst>
                  <a:ext uri="{FF2B5EF4-FFF2-40B4-BE49-F238E27FC236}">
                    <a16:creationId xmlns:a16="http://schemas.microsoft.com/office/drawing/2014/main" id="{97FA2A67-D3B5-FE8C-9D2E-B6AD4A874423}"/>
                  </a:ext>
                </a:extLst>
              </p:cNvPr>
              <p:cNvSpPr/>
              <p:nvPr/>
            </p:nvSpPr>
            <p:spPr>
              <a:xfrm>
                <a:off x="9661856" y="6032786"/>
                <a:ext cx="139334" cy="125841"/>
              </a:xfrm>
              <a:prstGeom prst="ellipse">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100" b="0" i="0" u="none" strike="noStrike" kern="0" cap="none" spc="0" normalizeH="0" baseline="0" noProof="0" err="1">
                  <a:ln>
                    <a:noFill/>
                  </a:ln>
                  <a:solidFill>
                    <a:srgbClr val="4B4B4B"/>
                  </a:solidFill>
                  <a:effectLst/>
                  <a:uLnTx/>
                  <a:uFillTx/>
                  <a:latin typeface="Calibri" panose="020F0502020204030204"/>
                  <a:ea typeface="+mn-ea"/>
                  <a:cs typeface="+mn-cs"/>
                  <a:sym typeface="Calibri"/>
                </a:endParaRPr>
              </a:p>
            </p:txBody>
          </p:sp>
        </p:grpSp>
      </p:grpSp>
      <p:sp>
        <p:nvSpPr>
          <p:cNvPr id="160" name="Rectangle 3">
            <a:extLst>
              <a:ext uri="{FF2B5EF4-FFF2-40B4-BE49-F238E27FC236}">
                <a16:creationId xmlns:a16="http://schemas.microsoft.com/office/drawing/2014/main" id="{970B7D4D-E4CF-22A3-5F3A-A17EE54B3A5D}"/>
              </a:ext>
            </a:extLst>
          </p:cNvPr>
          <p:cNvSpPr>
            <a:spLocks noChangeArrowheads="1"/>
          </p:cNvSpPr>
          <p:nvPr/>
        </p:nvSpPr>
        <p:spPr bwMode="auto">
          <a:xfrm>
            <a:off x="363401" y="10390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9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Calibri"/>
              </a:rPr>
            </a:b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Calibri"/>
            </a:endParaRPr>
          </a:p>
        </p:txBody>
      </p:sp>
      <p:sp>
        <p:nvSpPr>
          <p:cNvPr id="164" name="Rectangle 2">
            <a:extLst>
              <a:ext uri="{FF2B5EF4-FFF2-40B4-BE49-F238E27FC236}">
                <a16:creationId xmlns:a16="http://schemas.microsoft.com/office/drawing/2014/main" id="{6A9C7D55-AF02-592B-65A6-AF0E14F35356}"/>
              </a:ext>
            </a:extLst>
          </p:cNvPr>
          <p:cNvSpPr>
            <a:spLocks noChangeArrowheads="1"/>
          </p:cNvSpPr>
          <p:nvPr/>
        </p:nvSpPr>
        <p:spPr bwMode="auto">
          <a:xfrm>
            <a:off x="8766115" y="4400229"/>
            <a:ext cx="141997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9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Calibri"/>
              </a:rPr>
            </a:b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Calibri"/>
            </a:endParaRPr>
          </a:p>
        </p:txBody>
      </p:sp>
      <p:pic>
        <p:nvPicPr>
          <p:cNvPr id="165" name="Picture 4">
            <a:extLst>
              <a:ext uri="{FF2B5EF4-FFF2-40B4-BE49-F238E27FC236}">
                <a16:creationId xmlns:a16="http://schemas.microsoft.com/office/drawing/2014/main" id="{D637B534-D3EF-2F6C-BEE3-3DE051414252}"/>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t="20554" b="7161"/>
          <a:stretch/>
        </p:blipFill>
        <p:spPr bwMode="auto">
          <a:xfrm>
            <a:off x="6519511" y="2036453"/>
            <a:ext cx="1692369" cy="10972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1EB7246-E492-19EA-09F8-4E3C37F93E15}"/>
              </a:ext>
            </a:extLst>
          </p:cNvPr>
          <p:cNvPicPr>
            <a:picLocks noChangeAspect="1"/>
          </p:cNvPicPr>
          <p:nvPr/>
        </p:nvPicPr>
        <p:blipFill rotWithShape="1">
          <a:blip r:embed="rId19"/>
          <a:srcRect t="4231" b="6853"/>
          <a:stretch/>
        </p:blipFill>
        <p:spPr>
          <a:xfrm>
            <a:off x="7579588" y="4758369"/>
            <a:ext cx="1616930" cy="1097280"/>
          </a:xfrm>
          <a:prstGeom prst="rect">
            <a:avLst/>
          </a:prstGeom>
        </p:spPr>
      </p:pic>
      <p:pic>
        <p:nvPicPr>
          <p:cNvPr id="15" name="Picture 14">
            <a:extLst>
              <a:ext uri="{FF2B5EF4-FFF2-40B4-BE49-F238E27FC236}">
                <a16:creationId xmlns:a16="http://schemas.microsoft.com/office/drawing/2014/main" id="{3D30D7E5-4219-BB0F-DF2E-008D25EE15B4}"/>
              </a:ext>
            </a:extLst>
          </p:cNvPr>
          <p:cNvPicPr>
            <a:picLocks noChangeAspect="1"/>
          </p:cNvPicPr>
          <p:nvPr/>
        </p:nvPicPr>
        <p:blipFill>
          <a:blip r:embed="rId20"/>
          <a:stretch>
            <a:fillRect/>
          </a:stretch>
        </p:blipFill>
        <p:spPr>
          <a:xfrm>
            <a:off x="2329530" y="2456829"/>
            <a:ext cx="1629589" cy="1101352"/>
          </a:xfrm>
          <a:prstGeom prst="rect">
            <a:avLst/>
          </a:prstGeom>
        </p:spPr>
      </p:pic>
      <p:pic>
        <p:nvPicPr>
          <p:cNvPr id="154626" name="Picture 2" descr="Group trains 10,000 small trade women from EAC on cross-border laws -  tralac trade law centre">
            <a:extLst>
              <a:ext uri="{FF2B5EF4-FFF2-40B4-BE49-F238E27FC236}">
                <a16:creationId xmlns:a16="http://schemas.microsoft.com/office/drawing/2014/main" id="{C3556459-4AAB-30ED-E73A-F11F3AA6364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660185" y="4555949"/>
            <a:ext cx="1550323" cy="10972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8FA970C-E655-F746-B1AE-2939E18D7A8D}"/>
              </a:ext>
            </a:extLst>
          </p:cNvPr>
          <p:cNvSpPr txBox="1"/>
          <p:nvPr/>
        </p:nvSpPr>
        <p:spPr>
          <a:xfrm>
            <a:off x="2262609" y="1533122"/>
            <a:ext cx="2019987" cy="824841"/>
          </a:xfrm>
          <a:prstGeom prst="rect">
            <a:avLst/>
          </a:prstGeom>
          <a:solidFill>
            <a:schemeClr val="tx2">
              <a:alpha val="70000"/>
            </a:schemeClr>
          </a:solidFill>
        </p:spPr>
        <p:txBody>
          <a:bodyPr wrap="square" lIns="45720" tIns="45720" rIns="45720" bIns="45720" rtlCol="0">
            <a:spAutoFit/>
          </a:bodyPr>
          <a:lstStyle/>
          <a:p>
            <a:pPr marL="0" marR="0" lvl="0" indent="0" algn="l" defTabSz="914400" rtl="0" eaLnBrk="1" fontAlgn="auto" latinLnBrk="0" hangingPunct="0">
              <a:lnSpc>
                <a:spcPct val="85000"/>
              </a:lnSpc>
              <a:spcBef>
                <a:spcPts val="0"/>
              </a:spcBef>
              <a:spcAft>
                <a:spcPts val="600"/>
              </a:spcAft>
              <a:buClrTx/>
              <a:buSzPct val="75000"/>
              <a:buFontTx/>
              <a:buNone/>
              <a:tabLst/>
              <a:defRPr/>
            </a:pPr>
            <a:r>
              <a:rPr kumimoji="0" lang="en-US" sz="1400" b="1" i="0" u="none" strike="noStrike" kern="0" cap="none" spc="0" normalizeH="0" baseline="0" noProof="0">
                <a:ln>
                  <a:noFill/>
                </a:ln>
                <a:solidFill>
                  <a:srgbClr val="000000"/>
                </a:solidFill>
                <a:effectLst/>
                <a:uLnTx/>
                <a:uFillTx/>
                <a:latin typeface="Proxima Nova Rg"/>
                <a:ea typeface="+mn-ea"/>
                <a:cs typeface="+mn-cs"/>
                <a:sym typeface="Calibri"/>
              </a:rPr>
              <a:t>Mauritania: </a:t>
            </a:r>
            <a:r>
              <a:rPr kumimoji="0" lang="en-US" sz="1400" b="0" i="0" u="none" strike="noStrike" kern="0" cap="none" spc="0" normalizeH="0" baseline="0" noProof="0">
                <a:ln>
                  <a:noFill/>
                </a:ln>
                <a:solidFill>
                  <a:srgbClr val="000000"/>
                </a:solidFill>
                <a:effectLst/>
                <a:uLnTx/>
                <a:uFillTx/>
                <a:latin typeface="Proxima Nova Rg"/>
                <a:ea typeface="+mn-ea"/>
                <a:cs typeface="+mn-cs"/>
                <a:sym typeface="Calibri"/>
              </a:rPr>
              <a:t>Completed Readiness Assessment, supporting development of an e-id pilot </a:t>
            </a:r>
          </a:p>
        </p:txBody>
      </p:sp>
      <p:pic>
        <p:nvPicPr>
          <p:cNvPr id="17" name="Image" descr="Image">
            <a:extLst>
              <a:ext uri="{FF2B5EF4-FFF2-40B4-BE49-F238E27FC236}">
                <a16:creationId xmlns:a16="http://schemas.microsoft.com/office/drawing/2014/main" id="{28D21213-C5DA-4A45-63E1-44E107003B38}"/>
              </a:ext>
            </a:extLst>
          </p:cNvPr>
          <p:cNvPicPr>
            <a:picLocks noChangeAspect="1"/>
          </p:cNvPicPr>
          <p:nvPr/>
        </p:nvPicPr>
        <p:blipFill>
          <a:blip r:embed="rId22"/>
          <a:stretch>
            <a:fillRect/>
          </a:stretch>
        </p:blipFill>
        <p:spPr>
          <a:xfrm>
            <a:off x="11297552" y="6487359"/>
            <a:ext cx="685812" cy="228601"/>
          </a:xfrm>
          <a:prstGeom prst="rect">
            <a:avLst/>
          </a:prstGeom>
          <a:ln w="3175">
            <a:miter lim="400000"/>
          </a:ln>
        </p:spPr>
      </p:pic>
      <p:cxnSp>
        <p:nvCxnSpPr>
          <p:cNvPr id="23" name="Elbow Connector 22">
            <a:extLst>
              <a:ext uri="{FF2B5EF4-FFF2-40B4-BE49-F238E27FC236}">
                <a16:creationId xmlns:a16="http://schemas.microsoft.com/office/drawing/2014/main" id="{44F28BCB-75C9-5B99-F04C-CED49CCAA45A}"/>
              </a:ext>
            </a:extLst>
          </p:cNvPr>
          <p:cNvCxnSpPr>
            <a:cxnSpLocks/>
          </p:cNvCxnSpPr>
          <p:nvPr/>
        </p:nvCxnSpPr>
        <p:spPr>
          <a:xfrm>
            <a:off x="2262609" y="2376184"/>
            <a:ext cx="2033278" cy="1126079"/>
          </a:xfrm>
          <a:prstGeom prst="bentConnector3">
            <a:avLst>
              <a:gd name="adj1" fmla="val 99790"/>
            </a:avLst>
          </a:prstGeom>
          <a:ln w="9525">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71D0608-3E92-5364-0DBD-85B47ABA21A8}"/>
              </a:ext>
            </a:extLst>
          </p:cNvPr>
          <p:cNvSpPr txBox="1"/>
          <p:nvPr/>
        </p:nvSpPr>
        <p:spPr>
          <a:xfrm>
            <a:off x="6177034" y="1219013"/>
            <a:ext cx="2075129" cy="781752"/>
          </a:xfrm>
          <a:prstGeom prst="rect">
            <a:avLst/>
          </a:prstGeom>
          <a:solidFill>
            <a:schemeClr val="tx2">
              <a:alpha val="70000"/>
            </a:schemeClr>
          </a:solidFill>
        </p:spPr>
        <p:txBody>
          <a:bodyPr wrap="square">
            <a:spAutoFit/>
          </a:bodyPr>
          <a:lstStyle/>
          <a:p>
            <a:pPr marL="0" marR="0" lvl="0" indent="0" algn="r" defTabSz="914400" rtl="0" eaLnBrk="1" fontAlgn="auto" latinLnBrk="0" hangingPunct="0">
              <a:lnSpc>
                <a:spcPct val="8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Proxima Nova Rg"/>
                <a:ea typeface="+mn-ea"/>
                <a:cs typeface="+mn-cs"/>
                <a:sym typeface="Calibri"/>
              </a:rPr>
              <a:t>Palestine: </a:t>
            </a:r>
            <a:r>
              <a:rPr kumimoji="0" lang="en-US" sz="1400" b="0" i="0" u="none" strike="noStrike" kern="0" cap="none" spc="0" normalizeH="0" baseline="0" noProof="0">
                <a:ln>
                  <a:noFill/>
                </a:ln>
                <a:solidFill>
                  <a:srgbClr val="000000"/>
                </a:solidFill>
                <a:effectLst/>
                <a:uLnTx/>
                <a:uFillTx/>
                <a:latin typeface="Proxima Nova Rg"/>
                <a:ea typeface="+mn-ea"/>
                <a:cs typeface="+mn-cs"/>
                <a:sym typeface="Calibri"/>
              </a:rPr>
              <a:t>Access to Justice support through supporting deployment of MIZAN DPG</a:t>
            </a:r>
          </a:p>
        </p:txBody>
      </p:sp>
      <p:cxnSp>
        <p:nvCxnSpPr>
          <p:cNvPr id="38" name="Elbow Connector 37">
            <a:extLst>
              <a:ext uri="{FF2B5EF4-FFF2-40B4-BE49-F238E27FC236}">
                <a16:creationId xmlns:a16="http://schemas.microsoft.com/office/drawing/2014/main" id="{E73DF216-D791-783A-30F0-84651348F470}"/>
              </a:ext>
            </a:extLst>
          </p:cNvPr>
          <p:cNvCxnSpPr>
            <a:cxnSpLocks/>
          </p:cNvCxnSpPr>
          <p:nvPr/>
        </p:nvCxnSpPr>
        <p:spPr>
          <a:xfrm rot="10800000" flipV="1">
            <a:off x="6177034" y="1968356"/>
            <a:ext cx="2026197" cy="1043577"/>
          </a:xfrm>
          <a:prstGeom prst="bentConnector3">
            <a:avLst>
              <a:gd name="adj1" fmla="val 99964"/>
            </a:avLst>
          </a:prstGeom>
          <a:ln w="9525">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05DA0B4E-919F-4BA7-98DE-E6943AE4C611}"/>
              </a:ext>
            </a:extLst>
          </p:cNvPr>
          <p:cNvCxnSpPr>
            <a:cxnSpLocks/>
          </p:cNvCxnSpPr>
          <p:nvPr/>
        </p:nvCxnSpPr>
        <p:spPr>
          <a:xfrm rot="10800000" flipV="1">
            <a:off x="8418284" y="2517949"/>
            <a:ext cx="2064048" cy="719092"/>
          </a:xfrm>
          <a:prstGeom prst="bentConnector3">
            <a:avLst>
              <a:gd name="adj1" fmla="val 100103"/>
            </a:avLst>
          </a:prstGeom>
          <a:ln w="9525">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4EE93333-9D82-CDDB-9BF3-CA7981B2CEA7}"/>
              </a:ext>
            </a:extLst>
          </p:cNvPr>
          <p:cNvSpPr txBox="1"/>
          <p:nvPr/>
        </p:nvSpPr>
        <p:spPr>
          <a:xfrm>
            <a:off x="3660185" y="5777214"/>
            <a:ext cx="2304626" cy="956800"/>
          </a:xfrm>
          <a:prstGeom prst="rect">
            <a:avLst/>
          </a:prstGeom>
          <a:solidFill>
            <a:schemeClr val="tx2">
              <a:alpha val="70000"/>
            </a:schemeClr>
          </a:solidFill>
        </p:spPr>
        <p:txBody>
          <a:bodyPr wrap="square">
            <a:spAutoFit/>
          </a:bodyPr>
          <a:lstStyle/>
          <a:p>
            <a:pPr marL="0" marR="0" lvl="0" indent="0" algn="l" defTabSz="914400" rtl="0" eaLnBrk="1" fontAlgn="auto" latinLnBrk="0" hangingPunct="0">
              <a:lnSpc>
                <a:spcPct val="8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Proxima Nova Rg"/>
                <a:ea typeface="+mn-ea"/>
                <a:cs typeface="+mn-cs"/>
                <a:sym typeface="Calibri"/>
              </a:rPr>
              <a:t>Rwanda: </a:t>
            </a:r>
            <a:r>
              <a:rPr kumimoji="0" lang="en-US" sz="1400" b="0" i="0" u="none" strike="noStrike" kern="0" cap="none" spc="0" normalizeH="0" baseline="0" noProof="0">
                <a:ln>
                  <a:noFill/>
                </a:ln>
                <a:solidFill>
                  <a:srgbClr val="000000"/>
                </a:solidFill>
                <a:effectLst/>
                <a:uLnTx/>
                <a:uFillTx/>
                <a:latin typeface="Proxima Nova Rg"/>
                <a:ea typeface="+mn-ea"/>
                <a:cs typeface="+mn-cs"/>
                <a:sym typeface="Calibri"/>
              </a:rPr>
              <a:t> Supported Gov in Cashless acceleration program, trained women and youth in cross-border digital payments</a:t>
            </a:r>
            <a:endParaRPr kumimoji="0" lang="en-US" sz="1400" b="0" i="0" u="none" strike="noStrike" kern="0" cap="none" spc="0" normalizeH="0" baseline="0" noProof="0">
              <a:ln>
                <a:noFill/>
              </a:ln>
              <a:solidFill>
                <a:srgbClr val="000000"/>
              </a:solidFill>
              <a:effectLst/>
              <a:uLnTx/>
              <a:uFillTx/>
              <a:latin typeface="Arial"/>
              <a:ea typeface="+mn-ea"/>
              <a:cs typeface="+mn-cs"/>
              <a:sym typeface="Calibri"/>
            </a:endParaRPr>
          </a:p>
        </p:txBody>
      </p:sp>
      <p:sp>
        <p:nvSpPr>
          <p:cNvPr id="63" name="TextBox 62">
            <a:extLst>
              <a:ext uri="{FF2B5EF4-FFF2-40B4-BE49-F238E27FC236}">
                <a16:creationId xmlns:a16="http://schemas.microsoft.com/office/drawing/2014/main" id="{51E0474E-AC1D-088F-6E58-51D3DE697BFB}"/>
              </a:ext>
            </a:extLst>
          </p:cNvPr>
          <p:cNvSpPr txBox="1"/>
          <p:nvPr/>
        </p:nvSpPr>
        <p:spPr>
          <a:xfrm>
            <a:off x="7019325" y="5966324"/>
            <a:ext cx="2170343" cy="781752"/>
          </a:xfrm>
          <a:prstGeom prst="rect">
            <a:avLst/>
          </a:prstGeom>
          <a:solidFill>
            <a:schemeClr val="tx2">
              <a:alpha val="70000"/>
            </a:schemeClr>
          </a:solidFill>
        </p:spPr>
        <p:txBody>
          <a:bodyPr wrap="square">
            <a:spAutoFit/>
          </a:bodyPr>
          <a:lstStyle/>
          <a:p>
            <a:pPr marL="0" marR="0" lvl="0" indent="0" algn="r" defTabSz="914400" rtl="0" eaLnBrk="1" fontAlgn="auto" latinLnBrk="0" hangingPunct="0">
              <a:lnSpc>
                <a:spcPct val="8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Proxima Nova Rg"/>
                <a:ea typeface="+mn-ea"/>
                <a:cs typeface="+mn-cs"/>
                <a:sym typeface="Calibri"/>
              </a:rPr>
              <a:t>Uganda: </a:t>
            </a:r>
            <a:r>
              <a:rPr kumimoji="0" lang="en-US" sz="1400" b="0" i="0" u="none" strike="noStrike" kern="0" cap="none" spc="0" normalizeH="0" baseline="0" noProof="0">
                <a:ln>
                  <a:noFill/>
                </a:ln>
                <a:solidFill>
                  <a:srgbClr val="000000"/>
                </a:solidFill>
                <a:effectLst/>
                <a:uLnTx/>
                <a:uFillTx/>
                <a:latin typeface="Proxima Nova Rg"/>
                <a:ea typeface="+mn-ea"/>
                <a:cs typeface="+mn-cs"/>
                <a:sym typeface="Calibri"/>
              </a:rPr>
              <a:t> Assessed schools and digital skills with Ministry of ICT and Ministry of Education</a:t>
            </a:r>
          </a:p>
        </p:txBody>
      </p:sp>
      <p:cxnSp>
        <p:nvCxnSpPr>
          <p:cNvPr id="64" name="Elbow Connector 63">
            <a:extLst>
              <a:ext uri="{FF2B5EF4-FFF2-40B4-BE49-F238E27FC236}">
                <a16:creationId xmlns:a16="http://schemas.microsoft.com/office/drawing/2014/main" id="{5F9DBC46-B660-CCD1-0DBF-84E6D484FDD0}"/>
              </a:ext>
            </a:extLst>
          </p:cNvPr>
          <p:cNvCxnSpPr>
            <a:cxnSpLocks/>
          </p:cNvCxnSpPr>
          <p:nvPr/>
        </p:nvCxnSpPr>
        <p:spPr>
          <a:xfrm rot="10800000">
            <a:off x="6096004" y="4662109"/>
            <a:ext cx="3093664" cy="1250529"/>
          </a:xfrm>
          <a:prstGeom prst="bentConnector3">
            <a:avLst>
              <a:gd name="adj1" fmla="val 100281"/>
            </a:avLst>
          </a:prstGeom>
          <a:ln w="9525">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0992A812-8DC9-810B-68D7-0D0BE4CCCAC6}"/>
              </a:ext>
            </a:extLst>
          </p:cNvPr>
          <p:cNvSpPr txBox="1"/>
          <p:nvPr/>
        </p:nvSpPr>
        <p:spPr>
          <a:xfrm>
            <a:off x="10142840" y="4954466"/>
            <a:ext cx="1876473" cy="1675074"/>
          </a:xfrm>
          <a:prstGeom prst="rect">
            <a:avLst/>
          </a:prstGeom>
          <a:noFill/>
        </p:spPr>
        <p:txBody>
          <a:bodyPr wrap="square" lIns="45720" tIns="45720" rIns="45720" bIns="45720" rtlCol="0">
            <a:spAutoFit/>
          </a:bodyPr>
          <a:lstStyle/>
          <a:p>
            <a:pPr marL="0" marR="0" lvl="0" indent="0" algn="l" defTabSz="914400" rtl="0" eaLnBrk="1" fontAlgn="auto" latinLnBrk="0" hangingPunct="0">
              <a:lnSpc>
                <a:spcPct val="85000"/>
              </a:lnSpc>
              <a:spcBef>
                <a:spcPts val="0"/>
              </a:spcBef>
              <a:spcAft>
                <a:spcPts val="600"/>
              </a:spcAft>
              <a:buClrTx/>
              <a:buSzPct val="75000"/>
              <a:buFontTx/>
              <a:buNone/>
              <a:tabLst/>
              <a:defRPr/>
            </a:pPr>
            <a:r>
              <a:rPr kumimoji="0" lang="en-US" sz="1100" b="0" i="0" u="none" strike="noStrike" kern="0" cap="none" spc="0" normalizeH="0" baseline="0" noProof="0">
                <a:ln>
                  <a:noFill/>
                </a:ln>
                <a:solidFill>
                  <a:srgbClr val="000000"/>
                </a:solidFill>
                <a:effectLst/>
                <a:uLnTx/>
                <a:uFillTx/>
                <a:latin typeface="Proxima Nova Rg" panose="02000506030000020004" pitchFamily="2" charset="77"/>
                <a:ea typeface="+mn-ea"/>
                <a:cs typeface="+mn-cs"/>
                <a:sym typeface="Calibri"/>
              </a:rPr>
              <a:t>Country with on-going or completed digital project</a:t>
            </a:r>
            <a:br>
              <a:rPr kumimoji="0" lang="en-US" sz="1100" b="0" i="0" u="none" strike="noStrike" kern="0" cap="none" spc="0" normalizeH="0" baseline="0" noProof="0">
                <a:ln>
                  <a:noFill/>
                </a:ln>
                <a:solidFill>
                  <a:srgbClr val="000000"/>
                </a:solidFill>
                <a:effectLst/>
                <a:uLnTx/>
                <a:uFillTx/>
                <a:latin typeface="Proxima Nova Rg" panose="02000506030000020004" pitchFamily="2" charset="77"/>
                <a:ea typeface="+mn-ea"/>
                <a:cs typeface="+mn-cs"/>
                <a:sym typeface="Calibri"/>
              </a:rPr>
            </a:br>
            <a:br>
              <a:rPr kumimoji="0" lang="en-US" sz="1100" b="0" i="0" u="none" strike="noStrike" kern="0" cap="none" spc="0" normalizeH="0" baseline="0" noProof="0">
                <a:ln>
                  <a:noFill/>
                </a:ln>
                <a:solidFill>
                  <a:srgbClr val="000000"/>
                </a:solidFill>
                <a:effectLst/>
                <a:uLnTx/>
                <a:uFillTx/>
                <a:latin typeface="Proxima Nova Rg" panose="02000506030000020004" pitchFamily="2" charset="77"/>
                <a:ea typeface="+mn-ea"/>
                <a:cs typeface="+mn-cs"/>
                <a:sym typeface="Calibri"/>
              </a:rPr>
            </a:br>
            <a:r>
              <a:rPr kumimoji="0" lang="en-US" sz="1100" b="0" i="0" u="none" strike="noStrike" kern="0" cap="none" spc="0" normalizeH="0" baseline="0" noProof="0">
                <a:ln>
                  <a:noFill/>
                </a:ln>
                <a:solidFill>
                  <a:srgbClr val="000000"/>
                </a:solidFill>
                <a:effectLst/>
                <a:uLnTx/>
                <a:uFillTx/>
                <a:latin typeface="Proxima Nova Rg" panose="02000506030000020004" pitchFamily="2" charset="77"/>
                <a:ea typeface="+mn-ea"/>
                <a:cs typeface="+mn-cs"/>
                <a:sym typeface="Calibri"/>
              </a:rPr>
              <a:t>Readiness assessment</a:t>
            </a:r>
            <a:br>
              <a:rPr kumimoji="0" lang="en-US" sz="1100" b="0" i="0" u="none" strike="noStrike" kern="0" cap="none" spc="0" normalizeH="0" baseline="0" noProof="0">
                <a:ln>
                  <a:noFill/>
                </a:ln>
                <a:solidFill>
                  <a:srgbClr val="000000"/>
                </a:solidFill>
                <a:effectLst/>
                <a:uLnTx/>
                <a:uFillTx/>
                <a:latin typeface="Proxima Nova Rg" panose="02000506030000020004" pitchFamily="2" charset="77"/>
                <a:ea typeface="+mn-ea"/>
                <a:cs typeface="+mn-cs"/>
                <a:sym typeface="Calibri"/>
              </a:rPr>
            </a:br>
            <a:br>
              <a:rPr kumimoji="0" lang="en-US" sz="1100" b="0" i="0" u="none" strike="noStrike" kern="0" cap="none" spc="0" normalizeH="0" baseline="0" noProof="0">
                <a:ln>
                  <a:noFill/>
                </a:ln>
                <a:solidFill>
                  <a:srgbClr val="000000"/>
                </a:solidFill>
                <a:effectLst/>
                <a:uLnTx/>
                <a:uFillTx/>
                <a:latin typeface="Proxima Nova Rg" panose="02000506030000020004" pitchFamily="2" charset="77"/>
                <a:ea typeface="+mn-ea"/>
                <a:cs typeface="+mn-cs"/>
                <a:sym typeface="Calibri"/>
              </a:rPr>
            </a:br>
            <a:r>
              <a:rPr kumimoji="0" lang="en-US" sz="1100" b="0" i="0" u="none" strike="noStrike" kern="0" cap="none" spc="0" normalizeH="0" baseline="0" noProof="0">
                <a:ln>
                  <a:noFill/>
                </a:ln>
                <a:solidFill>
                  <a:srgbClr val="000000"/>
                </a:solidFill>
                <a:effectLst/>
                <a:uLnTx/>
                <a:uFillTx/>
                <a:latin typeface="Proxima Nova Rg" panose="02000506030000020004" pitchFamily="2" charset="77"/>
                <a:ea typeface="+mn-ea"/>
                <a:cs typeface="+mn-cs"/>
                <a:sym typeface="Calibri"/>
              </a:rPr>
              <a:t>DPI implementation</a:t>
            </a:r>
            <a:br>
              <a:rPr kumimoji="0" lang="en-US" sz="1100" b="0" i="0" u="none" strike="noStrike" kern="0" cap="none" spc="0" normalizeH="0" baseline="0" noProof="0">
                <a:ln>
                  <a:noFill/>
                </a:ln>
                <a:solidFill>
                  <a:srgbClr val="000000"/>
                </a:solidFill>
                <a:effectLst/>
                <a:uLnTx/>
                <a:uFillTx/>
                <a:latin typeface="Proxima Nova Rg" panose="02000506030000020004" pitchFamily="2" charset="77"/>
                <a:ea typeface="+mn-ea"/>
                <a:cs typeface="+mn-cs"/>
                <a:sym typeface="Calibri"/>
              </a:rPr>
            </a:br>
            <a:br>
              <a:rPr kumimoji="0" lang="en-US" sz="1100" b="0" i="0" u="none" strike="noStrike" kern="0" cap="none" spc="0" normalizeH="0" baseline="0" noProof="0">
                <a:ln>
                  <a:noFill/>
                </a:ln>
                <a:solidFill>
                  <a:srgbClr val="000000"/>
                </a:solidFill>
                <a:effectLst/>
                <a:uLnTx/>
                <a:uFillTx/>
                <a:latin typeface="Proxima Nova Rg" panose="02000506030000020004" pitchFamily="2" charset="77"/>
                <a:ea typeface="+mn-ea"/>
                <a:cs typeface="+mn-cs"/>
                <a:sym typeface="Calibri"/>
              </a:rPr>
            </a:br>
            <a:r>
              <a:rPr kumimoji="0" lang="en-US" sz="1100" b="0" i="0" u="none" strike="noStrike" kern="0" cap="none" spc="0" normalizeH="0" baseline="0" noProof="0">
                <a:ln>
                  <a:noFill/>
                </a:ln>
                <a:solidFill>
                  <a:srgbClr val="000000"/>
                </a:solidFill>
                <a:effectLst/>
                <a:uLnTx/>
                <a:uFillTx/>
                <a:latin typeface="Proxima Nova Rg" panose="02000506030000020004" pitchFamily="2" charset="77"/>
                <a:ea typeface="+mn-ea"/>
                <a:cs typeface="+mn-cs"/>
                <a:sym typeface="Calibri"/>
              </a:rPr>
              <a:t>Partnership Support</a:t>
            </a:r>
            <a:br>
              <a:rPr kumimoji="0" lang="en-US" sz="1100" b="0" i="0" u="none" strike="noStrike" kern="0" cap="none" spc="0" normalizeH="0" baseline="0" noProof="0">
                <a:ln>
                  <a:noFill/>
                </a:ln>
                <a:solidFill>
                  <a:srgbClr val="000000"/>
                </a:solidFill>
                <a:effectLst/>
                <a:uLnTx/>
                <a:uFillTx/>
                <a:latin typeface="Proxima Nova Rg" panose="02000506030000020004" pitchFamily="2" charset="77"/>
                <a:ea typeface="+mn-ea"/>
                <a:cs typeface="+mn-cs"/>
                <a:sym typeface="Calibri"/>
              </a:rPr>
            </a:br>
            <a:br>
              <a:rPr kumimoji="0" lang="en-US" sz="1100" b="0" i="0" u="none" strike="noStrike" kern="0" cap="none" spc="0" normalizeH="0" baseline="0" noProof="0">
                <a:ln>
                  <a:noFill/>
                </a:ln>
                <a:solidFill>
                  <a:srgbClr val="000000"/>
                </a:solidFill>
                <a:effectLst/>
                <a:uLnTx/>
                <a:uFillTx/>
                <a:latin typeface="Proxima Nova Rg" panose="02000506030000020004" pitchFamily="2" charset="77"/>
                <a:ea typeface="+mn-ea"/>
                <a:cs typeface="+mn-cs"/>
                <a:sym typeface="Calibri"/>
              </a:rPr>
            </a:br>
            <a:r>
              <a:rPr kumimoji="0" lang="en-US" sz="1100" b="0" i="0" u="none" strike="noStrike" kern="0" cap="none" spc="0" normalizeH="0" baseline="0" noProof="0">
                <a:ln>
                  <a:noFill/>
                </a:ln>
                <a:solidFill>
                  <a:srgbClr val="000000"/>
                </a:solidFill>
                <a:effectLst/>
                <a:uLnTx/>
                <a:uFillTx/>
                <a:latin typeface="Proxima Nova Rg" panose="02000506030000020004" pitchFamily="2" charset="77"/>
                <a:ea typeface="+mn-ea"/>
                <a:cs typeface="+mn-cs"/>
                <a:sym typeface="Calibri"/>
              </a:rPr>
              <a:t>Digital transformation advisory</a:t>
            </a:r>
          </a:p>
        </p:txBody>
      </p:sp>
      <p:cxnSp>
        <p:nvCxnSpPr>
          <p:cNvPr id="70" name="Elbow Connector 69">
            <a:extLst>
              <a:ext uri="{FF2B5EF4-FFF2-40B4-BE49-F238E27FC236}">
                <a16:creationId xmlns:a16="http://schemas.microsoft.com/office/drawing/2014/main" id="{F73D92AB-9068-70A8-1CDD-FAC176589058}"/>
              </a:ext>
            </a:extLst>
          </p:cNvPr>
          <p:cNvCxnSpPr>
            <a:cxnSpLocks/>
          </p:cNvCxnSpPr>
          <p:nvPr/>
        </p:nvCxnSpPr>
        <p:spPr>
          <a:xfrm flipV="1">
            <a:off x="3660185" y="4814510"/>
            <a:ext cx="2317522" cy="905135"/>
          </a:xfrm>
          <a:prstGeom prst="bentConnector3">
            <a:avLst>
              <a:gd name="adj1" fmla="val 99433"/>
            </a:avLst>
          </a:prstGeom>
          <a:ln w="9525">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54665" name="Elbow Connector 154664">
            <a:extLst>
              <a:ext uri="{FF2B5EF4-FFF2-40B4-BE49-F238E27FC236}">
                <a16:creationId xmlns:a16="http://schemas.microsoft.com/office/drawing/2014/main" id="{08C038CF-B94B-156A-9158-8B11D00A5C64}"/>
              </a:ext>
            </a:extLst>
          </p:cNvPr>
          <p:cNvCxnSpPr>
            <a:cxnSpLocks/>
          </p:cNvCxnSpPr>
          <p:nvPr/>
        </p:nvCxnSpPr>
        <p:spPr>
          <a:xfrm>
            <a:off x="1236586" y="4096756"/>
            <a:ext cx="2051967" cy="1631798"/>
          </a:xfrm>
          <a:prstGeom prst="bentConnector3">
            <a:avLst>
              <a:gd name="adj1" fmla="val -196"/>
            </a:avLst>
          </a:prstGeom>
          <a:ln w="9525">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4" name="Google Shape;204;p23">
            <a:extLst>
              <a:ext uri="{FF2B5EF4-FFF2-40B4-BE49-F238E27FC236}">
                <a16:creationId xmlns:a16="http://schemas.microsoft.com/office/drawing/2014/main" id="{3056CFDC-9CB2-6640-397E-9AA34E778CEF}"/>
              </a:ext>
            </a:extLst>
          </p:cNvPr>
          <p:cNvSpPr txBox="1"/>
          <p:nvPr/>
        </p:nvSpPr>
        <p:spPr>
          <a:xfrm>
            <a:off x="735548" y="473757"/>
            <a:ext cx="11039891" cy="46166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t">
            <a:spAutoFit/>
          </a:bodyPr>
          <a:lstStyle>
            <a:lvl1pPr>
              <a:defRPr sz="3000" b="1">
                <a:solidFill>
                  <a:srgbClr val="0468B1"/>
                </a:solidFill>
                <a:latin typeface="Proxima Nova Rg"/>
                <a:ea typeface="Proxima Nova Rg"/>
                <a:cs typeface="Proxima Nova Rg"/>
                <a:sym typeface="Proxima Nov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altLang="ja-JP" sz="3000" b="1" i="0" u="none" strike="noStrike" kern="0" cap="none" spc="0" normalizeH="0" baseline="0" noProof="0">
                <a:ln>
                  <a:noFill/>
                </a:ln>
                <a:solidFill>
                  <a:srgbClr val="0468B1"/>
                </a:solidFill>
                <a:effectLst/>
                <a:uLnTx/>
                <a:uFillTx/>
                <a:latin typeface="Proxima Nova Rg"/>
                <a:sym typeface="Proxima Nova"/>
              </a:rPr>
              <a:t>UNDP is supporting over 250 digital projects in +100 countries</a:t>
            </a:r>
            <a:endParaRPr kumimoji="0" lang="en-US" sz="3000" b="1" i="0" u="none" strike="noStrike" kern="0" cap="none" spc="0" normalizeH="0" baseline="0" noProof="0">
              <a:ln>
                <a:noFill/>
              </a:ln>
              <a:solidFill>
                <a:srgbClr val="0468B1"/>
              </a:solidFill>
              <a:effectLst/>
              <a:uLnTx/>
              <a:uFillTx/>
              <a:latin typeface="Proxima Nova Rg"/>
              <a:sym typeface="Proxima Nova"/>
            </a:endParaRPr>
          </a:p>
        </p:txBody>
      </p:sp>
      <p:sp>
        <p:nvSpPr>
          <p:cNvPr id="10" name="Rectangle 9">
            <a:extLst>
              <a:ext uri="{FF2B5EF4-FFF2-40B4-BE49-F238E27FC236}">
                <a16:creationId xmlns:a16="http://schemas.microsoft.com/office/drawing/2014/main" id="{FBAB4C7B-BA2B-7D46-D90D-02D5663E1FFF}"/>
              </a:ext>
            </a:extLst>
          </p:cNvPr>
          <p:cNvSpPr/>
          <p:nvPr/>
        </p:nvSpPr>
        <p:spPr>
          <a:xfrm>
            <a:off x="0" y="0"/>
            <a:ext cx="441325" cy="6858000"/>
          </a:xfrm>
          <a:prstGeom prst="rect">
            <a:avLst/>
          </a:prstGeom>
          <a:solidFill>
            <a:srgbClr val="232E3D"/>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2CC2C28-7F09-D958-F713-C7557CE8DAEF}"/>
              </a:ext>
            </a:extLst>
          </p:cNvPr>
          <p:cNvSpPr/>
          <p:nvPr/>
        </p:nvSpPr>
        <p:spPr>
          <a:xfrm>
            <a:off x="-3175" y="6615113"/>
            <a:ext cx="441325" cy="242887"/>
          </a:xfrm>
          <a:prstGeom prst="rect">
            <a:avLst/>
          </a:prstGeom>
          <a:solidFill>
            <a:srgbClr val="ED7D31"/>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603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F1A6-6241-BC0F-D680-88FB214B786B}"/>
              </a:ext>
            </a:extLst>
          </p:cNvPr>
          <p:cNvSpPr>
            <a:spLocks noGrp="1"/>
          </p:cNvSpPr>
          <p:nvPr>
            <p:ph type="title"/>
          </p:nvPr>
        </p:nvSpPr>
        <p:spPr>
          <a:xfrm>
            <a:off x="866510" y="3549808"/>
            <a:ext cx="3766350" cy="1704975"/>
          </a:xfrm>
        </p:spPr>
        <p:txBody>
          <a:bodyPr anchor="t">
            <a:noAutofit/>
          </a:bodyPr>
          <a:lstStyle/>
          <a:p>
            <a:pPr eaLnBrk="1" hangingPunct="1">
              <a:defRPr/>
            </a:pPr>
            <a:r>
              <a:rPr lang="en-GB" sz="2800" dirty="0">
                <a:latin typeface="FontsFreeNetProximaNovaSbold"/>
                <a:ea typeface="Roboto"/>
                <a:cs typeface="Roboto"/>
              </a:rPr>
              <a:t>The UNDP Model Governance Framework for Digital Legal Identity Systems</a:t>
            </a:r>
          </a:p>
        </p:txBody>
      </p:sp>
      <p:pic>
        <p:nvPicPr>
          <p:cNvPr id="18434" name="Picture 5" descr="A diagram of a circular structure&#10;&#10;Description automatically generated with medium confidence">
            <a:extLst>
              <a:ext uri="{FF2B5EF4-FFF2-40B4-BE49-F238E27FC236}">
                <a16:creationId xmlns:a16="http://schemas.microsoft.com/office/drawing/2014/main" id="{D9AC5DFF-9938-8D91-29A5-BABEA9B1DA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388" r="5330"/>
          <a:stretch>
            <a:fillRect/>
          </a:stretch>
        </p:blipFill>
        <p:spPr bwMode="auto">
          <a:xfrm>
            <a:off x="4702309" y="158552"/>
            <a:ext cx="6528349" cy="6653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7">
            <a:extLst>
              <a:ext uri="{FF2B5EF4-FFF2-40B4-BE49-F238E27FC236}">
                <a16:creationId xmlns:a16="http://schemas.microsoft.com/office/drawing/2014/main" id="{1FE64EFC-EA20-93E6-45C5-090773ADB454}"/>
              </a:ext>
            </a:extLst>
          </p:cNvPr>
          <p:cNvSpPr txBox="1"/>
          <p:nvPr/>
        </p:nvSpPr>
        <p:spPr>
          <a:xfrm>
            <a:off x="866510" y="5368499"/>
            <a:ext cx="3068882" cy="1107996"/>
          </a:xfrm>
          <a:prstGeom prst="rect">
            <a:avLst/>
          </a:prstGeom>
          <a:noFill/>
        </p:spPr>
        <p:txBody>
          <a:bodyPr wrap="square" lIns="91440" tIns="45720" rIns="91440" bIns="45720" rtlCol="0" anchor="t">
            <a:spAutoFit/>
          </a:bodyPr>
          <a:lstStyle/>
          <a:p>
            <a:pPr rtl="0"/>
            <a:r>
              <a:rPr lang="en-US" sz="1650" dirty="0">
                <a:latin typeface="Roboto"/>
                <a:ea typeface="Roboto"/>
                <a:cs typeface="Roboto"/>
              </a:rPr>
              <a:t>Learn more about the assessment tool at:</a:t>
            </a:r>
            <a:br>
              <a:rPr lang="en-US" sz="1650" dirty="0">
                <a:latin typeface="Roboto"/>
                <a:ea typeface="Roboto"/>
                <a:cs typeface="Roboto"/>
              </a:rPr>
            </a:br>
            <a:br>
              <a:rPr lang="en-US" sz="1650" b="1" dirty="0">
                <a:solidFill>
                  <a:srgbClr val="ED7D31"/>
                </a:solidFill>
                <a:latin typeface="Roboto"/>
                <a:ea typeface="Roboto"/>
                <a:cs typeface="Roboto"/>
              </a:rPr>
            </a:br>
            <a:r>
              <a:rPr lang="en-US" sz="1650" b="1" dirty="0">
                <a:solidFill>
                  <a:srgbClr val="ED7D31"/>
                </a:solidFill>
                <a:latin typeface="Roboto"/>
                <a:ea typeface="Roboto"/>
                <a:cs typeface="Roboto"/>
              </a:rPr>
              <a:t>www.governance4id.org/</a:t>
            </a:r>
            <a:endParaRPr lang="en-US" sz="1650" dirty="0">
              <a:solidFill>
                <a:srgbClr val="ED7D31"/>
              </a:solidFill>
              <a:latin typeface="Roboto"/>
              <a:ea typeface="Roboto"/>
              <a:cs typeface="Roboto"/>
            </a:endParaRPr>
          </a:p>
        </p:txBody>
      </p:sp>
      <p:pic>
        <p:nvPicPr>
          <p:cNvPr id="3" name="Picture 2">
            <a:extLst>
              <a:ext uri="{FF2B5EF4-FFF2-40B4-BE49-F238E27FC236}">
                <a16:creationId xmlns:a16="http://schemas.microsoft.com/office/drawing/2014/main" id="{33B6581A-2EE5-069B-C919-951DF13D6437}"/>
              </a:ext>
            </a:extLst>
          </p:cNvPr>
          <p:cNvPicPr>
            <a:picLocks noChangeAspect="1"/>
          </p:cNvPicPr>
          <p:nvPr/>
        </p:nvPicPr>
        <p:blipFill>
          <a:blip r:embed="rId3"/>
          <a:stretch>
            <a:fillRect/>
          </a:stretch>
        </p:blipFill>
        <p:spPr>
          <a:xfrm>
            <a:off x="6922770" y="2455703"/>
            <a:ext cx="1946593" cy="1946593"/>
          </a:xfrm>
          <a:prstGeom prst="rect">
            <a:avLst/>
          </a:prstGeom>
        </p:spPr>
      </p:pic>
    </p:spTree>
    <p:extLst>
      <p:ext uri="{BB962C8B-B14F-4D97-AF65-F5344CB8AC3E}">
        <p14:creationId xmlns:p14="http://schemas.microsoft.com/office/powerpoint/2010/main" val="2598146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7">
            <a:extLst>
              <a:ext uri="{FF2B5EF4-FFF2-40B4-BE49-F238E27FC236}">
                <a16:creationId xmlns:a16="http://schemas.microsoft.com/office/drawing/2014/main" id="{1FE64EFC-EA20-93E6-45C5-090773ADB454}"/>
              </a:ext>
            </a:extLst>
          </p:cNvPr>
          <p:cNvSpPr txBox="1"/>
          <p:nvPr/>
        </p:nvSpPr>
        <p:spPr>
          <a:xfrm>
            <a:off x="838200" y="1232054"/>
            <a:ext cx="6876393" cy="923330"/>
          </a:xfrm>
          <a:prstGeom prst="rect">
            <a:avLst/>
          </a:prstGeom>
          <a:noFill/>
        </p:spPr>
        <p:txBody>
          <a:bodyPr wrap="square" lIns="91440" tIns="45720" rIns="91440" bIns="45720" rtlCol="0" anchor="t">
            <a:spAutoFit/>
          </a:bodyPr>
          <a:lstStyle/>
          <a:p>
            <a:pPr rtl="0"/>
            <a:r>
              <a:rPr lang="en-GB" b="1" i="0" dirty="0">
                <a:solidFill>
                  <a:schemeClr val="accent2"/>
                </a:solidFill>
                <a:effectLst/>
                <a:latin typeface="PROXIMA NOVA RG" panose="02000506030000020004" pitchFamily="2" charset="77"/>
              </a:rPr>
              <a:t>Example: </a:t>
            </a:r>
            <a:r>
              <a:rPr lang="en-GB" i="0" dirty="0">
                <a:effectLst/>
                <a:latin typeface="PROXIMA NOVA RG" panose="02000506030000020004" pitchFamily="2" charset="77"/>
              </a:rPr>
              <a:t>The accountability and Rule of Law</a:t>
            </a:r>
            <a:r>
              <a:rPr lang="en-GB" dirty="0">
                <a:latin typeface="PROXIMA NOVA RG" panose="02000506030000020004" pitchFamily="2" charset="77"/>
              </a:rPr>
              <a:t>-</a:t>
            </a:r>
            <a:r>
              <a:rPr lang="en-GB" b="0" i="0" dirty="0">
                <a:solidFill>
                  <a:srgbClr val="232E3D"/>
                </a:solidFill>
                <a:effectLst/>
                <a:latin typeface="PROXIMA NOVA RG" panose="02000506030000020004" pitchFamily="2" charset="77"/>
              </a:rPr>
              <a:t>element contributes to ensuring that the digital identity system, and its management and impact, are accountable and subject to the rule of law.</a:t>
            </a:r>
            <a:endParaRPr lang="en-US" dirty="0">
              <a:solidFill>
                <a:srgbClr val="ED7D31"/>
              </a:solidFill>
              <a:latin typeface="PROXIMA NOVA RG" panose="02000506030000020004" pitchFamily="2" charset="77"/>
              <a:ea typeface="Roboto"/>
              <a:cs typeface="Roboto"/>
            </a:endParaRPr>
          </a:p>
        </p:txBody>
      </p:sp>
      <p:sp>
        <p:nvSpPr>
          <p:cNvPr id="5" name="Title 4">
            <a:extLst>
              <a:ext uri="{FF2B5EF4-FFF2-40B4-BE49-F238E27FC236}">
                <a16:creationId xmlns:a16="http://schemas.microsoft.com/office/drawing/2014/main" id="{7D8B1FFA-6D76-D562-0DE0-F87FBBC60D46}"/>
              </a:ext>
            </a:extLst>
          </p:cNvPr>
          <p:cNvSpPr>
            <a:spLocks noGrp="1"/>
          </p:cNvSpPr>
          <p:nvPr>
            <p:ph type="title"/>
          </p:nvPr>
        </p:nvSpPr>
        <p:spPr>
          <a:xfrm>
            <a:off x="838200" y="598697"/>
            <a:ext cx="8027020" cy="633357"/>
          </a:xfrm>
        </p:spPr>
        <p:txBody>
          <a:bodyPr/>
          <a:lstStyle/>
          <a:p>
            <a:r>
              <a:rPr lang="en-GB" sz="3200" dirty="0"/>
              <a:t>A closer look at the governance framework</a:t>
            </a:r>
          </a:p>
        </p:txBody>
      </p:sp>
      <p:pic>
        <p:nvPicPr>
          <p:cNvPr id="18434" name="Picture 5" descr="A diagram of a circular structure&#10;&#10;Description automatically generated with medium confidence">
            <a:extLst>
              <a:ext uri="{FF2B5EF4-FFF2-40B4-BE49-F238E27FC236}">
                <a16:creationId xmlns:a16="http://schemas.microsoft.com/office/drawing/2014/main" id="{D9AC5DFF-9938-8D91-29A5-BABEA9B1DA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616" t="278" r="35602" b="63178"/>
          <a:stretch/>
        </p:blipFill>
        <p:spPr bwMode="auto">
          <a:xfrm>
            <a:off x="8928741" y="345781"/>
            <a:ext cx="2010606" cy="232553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screenshot of a computer&#10;&#10;Description automatically generated">
            <a:extLst>
              <a:ext uri="{FF2B5EF4-FFF2-40B4-BE49-F238E27FC236}">
                <a16:creationId xmlns:a16="http://schemas.microsoft.com/office/drawing/2014/main" id="{EFA7CE48-646A-475D-ED3B-60BDFB1837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408" y="2492358"/>
            <a:ext cx="4302512" cy="4260639"/>
          </a:xfrm>
          <a:prstGeom prst="rect">
            <a:avLst/>
          </a:prstGeom>
        </p:spPr>
      </p:pic>
      <p:pic>
        <p:nvPicPr>
          <p:cNvPr id="14" name="Picture 13" descr="A screenshot of a document&#10;&#10;Description automatically generated">
            <a:extLst>
              <a:ext uri="{FF2B5EF4-FFF2-40B4-BE49-F238E27FC236}">
                <a16:creationId xmlns:a16="http://schemas.microsoft.com/office/drawing/2014/main" id="{E40F5F5A-50E6-348A-58A4-A50776F027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7619" y="2850271"/>
            <a:ext cx="4170556" cy="3943264"/>
          </a:xfrm>
          <a:prstGeom prst="rect">
            <a:avLst/>
          </a:prstGeom>
        </p:spPr>
      </p:pic>
      <p:pic>
        <p:nvPicPr>
          <p:cNvPr id="16" name="Picture 15" descr="A screenshot of a phone&#10;&#10;Description automatically generated">
            <a:extLst>
              <a:ext uri="{FF2B5EF4-FFF2-40B4-BE49-F238E27FC236}">
                <a16:creationId xmlns:a16="http://schemas.microsoft.com/office/drawing/2014/main" id="{28234ED4-9593-0861-B486-7DDDAD2DFF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55873" y="2853260"/>
            <a:ext cx="2119395" cy="3962577"/>
          </a:xfrm>
          <a:prstGeom prst="rect">
            <a:avLst/>
          </a:prstGeom>
        </p:spPr>
      </p:pic>
    </p:spTree>
    <p:extLst>
      <p:ext uri="{BB962C8B-B14F-4D97-AF65-F5344CB8AC3E}">
        <p14:creationId xmlns:p14="http://schemas.microsoft.com/office/powerpoint/2010/main" val="1096537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B4AF3-1256-A971-AD94-3762363FD35B}"/>
              </a:ext>
            </a:extLst>
          </p:cNvPr>
          <p:cNvSpPr>
            <a:spLocks noGrp="1"/>
          </p:cNvSpPr>
          <p:nvPr>
            <p:ph type="title"/>
          </p:nvPr>
        </p:nvSpPr>
        <p:spPr>
          <a:xfrm>
            <a:off x="838200" y="681038"/>
            <a:ext cx="10271125" cy="633412"/>
          </a:xfrm>
        </p:spPr>
        <p:txBody>
          <a:bodyPr rtlCol="0" anchor="t">
            <a:normAutofit fontScale="90000"/>
          </a:bodyPr>
          <a:lstStyle/>
          <a:p>
            <a:pPr eaLnBrk="1" fontAlgn="auto" hangingPunct="1">
              <a:spcAft>
                <a:spcPts val="0"/>
              </a:spcAft>
              <a:defRPr/>
            </a:pPr>
            <a:r>
              <a:rPr lang="en-GB" dirty="0">
                <a:solidFill>
                  <a:schemeClr val="accent2"/>
                </a:solidFill>
              </a:rPr>
              <a:t>Objectives and outcomes</a:t>
            </a:r>
            <a:endParaRPr lang="en-GB" dirty="0"/>
          </a:p>
        </p:txBody>
      </p:sp>
      <p:sp>
        <p:nvSpPr>
          <p:cNvPr id="5" name="TextBox 4">
            <a:extLst>
              <a:ext uri="{FF2B5EF4-FFF2-40B4-BE49-F238E27FC236}">
                <a16:creationId xmlns:a16="http://schemas.microsoft.com/office/drawing/2014/main" id="{A0EC2F37-2FF1-BAF1-BA5B-2AB9C6C435DC}"/>
              </a:ext>
            </a:extLst>
          </p:cNvPr>
          <p:cNvSpPr txBox="1"/>
          <p:nvPr/>
        </p:nvSpPr>
        <p:spPr>
          <a:xfrm>
            <a:off x="1107068" y="2963041"/>
            <a:ext cx="4541892" cy="31700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42900" indent="-342900">
              <a:buFont typeface="Wingdings" pitchFamily="2" charset="2"/>
              <a:buChar char="§"/>
            </a:pPr>
            <a:r>
              <a:rPr lang="en-GB" sz="2000" dirty="0">
                <a:solidFill>
                  <a:schemeClr val="tx1"/>
                </a:solidFill>
                <a:latin typeface="PROXIMA NOVA RG" panose="02000506030000020004" pitchFamily="2" charset="77"/>
              </a:rPr>
              <a:t>Assess the governance and capacity of NIRA to deliver on its mandate</a:t>
            </a:r>
          </a:p>
          <a:p>
            <a:pPr marL="342900" indent="-342900">
              <a:buFont typeface="Wingdings" pitchFamily="2" charset="2"/>
              <a:buChar char="§"/>
            </a:pPr>
            <a:endParaRPr lang="en-GB" sz="2000" dirty="0">
              <a:latin typeface="PROXIMA NOVA RG" panose="02000506030000020004" pitchFamily="2" charset="77"/>
            </a:endParaRPr>
          </a:p>
          <a:p>
            <a:pPr marL="342900" indent="-342900">
              <a:buFont typeface="Wingdings" pitchFamily="2" charset="2"/>
              <a:buChar char="§"/>
            </a:pPr>
            <a:r>
              <a:rPr lang="en-GB" sz="2000" dirty="0">
                <a:solidFill>
                  <a:schemeClr val="tx1"/>
                </a:solidFill>
                <a:latin typeface="PROXIMA NOVA RG" panose="02000506030000020004" pitchFamily="2" charset="77"/>
              </a:rPr>
              <a:t>Develop an assessment report with actionable recommendations</a:t>
            </a:r>
          </a:p>
          <a:p>
            <a:pPr marL="342900" indent="-342900">
              <a:buFont typeface="Wingdings" pitchFamily="2" charset="2"/>
              <a:buChar char="§"/>
            </a:pPr>
            <a:endParaRPr lang="en-GB" sz="2000" dirty="0">
              <a:latin typeface="PROXIMA NOVA RG" panose="02000506030000020004" pitchFamily="2" charset="77"/>
            </a:endParaRPr>
          </a:p>
          <a:p>
            <a:pPr marL="342900" indent="-342900">
              <a:buFont typeface="Wingdings" pitchFamily="2" charset="2"/>
              <a:buChar char="§"/>
            </a:pPr>
            <a:r>
              <a:rPr lang="en-GB" sz="2000" dirty="0">
                <a:solidFill>
                  <a:schemeClr val="tx1"/>
                </a:solidFill>
                <a:latin typeface="PROXIMA NOVA RG" panose="02000506030000020004" pitchFamily="2" charset="77"/>
              </a:rPr>
              <a:t>Develop a presentation with needs to international partners, to improve governance of ID in Somalia</a:t>
            </a:r>
          </a:p>
          <a:p>
            <a:pPr marL="342900" indent="-342900">
              <a:buFont typeface="Wingdings" pitchFamily="2" charset="2"/>
              <a:buChar char="§"/>
            </a:pPr>
            <a:endParaRPr lang="en-GB" sz="2000" dirty="0">
              <a:solidFill>
                <a:schemeClr val="tx1"/>
              </a:solidFill>
              <a:highlight>
                <a:srgbClr val="FFFF00"/>
              </a:highlight>
              <a:latin typeface="PROXIMA NOVA RG" panose="02000506030000020004" pitchFamily="2" charset="77"/>
            </a:endParaRPr>
          </a:p>
        </p:txBody>
      </p:sp>
      <p:sp>
        <p:nvSpPr>
          <p:cNvPr id="6" name="Rectangle 5">
            <a:extLst>
              <a:ext uri="{FF2B5EF4-FFF2-40B4-BE49-F238E27FC236}">
                <a16:creationId xmlns:a16="http://schemas.microsoft.com/office/drawing/2014/main" id="{A618C0BA-A441-DA5E-5A1C-4A238C007CB4}"/>
              </a:ext>
            </a:extLst>
          </p:cNvPr>
          <p:cNvSpPr/>
          <p:nvPr/>
        </p:nvSpPr>
        <p:spPr>
          <a:xfrm>
            <a:off x="1159614" y="2392045"/>
            <a:ext cx="3726498" cy="376238"/>
          </a:xfrm>
          <a:prstGeom prst="rect">
            <a:avLst/>
          </a:prstGeom>
          <a:noFill/>
          <a:ln w="9525" cap="flat" cmpd="sng" algn="ctr">
            <a:noFill/>
            <a:prstDash val="solid"/>
          </a:ln>
          <a:effectLst/>
        </p:spPr>
        <p:style>
          <a:lnRef idx="1">
            <a:schemeClr val="accent1"/>
          </a:lnRef>
          <a:fillRef idx="0">
            <a:schemeClr val="accent1"/>
          </a:fillRef>
          <a:effectRef idx="0">
            <a:schemeClr val="accent1"/>
          </a:effectRef>
          <a:fontRef idx="minor">
            <a:schemeClr val="tx1"/>
          </a:fontRef>
        </p:style>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en-GB" altLang="en-DK" sz="2000" b="1" i="0" u="none" strike="noStrike" kern="1200" cap="none" spc="0" normalizeH="0" baseline="0" noProof="0" dirty="0">
                <a:ln>
                  <a:noFill/>
                </a:ln>
                <a:solidFill>
                  <a:srgbClr val="1F1C19"/>
                </a:solidFill>
                <a:effectLst/>
                <a:uLnTx/>
                <a:uFillTx/>
                <a:latin typeface="FontsFreeNetProximaNovaBold" panose="02000506030000020004" pitchFamily="2" charset="77"/>
                <a:ea typeface="+mn-ea"/>
                <a:cs typeface="Calibri" panose="020F0502020204030204" pitchFamily="34" charset="0"/>
                <a:sym typeface="Calibri" panose="020F0502020204030204" pitchFamily="34" charset="0"/>
              </a:rPr>
              <a:t>Objectives of the mission</a:t>
            </a:r>
            <a:endParaRPr kumimoji="0" lang="en-GB" altLang="en-DK" sz="2000" b="1" i="0" u="none" strike="noStrike" kern="1200" cap="none" spc="0" normalizeH="0" baseline="30000" noProof="0" dirty="0">
              <a:ln>
                <a:noFill/>
              </a:ln>
              <a:solidFill>
                <a:srgbClr val="1F1C19"/>
              </a:solidFill>
              <a:effectLst/>
              <a:uLnTx/>
              <a:uFillTx/>
              <a:latin typeface="FontsFreeNetProximaNovaBold" panose="02000506030000020004" pitchFamily="2" charset="77"/>
              <a:ea typeface="+mn-ea"/>
              <a:cs typeface="Calibri" panose="020F0502020204030204" pitchFamily="34" charset="0"/>
              <a:sym typeface="Calibri" panose="020F0502020204030204" pitchFamily="34" charset="0"/>
            </a:endParaRPr>
          </a:p>
        </p:txBody>
      </p:sp>
      <p:sp>
        <p:nvSpPr>
          <p:cNvPr id="7" name="Rectangle 6">
            <a:extLst>
              <a:ext uri="{FF2B5EF4-FFF2-40B4-BE49-F238E27FC236}">
                <a16:creationId xmlns:a16="http://schemas.microsoft.com/office/drawing/2014/main" id="{694551BE-6AAE-1FD6-46C5-896CDAEA5B3E}"/>
              </a:ext>
            </a:extLst>
          </p:cNvPr>
          <p:cNvSpPr/>
          <p:nvPr/>
        </p:nvSpPr>
        <p:spPr>
          <a:xfrm>
            <a:off x="6844940" y="2392045"/>
            <a:ext cx="4930500" cy="376238"/>
          </a:xfrm>
          <a:prstGeom prst="rect">
            <a:avLst/>
          </a:prstGeom>
          <a:noFill/>
          <a:ln w="9525" cap="flat" cmpd="sng" algn="ctr">
            <a:noFill/>
            <a:prstDash val="solid"/>
          </a:ln>
          <a:effectLst/>
        </p:spPr>
        <p:style>
          <a:lnRef idx="1">
            <a:schemeClr val="accent1"/>
          </a:lnRef>
          <a:fillRef idx="0">
            <a:schemeClr val="accent1"/>
          </a:fillRef>
          <a:effectRef idx="0">
            <a:schemeClr val="accent1"/>
          </a:effectRef>
          <a:fontRef idx="minor">
            <a:schemeClr val="tx1"/>
          </a:fontRef>
        </p:style>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en-GB" altLang="en-DK" sz="2000" b="1" i="0" u="none" strike="noStrike" kern="1200" cap="none" spc="0" normalizeH="0" baseline="0" noProof="0" dirty="0">
                <a:ln>
                  <a:noFill/>
                </a:ln>
                <a:solidFill>
                  <a:srgbClr val="1F1C19"/>
                </a:solidFill>
                <a:effectLst/>
                <a:uLnTx/>
                <a:uFillTx/>
                <a:latin typeface="FontsFreeNetProximaNovaBold" panose="02000506030000020004" pitchFamily="2" charset="77"/>
                <a:ea typeface="+mn-ea"/>
                <a:cs typeface="Calibri" panose="020F0502020204030204" pitchFamily="34" charset="0"/>
                <a:sym typeface="Calibri" panose="020F0502020204030204" pitchFamily="34" charset="0"/>
              </a:rPr>
              <a:t>Objectives for the 3 days at Palms Hotel</a:t>
            </a:r>
            <a:endParaRPr kumimoji="0" lang="en-GB" altLang="en-DK" sz="2000" b="1" i="0" u="none" strike="noStrike" kern="1200" cap="none" spc="0" normalizeH="0" baseline="30000" noProof="0" dirty="0">
              <a:ln>
                <a:noFill/>
              </a:ln>
              <a:solidFill>
                <a:srgbClr val="1F1C19"/>
              </a:solidFill>
              <a:effectLst/>
              <a:uLnTx/>
              <a:uFillTx/>
              <a:latin typeface="FontsFreeNetProximaNovaBold" panose="02000506030000020004" pitchFamily="2" charset="77"/>
              <a:ea typeface="+mn-ea"/>
              <a:cs typeface="Calibri" panose="020F0502020204030204" pitchFamily="34" charset="0"/>
              <a:sym typeface="Calibri" panose="020F0502020204030204" pitchFamily="34" charset="0"/>
            </a:endParaRPr>
          </a:p>
        </p:txBody>
      </p:sp>
      <p:sp>
        <p:nvSpPr>
          <p:cNvPr id="8" name="TextBox 7">
            <a:extLst>
              <a:ext uri="{FF2B5EF4-FFF2-40B4-BE49-F238E27FC236}">
                <a16:creationId xmlns:a16="http://schemas.microsoft.com/office/drawing/2014/main" id="{EBF5B74B-92CB-15D4-2863-87FBCBA18D12}"/>
              </a:ext>
            </a:extLst>
          </p:cNvPr>
          <p:cNvSpPr txBox="1"/>
          <p:nvPr/>
        </p:nvSpPr>
        <p:spPr>
          <a:xfrm>
            <a:off x="6862708" y="2963041"/>
            <a:ext cx="4628252" cy="2862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42900" indent="-342900">
              <a:buFont typeface="Wingdings" pitchFamily="2" charset="2"/>
              <a:buChar char="§"/>
            </a:pPr>
            <a:r>
              <a:rPr lang="en-GB" sz="2000" dirty="0">
                <a:latin typeface="PROXIMA NOVA RG" panose="02000506030000020004" pitchFamily="2" charset="77"/>
              </a:rPr>
              <a:t>For NIRA to inform stakeholders about achievements and next steps</a:t>
            </a:r>
          </a:p>
          <a:p>
            <a:pPr marL="342900" indent="-342900">
              <a:buFont typeface="Wingdings" pitchFamily="2" charset="2"/>
              <a:buChar char="§"/>
            </a:pPr>
            <a:endParaRPr lang="en-GB" sz="2000" dirty="0">
              <a:solidFill>
                <a:schemeClr val="tx1"/>
              </a:solidFill>
              <a:latin typeface="PROXIMA NOVA RG" panose="02000506030000020004" pitchFamily="2" charset="77"/>
            </a:endParaRPr>
          </a:p>
          <a:p>
            <a:pPr marL="342900" indent="-342900">
              <a:buFont typeface="Wingdings" pitchFamily="2" charset="2"/>
              <a:buChar char="§"/>
            </a:pPr>
            <a:r>
              <a:rPr lang="en-GB" sz="2000" dirty="0">
                <a:latin typeface="PROXIMA NOVA RG" panose="02000506030000020004" pitchFamily="2" charset="77"/>
              </a:rPr>
              <a:t>For stakeholders to inform on work related to ID, and give input to NIRA</a:t>
            </a:r>
          </a:p>
          <a:p>
            <a:pPr marL="342900" indent="-342900">
              <a:buFont typeface="Wingdings" pitchFamily="2" charset="2"/>
              <a:buChar char="§"/>
            </a:pPr>
            <a:endParaRPr lang="en-GB" sz="2000" dirty="0">
              <a:solidFill>
                <a:schemeClr val="tx1"/>
              </a:solidFill>
              <a:latin typeface="PROXIMA NOVA RG" panose="02000506030000020004" pitchFamily="2" charset="77"/>
            </a:endParaRPr>
          </a:p>
          <a:p>
            <a:pPr marL="342900" indent="-342900">
              <a:buFont typeface="Wingdings" pitchFamily="2" charset="2"/>
              <a:buChar char="§"/>
            </a:pPr>
            <a:r>
              <a:rPr lang="en-GB" sz="2000" dirty="0">
                <a:latin typeface="PROXIMA NOVA RG" panose="02000506030000020004" pitchFamily="2" charset="77"/>
              </a:rPr>
              <a:t>Develop and mature valuable use cases for digital identity in Somalia</a:t>
            </a:r>
            <a:endParaRPr lang="en-GB" sz="2000" dirty="0">
              <a:solidFill>
                <a:schemeClr val="tx1"/>
              </a:solidFill>
              <a:latin typeface="PROXIMA NOVA RG" panose="02000506030000020004" pitchFamily="2" charset="77"/>
            </a:endParaRPr>
          </a:p>
          <a:p>
            <a:pPr marL="342900" indent="-342900">
              <a:buFont typeface="Wingdings" pitchFamily="2" charset="2"/>
              <a:buChar char="§"/>
            </a:pPr>
            <a:endParaRPr lang="en-GB" sz="2000" dirty="0">
              <a:solidFill>
                <a:schemeClr val="tx1"/>
              </a:solidFill>
              <a:highlight>
                <a:srgbClr val="FFFF00"/>
              </a:highlight>
              <a:latin typeface="PROXIMA NOVA RG" panose="02000506030000020004" pitchFamily="2" charset="77"/>
            </a:endParaRPr>
          </a:p>
        </p:txBody>
      </p:sp>
      <p:cxnSp>
        <p:nvCxnSpPr>
          <p:cNvPr id="11" name="Straight Connector 10">
            <a:extLst>
              <a:ext uri="{FF2B5EF4-FFF2-40B4-BE49-F238E27FC236}">
                <a16:creationId xmlns:a16="http://schemas.microsoft.com/office/drawing/2014/main" id="{89F6F528-E51A-9047-B4C9-43D145F2A98E}"/>
              </a:ext>
            </a:extLst>
          </p:cNvPr>
          <p:cNvCxnSpPr/>
          <p:nvPr/>
        </p:nvCxnSpPr>
        <p:spPr>
          <a:xfrm>
            <a:off x="6217920" y="2058035"/>
            <a:ext cx="0" cy="4075101"/>
          </a:xfrm>
          <a:prstGeom prst="line">
            <a:avLst/>
          </a:prstGeom>
          <a:noFill/>
          <a:ln>
            <a:solidFill>
              <a:srgbClr val="232E3D"/>
            </a:solidFill>
            <a:prstDash val="dash"/>
          </a:ln>
        </p:spPr>
        <p:style>
          <a:lnRef idx="2">
            <a:schemeClr val="accent1">
              <a:shade val="15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597715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B4AF3-1256-A971-AD94-3762363FD35B}"/>
              </a:ext>
            </a:extLst>
          </p:cNvPr>
          <p:cNvSpPr>
            <a:spLocks noGrp="1"/>
          </p:cNvSpPr>
          <p:nvPr>
            <p:ph type="title"/>
          </p:nvPr>
        </p:nvSpPr>
        <p:spPr>
          <a:xfrm>
            <a:off x="838200" y="681038"/>
            <a:ext cx="10271125" cy="633412"/>
          </a:xfrm>
        </p:spPr>
        <p:txBody>
          <a:bodyPr rtlCol="0" anchor="t">
            <a:normAutofit fontScale="90000"/>
          </a:bodyPr>
          <a:lstStyle/>
          <a:p>
            <a:pPr eaLnBrk="1" fontAlgn="auto" hangingPunct="1">
              <a:spcAft>
                <a:spcPts val="0"/>
              </a:spcAft>
              <a:defRPr/>
            </a:pPr>
            <a:r>
              <a:rPr lang="en-GB" dirty="0">
                <a:solidFill>
                  <a:schemeClr val="accent2"/>
                </a:solidFill>
              </a:rPr>
              <a:t>Team, activities and plan</a:t>
            </a:r>
            <a:endParaRPr lang="en-GB" dirty="0"/>
          </a:p>
        </p:txBody>
      </p:sp>
      <p:sp>
        <p:nvSpPr>
          <p:cNvPr id="3" name="TextBox 2">
            <a:extLst>
              <a:ext uri="{FF2B5EF4-FFF2-40B4-BE49-F238E27FC236}">
                <a16:creationId xmlns:a16="http://schemas.microsoft.com/office/drawing/2014/main" id="{D3C6A09F-40DE-E6D6-7717-2A14E0E60EA0}"/>
              </a:ext>
            </a:extLst>
          </p:cNvPr>
          <p:cNvSpPr txBox="1"/>
          <p:nvPr/>
        </p:nvSpPr>
        <p:spPr>
          <a:xfrm>
            <a:off x="1238213" y="1321282"/>
            <a:ext cx="8604969"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1"/>
                </a:solidFill>
                <a:cs typeface="Calibri"/>
              </a:rPr>
              <a:t>Mission Team Members</a:t>
            </a:r>
            <a:endParaRPr lang="en-US" b="1">
              <a:solidFill>
                <a:schemeClr val="accent1"/>
              </a:solidFill>
            </a:endParaRPr>
          </a:p>
          <a:p>
            <a:pPr marL="742950" lvl="1" indent="-285750">
              <a:buFont typeface="Courier New"/>
              <a:buChar char="o"/>
            </a:pPr>
            <a:r>
              <a:rPr lang="en-US">
                <a:cs typeface="Calibri"/>
              </a:rPr>
              <a:t>Justin Nettmann,  Team Leader</a:t>
            </a:r>
          </a:p>
          <a:p>
            <a:pPr marL="742950" lvl="1" indent="-285750">
              <a:buFont typeface="Courier New"/>
              <a:buChar char="o"/>
            </a:pPr>
            <a:r>
              <a:rPr lang="en-US">
                <a:cs typeface="Calibri"/>
              </a:rPr>
              <a:t>Benjamin Bertelsen, Digital Public Infrastructure, UNDP/Chief Digital Office</a:t>
            </a:r>
          </a:p>
          <a:p>
            <a:pPr marL="742950" lvl="1" indent="-285750">
              <a:buFont typeface="Courier New"/>
              <a:buChar char="o"/>
            </a:pPr>
            <a:r>
              <a:rPr lang="en-US">
                <a:cs typeface="Calibri"/>
              </a:rPr>
              <a:t>Hassan Warsame, Governance advisor</a:t>
            </a:r>
          </a:p>
          <a:p>
            <a:pPr marL="742950" lvl="1" indent="-285750">
              <a:buFont typeface="Courier New"/>
              <a:buChar char="o"/>
            </a:pPr>
            <a:r>
              <a:rPr lang="en-US" err="1">
                <a:cs typeface="Calibri"/>
              </a:rPr>
              <a:t>Kifaya</a:t>
            </a:r>
            <a:r>
              <a:rPr lang="en-US">
                <a:cs typeface="Calibri"/>
              </a:rPr>
              <a:t> Abdulkadir, Legal consultant</a:t>
            </a:r>
          </a:p>
          <a:p>
            <a:pPr marL="742950" lvl="1" indent="-285750">
              <a:buFont typeface="Courier New"/>
              <a:buChar char="o"/>
            </a:pPr>
            <a:r>
              <a:rPr lang="en-US">
                <a:cs typeface="Calibri"/>
              </a:rPr>
              <a:t>Mazen Gharzeddine, Public Sector Innovation, UNDP/Governance</a:t>
            </a:r>
          </a:p>
          <a:p>
            <a:pPr lvl="1"/>
            <a:r>
              <a:rPr lang="en-US">
                <a:cs typeface="Calibri"/>
              </a:rPr>
              <a:t>UNDP Country</a:t>
            </a:r>
            <a:r>
              <a:rPr lang="en-US">
                <a:solidFill>
                  <a:srgbClr val="000000"/>
                </a:solidFill>
                <a:cs typeface="Calibri"/>
              </a:rPr>
              <a:t> Office &amp; NIRA have been part of the mission throughout: co-creation</a:t>
            </a:r>
            <a:endParaRPr lang="en-US">
              <a:cs typeface="Calibri"/>
            </a:endParaRPr>
          </a:p>
          <a:p>
            <a:pPr lvl="1"/>
            <a:endParaRPr lang="en-US">
              <a:solidFill>
                <a:srgbClr val="000000"/>
              </a:solidFill>
              <a:cs typeface="Calibri"/>
            </a:endParaRPr>
          </a:p>
          <a:p>
            <a:r>
              <a:rPr lang="en-US" b="1">
                <a:solidFill>
                  <a:schemeClr val="accent1"/>
                </a:solidFill>
                <a:cs typeface="Calibri"/>
              </a:rPr>
              <a:t>Activities to date: </a:t>
            </a:r>
            <a:r>
              <a:rPr lang="en-US" b="1">
                <a:cs typeface="Calibri"/>
              </a:rPr>
              <a:t>Stocktaking &amp; unpacking </a:t>
            </a:r>
          </a:p>
          <a:p>
            <a:pPr marL="285750" indent="-285750">
              <a:buFont typeface="Arial"/>
              <a:buChar char="•"/>
            </a:pPr>
            <a:r>
              <a:rPr lang="en-US">
                <a:cs typeface="Calibri"/>
              </a:rPr>
              <a:t>Desk Review – key documentation (inc. Legal frameworks; digital transformation strategy; NIRA's operational strategy, secondary research; etc.)</a:t>
            </a:r>
            <a:endParaRPr lang="en-US"/>
          </a:p>
          <a:p>
            <a:pPr marL="285750" indent="-285750">
              <a:buFont typeface="Arial"/>
              <a:buChar char="•"/>
            </a:pPr>
            <a:r>
              <a:rPr lang="en-US">
                <a:cs typeface="Calibri"/>
              </a:rPr>
              <a:t>Bilateral meetings </a:t>
            </a:r>
          </a:p>
          <a:p>
            <a:pPr marL="742950" lvl="1" indent="-285750">
              <a:buFont typeface="Courier New"/>
              <a:buChar char="o"/>
            </a:pPr>
            <a:r>
              <a:rPr lang="en-US">
                <a:cs typeface="Calibri"/>
              </a:rPr>
              <a:t>NIRA – Leadership and technical teams (ICT, Legal, Operations, PR &amp; Comms, etc.)</a:t>
            </a:r>
          </a:p>
          <a:p>
            <a:pPr marL="742950" lvl="1" indent="-285750">
              <a:buFont typeface="Courier New"/>
              <a:buChar char="o"/>
            </a:pPr>
            <a:r>
              <a:rPr lang="en-US">
                <a:cs typeface="Calibri"/>
              </a:rPr>
              <a:t>Office of the Prime Minister</a:t>
            </a:r>
            <a:endParaRPr lang="en-US"/>
          </a:p>
          <a:p>
            <a:pPr marL="742950" lvl="1" indent="-285750">
              <a:buFont typeface="Courier New"/>
              <a:buChar char="o"/>
            </a:pPr>
            <a:r>
              <a:rPr lang="en-US">
                <a:cs typeface="Calibri"/>
              </a:rPr>
              <a:t>Members of Parliament (Upper &amp; Lower Houses)</a:t>
            </a:r>
          </a:p>
          <a:p>
            <a:pPr marL="742950" lvl="1" indent="-285750">
              <a:buFont typeface="Courier New"/>
              <a:buChar char="o"/>
            </a:pPr>
            <a:r>
              <a:rPr lang="en-US">
                <a:cs typeface="Calibri"/>
              </a:rPr>
              <a:t>MOIFAR + CRVS</a:t>
            </a:r>
          </a:p>
          <a:p>
            <a:pPr marL="742950" lvl="1" indent="-285750">
              <a:buFont typeface="Courier New"/>
              <a:buChar char="o"/>
            </a:pPr>
            <a:r>
              <a:rPr lang="en-US">
                <a:cs typeface="Calibri"/>
              </a:rPr>
              <a:t>Central Bank of Somalia</a:t>
            </a:r>
          </a:p>
          <a:p>
            <a:pPr marL="742950" lvl="1" indent="-285750">
              <a:buFont typeface="Courier New"/>
              <a:buChar char="o"/>
            </a:pPr>
            <a:r>
              <a:rPr lang="en-US">
                <a:cs typeface="Calibri"/>
              </a:rPr>
              <a:t>Ministry of Health</a:t>
            </a:r>
          </a:p>
          <a:p>
            <a:pPr marL="742950" lvl="1" indent="-285750">
              <a:buFont typeface="Courier New"/>
              <a:buChar char="o"/>
            </a:pPr>
            <a:r>
              <a:rPr lang="en-US">
                <a:cs typeface="Calibri"/>
              </a:rPr>
              <a:t>Ministry of Communication &amp; Technology</a:t>
            </a:r>
          </a:p>
          <a:p>
            <a:pPr lvl="1"/>
            <a:r>
              <a:rPr lang="en-US">
                <a:cs typeface="Calibri"/>
              </a:rPr>
              <a:t>       </a:t>
            </a:r>
          </a:p>
        </p:txBody>
      </p:sp>
    </p:spTree>
    <p:extLst>
      <p:ext uri="{BB962C8B-B14F-4D97-AF65-F5344CB8AC3E}">
        <p14:creationId xmlns:p14="http://schemas.microsoft.com/office/powerpoint/2010/main" val="1339933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B4AF3-1256-A971-AD94-3762363FD35B}"/>
              </a:ext>
            </a:extLst>
          </p:cNvPr>
          <p:cNvSpPr>
            <a:spLocks noGrp="1"/>
          </p:cNvSpPr>
          <p:nvPr>
            <p:ph type="title"/>
          </p:nvPr>
        </p:nvSpPr>
        <p:spPr>
          <a:xfrm>
            <a:off x="838200" y="681038"/>
            <a:ext cx="10271125" cy="633412"/>
          </a:xfrm>
        </p:spPr>
        <p:txBody>
          <a:bodyPr rtlCol="0" anchor="t">
            <a:normAutofit fontScale="90000"/>
          </a:bodyPr>
          <a:lstStyle/>
          <a:p>
            <a:pPr eaLnBrk="1" fontAlgn="auto" hangingPunct="1">
              <a:spcAft>
                <a:spcPts val="0"/>
              </a:spcAft>
              <a:defRPr/>
            </a:pPr>
            <a:r>
              <a:rPr lang="en-GB">
                <a:solidFill>
                  <a:schemeClr val="accent2"/>
                </a:solidFill>
              </a:rPr>
              <a:t>Team, activities and plan</a:t>
            </a:r>
            <a:endParaRPr lang="en-GB"/>
          </a:p>
        </p:txBody>
      </p:sp>
      <p:sp>
        <p:nvSpPr>
          <p:cNvPr id="3" name="TextBox 2">
            <a:extLst>
              <a:ext uri="{FF2B5EF4-FFF2-40B4-BE49-F238E27FC236}">
                <a16:creationId xmlns:a16="http://schemas.microsoft.com/office/drawing/2014/main" id="{D3C6A09F-40DE-E6D6-7717-2A14E0E60EA0}"/>
              </a:ext>
            </a:extLst>
          </p:cNvPr>
          <p:cNvSpPr txBox="1"/>
          <p:nvPr/>
        </p:nvSpPr>
        <p:spPr>
          <a:xfrm>
            <a:off x="1121672" y="1321282"/>
            <a:ext cx="11339203"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accent1"/>
                </a:solidFill>
                <a:cs typeface="Calibri"/>
              </a:rPr>
              <a:t>Activities to date  (cont.)</a:t>
            </a:r>
          </a:p>
          <a:p>
            <a:pPr marL="285750" indent="-285750">
              <a:buFont typeface="Arial"/>
              <a:buChar char="•"/>
            </a:pPr>
            <a:r>
              <a:rPr lang="en-US" dirty="0">
                <a:cs typeface="Calibri"/>
              </a:rPr>
              <a:t>Bank Association</a:t>
            </a:r>
          </a:p>
          <a:p>
            <a:pPr marL="285750" indent="-285750">
              <a:buFont typeface="Arial"/>
              <a:buChar char="•"/>
            </a:pPr>
            <a:r>
              <a:rPr lang="en-US" dirty="0">
                <a:cs typeface="Calibri"/>
              </a:rPr>
              <a:t>Civil Society Organizations (NGOs)</a:t>
            </a:r>
          </a:p>
          <a:p>
            <a:pPr marL="285750" indent="-285750">
              <a:buFont typeface="Arial"/>
              <a:buChar char="•"/>
            </a:pPr>
            <a:r>
              <a:rPr lang="en-US" dirty="0">
                <a:cs typeface="Calibri"/>
              </a:rPr>
              <a:t>Bureau of Statistics</a:t>
            </a:r>
          </a:p>
          <a:p>
            <a:pPr marL="285750" indent="-285750">
              <a:buFont typeface="Arial"/>
              <a:buChar char="•"/>
            </a:pPr>
            <a:r>
              <a:rPr lang="en-US" dirty="0">
                <a:cs typeface="Calibri"/>
              </a:rPr>
              <a:t>Data Protection Authority </a:t>
            </a:r>
            <a:endParaRPr lang="en-US" dirty="0"/>
          </a:p>
          <a:p>
            <a:pPr marL="285750" indent="-285750">
              <a:buFont typeface="Arial"/>
              <a:buChar char="•"/>
            </a:pPr>
            <a:r>
              <a:rPr lang="en-US" dirty="0">
                <a:cs typeface="Calibri"/>
              </a:rPr>
              <a:t>Auditor General Office</a:t>
            </a:r>
            <a:endParaRPr lang="en-US" dirty="0"/>
          </a:p>
          <a:p>
            <a:pPr marL="285750" indent="-285750">
              <a:buFont typeface="Arial"/>
              <a:buChar char="•"/>
            </a:pPr>
            <a:r>
              <a:rPr lang="en-US" dirty="0">
                <a:cs typeface="Calibri"/>
              </a:rPr>
              <a:t>Immigration and Citizenship Agency </a:t>
            </a:r>
            <a:endParaRPr lang="en-US" dirty="0"/>
          </a:p>
          <a:p>
            <a:pPr marL="285750" indent="-285750">
              <a:buFont typeface="Arial"/>
              <a:buChar char="•"/>
            </a:pPr>
            <a:r>
              <a:rPr lang="en-US" dirty="0">
                <a:cs typeface="Calibri"/>
              </a:rPr>
              <a:t>Supreme Court</a:t>
            </a:r>
          </a:p>
          <a:p>
            <a:pPr marL="285750" indent="-285750">
              <a:buFont typeface="Arial"/>
              <a:buChar char="•"/>
            </a:pPr>
            <a:r>
              <a:rPr lang="en-US" dirty="0">
                <a:solidFill>
                  <a:srgbClr val="000000"/>
                </a:solidFill>
                <a:cs typeface="Calibri"/>
              </a:rPr>
              <a:t>NCA</a:t>
            </a:r>
          </a:p>
          <a:p>
            <a:pPr marL="285750" indent="-285750">
              <a:buFont typeface="Arial"/>
              <a:buChar char="•"/>
            </a:pPr>
            <a:r>
              <a:rPr lang="en-US" dirty="0">
                <a:solidFill>
                  <a:srgbClr val="000000"/>
                </a:solidFill>
                <a:cs typeface="Calibri"/>
              </a:rPr>
              <a:t>UNSOM</a:t>
            </a:r>
          </a:p>
          <a:p>
            <a:endParaRPr lang="en-US" b="1" dirty="0">
              <a:solidFill>
                <a:schemeClr val="accent1"/>
              </a:solidFill>
              <a:cs typeface="Calibri"/>
            </a:endParaRPr>
          </a:p>
          <a:p>
            <a:endParaRPr lang="en-US" b="1" dirty="0">
              <a:solidFill>
                <a:schemeClr val="accent1"/>
              </a:solidFill>
              <a:cs typeface="Calibri"/>
            </a:endParaRPr>
          </a:p>
        </p:txBody>
      </p:sp>
    </p:spTree>
    <p:extLst>
      <p:ext uri="{BB962C8B-B14F-4D97-AF65-F5344CB8AC3E}">
        <p14:creationId xmlns:p14="http://schemas.microsoft.com/office/powerpoint/2010/main" val="1285184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A38AB-E744-80FD-5E14-92BAF08A6B67}"/>
              </a:ext>
            </a:extLst>
          </p:cNvPr>
          <p:cNvSpPr>
            <a:spLocks noGrp="1"/>
          </p:cNvSpPr>
          <p:nvPr>
            <p:ph type="title"/>
          </p:nvPr>
        </p:nvSpPr>
        <p:spPr>
          <a:xfrm>
            <a:off x="838200" y="681038"/>
            <a:ext cx="10282238" cy="969068"/>
          </a:xfrm>
        </p:spPr>
        <p:txBody>
          <a:bodyPr rtlCol="0" anchor="t">
            <a:noAutofit/>
          </a:bodyPr>
          <a:lstStyle/>
          <a:p>
            <a:pPr eaLnBrk="1" fontAlgn="auto" hangingPunct="1">
              <a:spcAft>
                <a:spcPts val="0"/>
              </a:spcAft>
              <a:defRPr/>
            </a:pPr>
            <a:r>
              <a:rPr lang="en-GB" sz="3200" dirty="0">
                <a:solidFill>
                  <a:schemeClr val="accent2"/>
                </a:solidFill>
              </a:rPr>
              <a:t>Digital ID </a:t>
            </a:r>
            <a:r>
              <a:rPr lang="en-GB" sz="3200" dirty="0"/>
              <a:t>has proven an effective enabler for development, but we have still work to do</a:t>
            </a:r>
          </a:p>
        </p:txBody>
      </p:sp>
      <p:sp>
        <p:nvSpPr>
          <p:cNvPr id="12" name="Partial Circle 23">
            <a:extLst>
              <a:ext uri="{FF2B5EF4-FFF2-40B4-BE49-F238E27FC236}">
                <a16:creationId xmlns:a16="http://schemas.microsoft.com/office/drawing/2014/main" id="{053269C4-6B38-D3B8-835C-50A5807F1BBC}"/>
              </a:ext>
            </a:extLst>
          </p:cNvPr>
          <p:cNvSpPr/>
          <p:nvPr/>
        </p:nvSpPr>
        <p:spPr>
          <a:xfrm rot="10800000">
            <a:off x="6486525" y="3281363"/>
            <a:ext cx="1204913" cy="1206500"/>
          </a:xfrm>
          <a:prstGeom prst="pie">
            <a:avLst>
              <a:gd name="adj1" fmla="val 0"/>
              <a:gd name="adj2" fmla="val 10821089"/>
            </a:avLst>
          </a:prstGeom>
          <a:solidFill>
            <a:schemeClr val="accent5">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Calibri" panose="020F0502020204030204" pitchFamily="34" charset="0"/>
              <a:sym typeface="Calibri" panose="020F0502020204030204" pitchFamily="34" charset="0"/>
            </a:endParaRPr>
          </a:p>
        </p:txBody>
      </p:sp>
      <p:sp>
        <p:nvSpPr>
          <p:cNvPr id="13" name="Rectangle 12">
            <a:extLst>
              <a:ext uri="{FF2B5EF4-FFF2-40B4-BE49-F238E27FC236}">
                <a16:creationId xmlns:a16="http://schemas.microsoft.com/office/drawing/2014/main" id="{37E4AD41-08E4-1961-4123-B65BBE42C1D3}"/>
              </a:ext>
            </a:extLst>
          </p:cNvPr>
          <p:cNvSpPr/>
          <p:nvPr/>
        </p:nvSpPr>
        <p:spPr>
          <a:xfrm>
            <a:off x="5756275" y="3984625"/>
            <a:ext cx="3062288" cy="417513"/>
          </a:xfrm>
          <a:prstGeom prst="rect">
            <a:avLst/>
          </a:prstGeom>
          <a:noFill/>
          <a:ln w="9525" cap="flat" cmpd="sng" algn="ctr">
            <a:noFill/>
            <a:prstDash val="solid"/>
          </a:ln>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srgbClr val="D51D33"/>
                </a:solidFill>
                <a:effectLst/>
                <a:uLnTx/>
                <a:uFillTx/>
                <a:latin typeface="Calibri" panose="020F0502020204030204"/>
                <a:ea typeface="Calibri" panose="020F0502020204030204" pitchFamily="34" charset="0"/>
                <a:cs typeface="Calibri" panose="020F0502020204030204" pitchFamily="34" charset="0"/>
                <a:sym typeface="Calibri" panose="020F0502020204030204" pitchFamily="34" charset="0"/>
              </a:rPr>
              <a:t>850 Mn people</a:t>
            </a:r>
          </a:p>
        </p:txBody>
      </p:sp>
      <p:pic>
        <p:nvPicPr>
          <p:cNvPr id="14340" name="Graphic 13">
            <a:extLst>
              <a:ext uri="{FF2B5EF4-FFF2-40B4-BE49-F238E27FC236}">
                <a16:creationId xmlns:a16="http://schemas.microsoft.com/office/drawing/2014/main" id="{4BCE7A7F-75BE-8608-427F-67C03A87DD03}"/>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8113" y="2936875"/>
            <a:ext cx="101600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F0A1DE6A-0DFD-F7A4-59CE-330E04F9E68C}"/>
              </a:ext>
            </a:extLst>
          </p:cNvPr>
          <p:cNvSpPr/>
          <p:nvPr/>
        </p:nvSpPr>
        <p:spPr>
          <a:xfrm>
            <a:off x="5956300" y="4378325"/>
            <a:ext cx="2676525" cy="857250"/>
          </a:xfrm>
          <a:prstGeom prst="rect">
            <a:avLst/>
          </a:prstGeom>
          <a:noFill/>
          <a:ln w="9525" cap="flat" cmpd="sng" algn="ctr">
            <a:noFill/>
            <a:prstDash val="solid"/>
          </a:ln>
          <a:effectLst/>
        </p:spPr>
        <p:style>
          <a:lnRef idx="1">
            <a:schemeClr val="accent1"/>
          </a:lnRef>
          <a:fillRef idx="0">
            <a:schemeClr val="accent1"/>
          </a:fillRef>
          <a:effectRef idx="0">
            <a:schemeClr val="accent1"/>
          </a:effectRef>
          <a:fontRef idx="minor">
            <a:schemeClr val="tx1"/>
          </a:fontRef>
        </p:style>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GB" altLang="en-DK" sz="1800" b="1" i="0" u="none" strike="noStrike" kern="1200" cap="none" spc="0" normalizeH="0" baseline="0" noProof="0" dirty="0">
                <a:ln>
                  <a:noFill/>
                </a:ln>
                <a:solidFill>
                  <a:srgbClr val="1F1C19"/>
                </a:solidFill>
                <a:effectLst/>
                <a:uLnTx/>
                <a:uFillTx/>
                <a:latin typeface="Calibri" panose="020F0502020204030204" pitchFamily="34" charset="0"/>
                <a:ea typeface="+mn-ea"/>
                <a:cs typeface="Calibri" panose="020F0502020204030204" pitchFamily="34" charset="0"/>
                <a:sym typeface="Calibri" panose="020F0502020204030204" pitchFamily="34" charset="0"/>
              </a:rPr>
              <a:t>do not have any official form of identification</a:t>
            </a:r>
            <a:r>
              <a:rPr kumimoji="0" lang="en-GB" altLang="en-DK" sz="1800" b="0" i="0" u="none" strike="noStrike" kern="1200" cap="none" spc="0" normalizeH="0" baseline="0" noProof="0" dirty="0">
                <a:ln>
                  <a:noFill/>
                </a:ln>
                <a:solidFill>
                  <a:srgbClr val="1F1C19"/>
                </a:solidFill>
                <a:effectLst/>
                <a:uLnTx/>
                <a:uFillTx/>
                <a:latin typeface="Calibri" panose="020F0502020204030204" pitchFamily="34" charset="0"/>
                <a:ea typeface="+mn-ea"/>
                <a:cs typeface="Calibri" panose="020F0502020204030204" pitchFamily="34" charset="0"/>
                <a:sym typeface="Calibri" panose="020F0502020204030204" pitchFamily="34" charset="0"/>
              </a:rPr>
              <a:t>, and therefore have limited access to public services and economic mobility</a:t>
            </a:r>
            <a:r>
              <a:rPr kumimoji="0" lang="en-GB" altLang="en-DK" sz="1800" b="0" i="0" u="none" strike="noStrike" kern="1200" cap="none" spc="0" normalizeH="0" baseline="30000" noProof="0" dirty="0">
                <a:ln>
                  <a:noFill/>
                </a:ln>
                <a:solidFill>
                  <a:srgbClr val="1F1C19"/>
                </a:solidFill>
                <a:effectLst/>
                <a:uLnTx/>
                <a:uFillTx/>
                <a:latin typeface="Calibri" panose="020F0502020204030204" pitchFamily="34" charset="0"/>
                <a:ea typeface="+mn-ea"/>
                <a:cs typeface="Calibri" panose="020F0502020204030204" pitchFamily="34" charset="0"/>
                <a:sym typeface="Calibri" panose="020F0502020204030204" pitchFamily="34" charset="0"/>
              </a:rPr>
              <a:t>1</a:t>
            </a:r>
            <a:endParaRPr kumimoji="0" lang="en-GB" altLang="en-DK" sz="1800" b="0" i="1" u="none" strike="noStrike" kern="1200" cap="none" spc="0" normalizeH="0" baseline="30000" noProof="0" dirty="0">
              <a:ln>
                <a:noFill/>
              </a:ln>
              <a:solidFill>
                <a:srgbClr val="1F1C19"/>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6" name="Partial Circle 57360">
            <a:extLst>
              <a:ext uri="{FF2B5EF4-FFF2-40B4-BE49-F238E27FC236}">
                <a16:creationId xmlns:a16="http://schemas.microsoft.com/office/drawing/2014/main" id="{C6256F6B-74F7-3B78-DF7D-8D3307D68D7D}"/>
              </a:ext>
            </a:extLst>
          </p:cNvPr>
          <p:cNvSpPr>
            <a:spLocks/>
          </p:cNvSpPr>
          <p:nvPr/>
        </p:nvSpPr>
        <p:spPr>
          <a:xfrm rot="10800000">
            <a:off x="9674225" y="3330575"/>
            <a:ext cx="1204913" cy="1206500"/>
          </a:xfrm>
          <a:prstGeom prst="pie">
            <a:avLst>
              <a:gd name="adj1" fmla="val 0"/>
              <a:gd name="adj2" fmla="val 10821089"/>
            </a:avLst>
          </a:prstGeom>
          <a:solidFill>
            <a:schemeClr val="accent5">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Calibri" panose="020F0502020204030204" pitchFamily="34" charset="0"/>
              <a:sym typeface="Calibri" panose="020F0502020204030204" pitchFamily="34" charset="0"/>
            </a:endParaRPr>
          </a:p>
        </p:txBody>
      </p:sp>
      <p:sp>
        <p:nvSpPr>
          <p:cNvPr id="17" name="Rectangle 16">
            <a:extLst>
              <a:ext uri="{FF2B5EF4-FFF2-40B4-BE49-F238E27FC236}">
                <a16:creationId xmlns:a16="http://schemas.microsoft.com/office/drawing/2014/main" id="{E918FA7E-D947-191D-2212-8FA45BF02C17}"/>
              </a:ext>
            </a:extLst>
          </p:cNvPr>
          <p:cNvSpPr/>
          <p:nvPr/>
        </p:nvSpPr>
        <p:spPr>
          <a:xfrm>
            <a:off x="9083675" y="4024313"/>
            <a:ext cx="2401888" cy="857250"/>
          </a:xfrm>
          <a:prstGeom prst="rect">
            <a:avLst/>
          </a:prstGeom>
          <a:noFill/>
          <a:ln w="9525" cap="flat" cmpd="sng" algn="ctr">
            <a:noFill/>
            <a:prstDash val="solid"/>
          </a:ln>
          <a:effectLst/>
        </p:spPr>
        <p:style>
          <a:lnRef idx="1">
            <a:schemeClr val="accent1"/>
          </a:lnRef>
          <a:fillRef idx="0">
            <a:schemeClr val="accent1"/>
          </a:fillRef>
          <a:effectRef idx="0">
            <a:schemeClr val="accent1"/>
          </a:effectRef>
          <a:fontRef idx="minor">
            <a:schemeClr val="tx1"/>
          </a:fontRef>
        </p:style>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srgbClr val="FF3A21"/>
                </a:solidFill>
                <a:effectLst/>
                <a:uLnTx/>
                <a:uFillTx/>
                <a:latin typeface="Calibri" panose="020F0502020204030204"/>
                <a:ea typeface="Calibri" panose="020F0502020204030204" pitchFamily="34" charset="0"/>
                <a:cs typeface="Calibri" panose="020F0502020204030204" pitchFamily="34" charset="0"/>
                <a:sym typeface="Calibri" panose="020F0502020204030204" pitchFamily="34" charset="0"/>
              </a:rPr>
              <a:t>16% more women than men</a:t>
            </a:r>
          </a:p>
        </p:txBody>
      </p:sp>
      <p:sp>
        <p:nvSpPr>
          <p:cNvPr id="18" name="Rectangle 17">
            <a:extLst>
              <a:ext uri="{FF2B5EF4-FFF2-40B4-BE49-F238E27FC236}">
                <a16:creationId xmlns:a16="http://schemas.microsoft.com/office/drawing/2014/main" id="{6644A8F2-4763-2E8A-4DDD-CD6BF749C10E}"/>
              </a:ext>
            </a:extLst>
          </p:cNvPr>
          <p:cNvSpPr/>
          <p:nvPr/>
        </p:nvSpPr>
        <p:spPr>
          <a:xfrm>
            <a:off x="8928100" y="4654550"/>
            <a:ext cx="2713038" cy="858838"/>
          </a:xfrm>
          <a:prstGeom prst="rect">
            <a:avLst/>
          </a:prstGeom>
          <a:noFill/>
          <a:ln w="9525" cap="flat" cmpd="sng" algn="ctr">
            <a:noFill/>
            <a:prstDash val="solid"/>
          </a:ln>
          <a:effectLst/>
        </p:spPr>
        <p:style>
          <a:lnRef idx="1">
            <a:schemeClr val="accent1"/>
          </a:lnRef>
          <a:fillRef idx="0">
            <a:schemeClr val="accent1"/>
          </a:fillRef>
          <a:effectRef idx="0">
            <a:schemeClr val="accent1"/>
          </a:effectRef>
          <a:fontRef idx="minor">
            <a:schemeClr val="tx1"/>
          </a:fontRef>
        </p:style>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GB" altLang="en-DK"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t>don’t have access to ID </a:t>
            </a:r>
            <a:r>
              <a:rPr kumimoji="0" lang="en-GB" altLang="en-DK"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t>resulting in limited legal status and access to asset ownership</a:t>
            </a:r>
            <a:r>
              <a:rPr kumimoji="0" lang="en-GB" altLang="en-DK" sz="1800" b="0" i="0" u="none" strike="noStrike" kern="1200" cap="none" spc="0" normalizeH="0" baseline="3000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t>2</a:t>
            </a:r>
            <a:endParaRPr kumimoji="0" lang="en-GB" altLang="en-DK" sz="1800" b="0" i="1" u="none" strike="noStrike" kern="1200" cap="none" spc="0" normalizeH="0" baseline="3000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4345" name="Freeform: Shape 57366">
            <a:extLst>
              <a:ext uri="{FF2B5EF4-FFF2-40B4-BE49-F238E27FC236}">
                <a16:creationId xmlns:a16="http://schemas.microsoft.com/office/drawing/2014/main" id="{16A99A1C-D832-C332-59A7-D67A2025A6F5}"/>
              </a:ext>
            </a:extLst>
          </p:cNvPr>
          <p:cNvSpPr>
            <a:spLocks noChangeAspect="1"/>
          </p:cNvSpPr>
          <p:nvPr/>
        </p:nvSpPr>
        <p:spPr bwMode="auto">
          <a:xfrm>
            <a:off x="9805988" y="3097213"/>
            <a:ext cx="836612" cy="836612"/>
          </a:xfrm>
          <a:custGeom>
            <a:avLst/>
            <a:gdLst>
              <a:gd name="T0" fmla="*/ 120567 w 4878342"/>
              <a:gd name="T1" fmla="*/ 112381 h 4878486"/>
              <a:gd name="T2" fmla="*/ 110757 w 4878342"/>
              <a:gd name="T3" fmla="*/ 143214 h 4878486"/>
              <a:gd name="T4" fmla="*/ 106282 w 4878342"/>
              <a:gd name="T5" fmla="*/ 140480 h 4878486"/>
              <a:gd name="T6" fmla="*/ 116336 w 4878342"/>
              <a:gd name="T7" fmla="*/ 108158 h 4878486"/>
              <a:gd name="T8" fmla="*/ 137156 w 4878342"/>
              <a:gd name="T9" fmla="*/ 55320 h 4878486"/>
              <a:gd name="T10" fmla="*/ 132244 w 4878342"/>
              <a:gd name="T11" fmla="*/ 55555 h 4878486"/>
              <a:gd name="T12" fmla="*/ 109086 w 4878342"/>
              <a:gd name="T13" fmla="*/ 101516 h 4878486"/>
              <a:gd name="T14" fmla="*/ 115202 w 4878342"/>
              <a:gd name="T15" fmla="*/ 77615 h 4878486"/>
              <a:gd name="T16" fmla="*/ 106259 w 4878342"/>
              <a:gd name="T17" fmla="*/ 81951 h 4878486"/>
              <a:gd name="T18" fmla="*/ 80692 w 4878342"/>
              <a:gd name="T19" fmla="*/ 115654 h 4878486"/>
              <a:gd name="T20" fmla="*/ 82181 w 4878342"/>
              <a:gd name="T21" fmla="*/ 143318 h 4878486"/>
              <a:gd name="T22" fmla="*/ 91429 w 4878342"/>
              <a:gd name="T23" fmla="*/ 90955 h 4878486"/>
              <a:gd name="T24" fmla="*/ 116475 w 4878342"/>
              <a:gd name="T25" fmla="*/ 71490 h 4878486"/>
              <a:gd name="T26" fmla="*/ 137607 w 4878342"/>
              <a:gd name="T27" fmla="*/ 48315 h 4878486"/>
              <a:gd name="T28" fmla="*/ 142948 w 4878342"/>
              <a:gd name="T29" fmla="*/ 59869 h 4878486"/>
              <a:gd name="T30" fmla="*/ 31182 w 4878342"/>
              <a:gd name="T31" fmla="*/ 70550 h 4878486"/>
              <a:gd name="T32" fmla="*/ 8338 w 4878342"/>
              <a:gd name="T33" fmla="*/ 47834 h 4878486"/>
              <a:gd name="T34" fmla="*/ 524 w 4878342"/>
              <a:gd name="T35" fmla="*/ 59867 h 4878486"/>
              <a:gd name="T36" fmla="*/ 36885 w 4878342"/>
              <a:gd name="T37" fmla="*/ 126397 h 4878486"/>
              <a:gd name="T38" fmla="*/ 33918 w 4878342"/>
              <a:gd name="T39" fmla="*/ 143471 h 4878486"/>
              <a:gd name="T40" fmla="*/ 43180 w 4878342"/>
              <a:gd name="T41" fmla="*/ 126946 h 4878486"/>
              <a:gd name="T42" fmla="*/ 20094 w 4878342"/>
              <a:gd name="T43" fmla="*/ 97002 h 4878486"/>
              <a:gd name="T44" fmla="*/ 7750 w 4878342"/>
              <a:gd name="T45" fmla="*/ 53982 h 4878486"/>
              <a:gd name="T46" fmla="*/ 22523 w 4878342"/>
              <a:gd name="T47" fmla="*/ 75754 h 4878486"/>
              <a:gd name="T48" fmla="*/ 35961 w 4878342"/>
              <a:gd name="T49" fmla="*/ 101064 h 4878486"/>
              <a:gd name="T50" fmla="*/ 31400 w 4878342"/>
              <a:gd name="T51" fmla="*/ 76527 h 4878486"/>
              <a:gd name="T52" fmla="*/ 47730 w 4878342"/>
              <a:gd name="T53" fmla="*/ 95148 h 4878486"/>
              <a:gd name="T54" fmla="*/ 59381 w 4878342"/>
              <a:gd name="T55" fmla="*/ 139543 h 4878486"/>
              <a:gd name="T56" fmla="*/ 65056 w 4878342"/>
              <a:gd name="T57" fmla="*/ 141425 h 4878486"/>
              <a:gd name="T58" fmla="*/ 52026 w 4878342"/>
              <a:gd name="T59" fmla="*/ 90952 h 4878486"/>
              <a:gd name="T60" fmla="*/ 101628 w 4878342"/>
              <a:gd name="T61" fmla="*/ 6486 h 4878486"/>
              <a:gd name="T62" fmla="*/ 98640 w 4878342"/>
              <a:gd name="T63" fmla="*/ 9476 h 4878486"/>
              <a:gd name="T64" fmla="*/ 75265 w 4878342"/>
              <a:gd name="T65" fmla="*/ 76370 h 4878486"/>
              <a:gd name="T66" fmla="*/ 71740 w 4878342"/>
              <a:gd name="T67" fmla="*/ 65759 h 4878486"/>
              <a:gd name="T68" fmla="*/ 68209 w 4878342"/>
              <a:gd name="T69" fmla="*/ 76370 h 4878486"/>
              <a:gd name="T70" fmla="*/ 68746 w 4878342"/>
              <a:gd name="T71" fmla="*/ 6683 h 4878486"/>
              <a:gd name="T72" fmla="*/ 74724 w 4878342"/>
              <a:gd name="T73" fmla="*/ 11955 h 4878486"/>
              <a:gd name="T74" fmla="*/ 82826 w 4878342"/>
              <a:gd name="T75" fmla="*/ 5409 h 4878486"/>
              <a:gd name="T76" fmla="*/ 80554 w 4878342"/>
              <a:gd name="T77" fmla="*/ 1853 h 4878486"/>
              <a:gd name="T78" fmla="*/ 71737 w 4878342"/>
              <a:gd name="T79" fmla="*/ 0 h 4878486"/>
              <a:gd name="T80" fmla="*/ 41218 w 4878342"/>
              <a:gd name="T81" fmla="*/ 6547 h 4878486"/>
              <a:gd name="T82" fmla="*/ 54936 w 4878342"/>
              <a:gd name="T83" fmla="*/ 75503 h 4878486"/>
              <a:gd name="T84" fmla="*/ 71109 w 4878342"/>
              <a:gd name="T85" fmla="*/ 83634 h 4878486"/>
              <a:gd name="T86" fmla="*/ 72331 w 4878342"/>
              <a:gd name="T87" fmla="*/ 83634 h 4878486"/>
              <a:gd name="T88" fmla="*/ 88537 w 4878342"/>
              <a:gd name="T89" fmla="*/ 75503 h 4878486"/>
              <a:gd name="T90" fmla="*/ 90956 w 4878342"/>
              <a:gd name="T91" fmla="*/ 10222 h 4878486"/>
              <a:gd name="T92" fmla="*/ 94513 w 4878342"/>
              <a:gd name="T93" fmla="*/ 7920 h 4878486"/>
              <a:gd name="T94" fmla="*/ 88685 w 4878342"/>
              <a:gd name="T95" fmla="*/ 6661 h 4878486"/>
              <a:gd name="T96" fmla="*/ 90956 w 4878342"/>
              <a:gd name="T97" fmla="*/ 10222 h 4878486"/>
              <a:gd name="T98" fmla="*/ 74724 w 4878342"/>
              <a:gd name="T99" fmla="*/ 46980 h 4878486"/>
              <a:gd name="T100" fmla="*/ 77714 w 4878342"/>
              <a:gd name="T101" fmla="*/ 52959 h 4878486"/>
              <a:gd name="T102" fmla="*/ 71737 w 4878342"/>
              <a:gd name="T103" fmla="*/ 58937 h 4878486"/>
              <a:gd name="T104" fmla="*/ 65759 w 4878342"/>
              <a:gd name="T105" fmla="*/ 52959 h 4878486"/>
              <a:gd name="T106" fmla="*/ 68746 w 4878342"/>
              <a:gd name="T107" fmla="*/ 46980 h 4878486"/>
              <a:gd name="T108" fmla="*/ 71737 w 4878342"/>
              <a:gd name="T109" fmla="*/ 20080 h 4878486"/>
              <a:gd name="T110" fmla="*/ 74724 w 4878342"/>
              <a:gd name="T111" fmla="*/ 43599 h 4878486"/>
              <a:gd name="T112" fmla="*/ 77714 w 4878342"/>
              <a:gd name="T113" fmla="*/ 32036 h 487848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878342" h="4878486">
                <a:moveTo>
                  <a:pt x="4860427" y="2035757"/>
                </a:moveTo>
                <a:lnTo>
                  <a:pt x="4386598" y="3366476"/>
                </a:lnTo>
                <a:cubicBezTo>
                  <a:pt x="4326055" y="3536482"/>
                  <a:pt x="4226711" y="3693713"/>
                  <a:pt x="4099438" y="3821320"/>
                </a:cubicBezTo>
                <a:lnTo>
                  <a:pt x="3623924" y="4297892"/>
                </a:lnTo>
                <a:lnTo>
                  <a:pt x="3817646" y="4735608"/>
                </a:lnTo>
                <a:cubicBezTo>
                  <a:pt x="3840379" y="4786949"/>
                  <a:pt x="3817268" y="4847017"/>
                  <a:pt x="3765883" y="4869760"/>
                </a:cubicBezTo>
                <a:cubicBezTo>
                  <a:pt x="3752589" y="4875624"/>
                  <a:pt x="3738550" y="4878454"/>
                  <a:pt x="3724878" y="4878454"/>
                </a:cubicBezTo>
                <a:cubicBezTo>
                  <a:pt x="3685859" y="4878454"/>
                  <a:pt x="3648687" y="4855883"/>
                  <a:pt x="3631947" y="4817912"/>
                </a:cubicBezTo>
                <a:lnTo>
                  <a:pt x="3613718" y="4776787"/>
                </a:lnTo>
                <a:lnTo>
                  <a:pt x="3410049" y="4316543"/>
                </a:lnTo>
                <a:cubicBezTo>
                  <a:pt x="3393051" y="4278151"/>
                  <a:pt x="3401399" y="4233268"/>
                  <a:pt x="3430979" y="4203570"/>
                </a:cubicBezTo>
                <a:lnTo>
                  <a:pt x="3955599" y="3677729"/>
                </a:lnTo>
                <a:cubicBezTo>
                  <a:pt x="4061780" y="3571332"/>
                  <a:pt x="4144591" y="3440182"/>
                  <a:pt x="4195089" y="3298352"/>
                </a:cubicBezTo>
                <a:lnTo>
                  <a:pt x="4668962" y="1967525"/>
                </a:lnTo>
                <a:cubicBezTo>
                  <a:pt x="4678703" y="1940224"/>
                  <a:pt x="4676717" y="1907955"/>
                  <a:pt x="4663476" y="1881043"/>
                </a:cubicBezTo>
                <a:cubicBezTo>
                  <a:pt x="4657234" y="1868051"/>
                  <a:pt x="4642428" y="1844799"/>
                  <a:pt x="4614749" y="1835566"/>
                </a:cubicBezTo>
                <a:cubicBezTo>
                  <a:pt x="4604543" y="1832110"/>
                  <a:pt x="4593992" y="1830123"/>
                  <a:pt x="4583192" y="1829529"/>
                </a:cubicBezTo>
                <a:cubicBezTo>
                  <a:pt x="4550545" y="1826624"/>
                  <a:pt x="4515231" y="1851592"/>
                  <a:pt x="4496461" y="1889056"/>
                </a:cubicBezTo>
                <a:lnTo>
                  <a:pt x="4112365" y="2575798"/>
                </a:lnTo>
                <a:cubicBezTo>
                  <a:pt x="4163112" y="2790731"/>
                  <a:pt x="3883296" y="3262962"/>
                  <a:pt x="3795420" y="3403993"/>
                </a:cubicBezTo>
                <a:cubicBezTo>
                  <a:pt x="3776186" y="3434912"/>
                  <a:pt x="3743064" y="3451878"/>
                  <a:pt x="3709067" y="3451878"/>
                </a:cubicBezTo>
                <a:cubicBezTo>
                  <a:pt x="3690676" y="3451878"/>
                  <a:pt x="3672198" y="3446900"/>
                  <a:pt x="3655361" y="3436522"/>
                </a:cubicBezTo>
                <a:cubicBezTo>
                  <a:pt x="3607822" y="3406823"/>
                  <a:pt x="3593264" y="3344175"/>
                  <a:pt x="3622876" y="3296506"/>
                </a:cubicBezTo>
                <a:cubicBezTo>
                  <a:pt x="3791197" y="3026431"/>
                  <a:pt x="3921343" y="2732899"/>
                  <a:pt x="3917034" y="2639170"/>
                </a:cubicBezTo>
                <a:cubicBezTo>
                  <a:pt x="3904766" y="2629299"/>
                  <a:pt x="3868317" y="2604190"/>
                  <a:pt x="3810475" y="2602171"/>
                </a:cubicBezTo>
                <a:lnTo>
                  <a:pt x="3810053" y="2602171"/>
                </a:lnTo>
                <a:cubicBezTo>
                  <a:pt x="3793854" y="2602171"/>
                  <a:pt x="3724715" y="2635542"/>
                  <a:pt x="3612962" y="2786605"/>
                </a:cubicBezTo>
                <a:lnTo>
                  <a:pt x="3255055" y="3235337"/>
                </a:lnTo>
                <a:cubicBezTo>
                  <a:pt x="3246285" y="3246266"/>
                  <a:pt x="3235227" y="3255456"/>
                  <a:pt x="3222742" y="3262001"/>
                </a:cubicBezTo>
                <a:cubicBezTo>
                  <a:pt x="3217980" y="3264528"/>
                  <a:pt x="2743642" y="3518825"/>
                  <a:pt x="2743642" y="3932631"/>
                </a:cubicBezTo>
                <a:cubicBezTo>
                  <a:pt x="2743642" y="4391233"/>
                  <a:pt x="2857588" y="4741462"/>
                  <a:pt x="2858809" y="4744961"/>
                </a:cubicBezTo>
                <a:cubicBezTo>
                  <a:pt x="2862308" y="4755545"/>
                  <a:pt x="2863528" y="4766301"/>
                  <a:pt x="2863452" y="4776895"/>
                </a:cubicBezTo>
                <a:cubicBezTo>
                  <a:pt x="2863452" y="4819456"/>
                  <a:pt x="2836962" y="4859198"/>
                  <a:pt x="2794260" y="4873281"/>
                </a:cubicBezTo>
                <a:cubicBezTo>
                  <a:pt x="2741116" y="4890755"/>
                  <a:pt x="2683478" y="4862233"/>
                  <a:pt x="2665799" y="4808948"/>
                </a:cubicBezTo>
                <a:cubicBezTo>
                  <a:pt x="2660745" y="4793602"/>
                  <a:pt x="2540298" y="4425824"/>
                  <a:pt x="2540298" y="3932631"/>
                </a:cubicBezTo>
                <a:cubicBezTo>
                  <a:pt x="2540298" y="3444837"/>
                  <a:pt x="3004387" y="3152364"/>
                  <a:pt x="3108710" y="3092783"/>
                </a:cubicBezTo>
                <a:lnTo>
                  <a:pt x="3451725" y="2662864"/>
                </a:lnTo>
                <a:cubicBezTo>
                  <a:pt x="3585153" y="2482350"/>
                  <a:pt x="3705600" y="2397563"/>
                  <a:pt x="3817602" y="2399086"/>
                </a:cubicBezTo>
                <a:cubicBezTo>
                  <a:pt x="3874386" y="2401148"/>
                  <a:pt x="3922099" y="2414432"/>
                  <a:pt x="3960318" y="2430890"/>
                </a:cubicBezTo>
                <a:lnTo>
                  <a:pt x="4316530" y="1794139"/>
                </a:lnTo>
                <a:cubicBezTo>
                  <a:pt x="4369524" y="1687623"/>
                  <a:pt x="4480046" y="1621011"/>
                  <a:pt x="4594403" y="1626660"/>
                </a:cubicBezTo>
                <a:cubicBezTo>
                  <a:pt x="4623388" y="1628344"/>
                  <a:pt x="4651737" y="1633787"/>
                  <a:pt x="4678822" y="1642859"/>
                </a:cubicBezTo>
                <a:cubicBezTo>
                  <a:pt x="4751590" y="1667115"/>
                  <a:pt x="4810901" y="1720140"/>
                  <a:pt x="4845967" y="1792195"/>
                </a:cubicBezTo>
                <a:cubicBezTo>
                  <a:pt x="4883463" y="1868256"/>
                  <a:pt x="4888528" y="1957104"/>
                  <a:pt x="4860438" y="2035778"/>
                </a:cubicBezTo>
                <a:lnTo>
                  <a:pt x="4860427" y="2035757"/>
                </a:lnTo>
                <a:close/>
                <a:moveTo>
                  <a:pt x="1768952" y="3092675"/>
                </a:moveTo>
                <a:lnTo>
                  <a:pt x="1428345" y="2665759"/>
                </a:lnTo>
                <a:cubicBezTo>
                  <a:pt x="1292682" y="2482037"/>
                  <a:pt x="1168779" y="2396872"/>
                  <a:pt x="1060232" y="2398935"/>
                </a:cubicBezTo>
                <a:cubicBezTo>
                  <a:pt x="1003449" y="2400997"/>
                  <a:pt x="955866" y="2414292"/>
                  <a:pt x="917517" y="2430739"/>
                </a:cubicBezTo>
                <a:lnTo>
                  <a:pt x="563702" y="1798210"/>
                </a:lnTo>
                <a:cubicBezTo>
                  <a:pt x="508311" y="1687601"/>
                  <a:pt x="397152" y="1620687"/>
                  <a:pt x="283508" y="1626519"/>
                </a:cubicBezTo>
                <a:cubicBezTo>
                  <a:pt x="254825" y="1628172"/>
                  <a:pt x="226433" y="1633615"/>
                  <a:pt x="199099" y="1642719"/>
                </a:cubicBezTo>
                <a:cubicBezTo>
                  <a:pt x="126451" y="1666974"/>
                  <a:pt x="67053" y="1720000"/>
                  <a:pt x="32041" y="1792055"/>
                </a:cubicBezTo>
                <a:cubicBezTo>
                  <a:pt x="-5088" y="1868202"/>
                  <a:pt x="-10110" y="1957082"/>
                  <a:pt x="17818" y="2035681"/>
                </a:cubicBezTo>
                <a:lnTo>
                  <a:pt x="491648" y="3366508"/>
                </a:lnTo>
                <a:cubicBezTo>
                  <a:pt x="552233" y="3536385"/>
                  <a:pt x="651448" y="3693702"/>
                  <a:pt x="778721" y="3821309"/>
                </a:cubicBezTo>
                <a:lnTo>
                  <a:pt x="1254149" y="4297925"/>
                </a:lnTo>
                <a:lnTo>
                  <a:pt x="1060394" y="4735641"/>
                </a:lnTo>
                <a:cubicBezTo>
                  <a:pt x="1037661" y="4786982"/>
                  <a:pt x="1060816" y="4847049"/>
                  <a:pt x="1112243" y="4869793"/>
                </a:cubicBezTo>
                <a:cubicBezTo>
                  <a:pt x="1125526" y="4875657"/>
                  <a:pt x="1139534" y="4878486"/>
                  <a:pt x="1153249" y="4878486"/>
                </a:cubicBezTo>
                <a:cubicBezTo>
                  <a:pt x="1192268" y="4878486"/>
                  <a:pt x="1229515" y="4855915"/>
                  <a:pt x="1246265" y="4817955"/>
                </a:cubicBezTo>
                <a:lnTo>
                  <a:pt x="1264495" y="4776820"/>
                </a:lnTo>
                <a:lnTo>
                  <a:pt x="1468163" y="4316576"/>
                </a:lnTo>
                <a:cubicBezTo>
                  <a:pt x="1485075" y="4278183"/>
                  <a:pt x="1476803" y="4233301"/>
                  <a:pt x="1447234" y="4203645"/>
                </a:cubicBezTo>
                <a:lnTo>
                  <a:pt x="922657" y="3677805"/>
                </a:lnTo>
                <a:cubicBezTo>
                  <a:pt x="816563" y="3571364"/>
                  <a:pt x="733665" y="3440128"/>
                  <a:pt x="683210" y="3298385"/>
                </a:cubicBezTo>
                <a:lnTo>
                  <a:pt x="209294" y="1967450"/>
                </a:lnTo>
                <a:cubicBezTo>
                  <a:pt x="199682" y="1940278"/>
                  <a:pt x="201658" y="1908009"/>
                  <a:pt x="214866" y="1881010"/>
                </a:cubicBezTo>
                <a:cubicBezTo>
                  <a:pt x="221109" y="1868018"/>
                  <a:pt x="235915" y="1844853"/>
                  <a:pt x="263507" y="1835577"/>
                </a:cubicBezTo>
                <a:cubicBezTo>
                  <a:pt x="273843" y="1832078"/>
                  <a:pt x="284264" y="1830134"/>
                  <a:pt x="294934" y="1829540"/>
                </a:cubicBezTo>
                <a:cubicBezTo>
                  <a:pt x="328391" y="1827725"/>
                  <a:pt x="363101" y="1851689"/>
                  <a:pt x="384074" y="1893289"/>
                </a:cubicBezTo>
                <a:lnTo>
                  <a:pt x="765815" y="2575896"/>
                </a:lnTo>
                <a:cubicBezTo>
                  <a:pt x="715274" y="2790958"/>
                  <a:pt x="994798" y="3262973"/>
                  <a:pt x="1082674" y="3404004"/>
                </a:cubicBezTo>
                <a:cubicBezTo>
                  <a:pt x="1101908" y="3434923"/>
                  <a:pt x="1135030" y="3451878"/>
                  <a:pt x="1169027" y="3451878"/>
                </a:cubicBezTo>
                <a:cubicBezTo>
                  <a:pt x="1187419" y="3451878"/>
                  <a:pt x="1205983" y="3446900"/>
                  <a:pt x="1222733" y="3436522"/>
                </a:cubicBezTo>
                <a:cubicBezTo>
                  <a:pt x="1270402" y="3406823"/>
                  <a:pt x="1284830" y="3344185"/>
                  <a:pt x="1255207" y="3296506"/>
                </a:cubicBezTo>
                <a:cubicBezTo>
                  <a:pt x="1086843" y="3026431"/>
                  <a:pt x="956740" y="2732867"/>
                  <a:pt x="961211" y="2639041"/>
                </a:cubicBezTo>
                <a:cubicBezTo>
                  <a:pt x="973620" y="2629127"/>
                  <a:pt x="1010069" y="2604201"/>
                  <a:pt x="1067652" y="2602171"/>
                </a:cubicBezTo>
                <a:lnTo>
                  <a:pt x="1068073" y="2602171"/>
                </a:lnTo>
                <a:cubicBezTo>
                  <a:pt x="1084229" y="2602171"/>
                  <a:pt x="1153411" y="2635542"/>
                  <a:pt x="1267270" y="2789521"/>
                </a:cubicBezTo>
                <a:lnTo>
                  <a:pt x="1622899" y="3235337"/>
                </a:lnTo>
                <a:cubicBezTo>
                  <a:pt x="1631711" y="3246396"/>
                  <a:pt x="1642727" y="3255543"/>
                  <a:pt x="1655384" y="3262087"/>
                </a:cubicBezTo>
                <a:cubicBezTo>
                  <a:pt x="1660147" y="3264571"/>
                  <a:pt x="2134063" y="3516589"/>
                  <a:pt x="2134063" y="3932587"/>
                </a:cubicBezTo>
                <a:cubicBezTo>
                  <a:pt x="2134063" y="4391190"/>
                  <a:pt x="2020247" y="4741419"/>
                  <a:pt x="2019026" y="4744918"/>
                </a:cubicBezTo>
                <a:cubicBezTo>
                  <a:pt x="2015527" y="4755501"/>
                  <a:pt x="2014296" y="4766258"/>
                  <a:pt x="2014382" y="4776852"/>
                </a:cubicBezTo>
                <a:cubicBezTo>
                  <a:pt x="2014382" y="4819413"/>
                  <a:pt x="2040917" y="4859155"/>
                  <a:pt x="2083521" y="4873249"/>
                </a:cubicBezTo>
                <a:cubicBezTo>
                  <a:pt x="2136763" y="4890917"/>
                  <a:pt x="2194173" y="4862104"/>
                  <a:pt x="2211982" y="4808916"/>
                </a:cubicBezTo>
                <a:cubicBezTo>
                  <a:pt x="2217046" y="4793472"/>
                  <a:pt x="2337278" y="4425781"/>
                  <a:pt x="2337278" y="3932587"/>
                </a:cubicBezTo>
                <a:cubicBezTo>
                  <a:pt x="2337159" y="3444751"/>
                  <a:pt x="1873276" y="3152278"/>
                  <a:pt x="1768952" y="3092708"/>
                </a:cubicBezTo>
                <a:lnTo>
                  <a:pt x="1768952" y="3092675"/>
                </a:lnTo>
                <a:close/>
                <a:moveTo>
                  <a:pt x="3557139" y="1381165"/>
                </a:moveTo>
                <a:lnTo>
                  <a:pt x="3557139" y="322140"/>
                </a:lnTo>
                <a:cubicBezTo>
                  <a:pt x="3557139" y="266202"/>
                  <a:pt x="3511371" y="220558"/>
                  <a:pt x="3455472" y="220558"/>
                </a:cubicBezTo>
                <a:cubicBezTo>
                  <a:pt x="3406497" y="220558"/>
                  <a:pt x="3366085" y="254897"/>
                  <a:pt x="3356171" y="300331"/>
                </a:cubicBezTo>
                <a:cubicBezTo>
                  <a:pt x="3354778" y="306744"/>
                  <a:pt x="3353935" y="313408"/>
                  <a:pt x="3353892" y="320158"/>
                </a:cubicBezTo>
                <a:lnTo>
                  <a:pt x="3353892" y="322225"/>
                </a:lnTo>
                <a:lnTo>
                  <a:pt x="3353892" y="1381251"/>
                </a:lnTo>
                <a:cubicBezTo>
                  <a:pt x="3352920" y="1816267"/>
                  <a:pt x="3194307" y="2161809"/>
                  <a:pt x="2884360" y="2407801"/>
                </a:cubicBezTo>
                <a:cubicBezTo>
                  <a:pt x="2762358" y="2503355"/>
                  <a:pt x="2640399" y="2563293"/>
                  <a:pt x="2559111" y="2596836"/>
                </a:cubicBezTo>
                <a:cubicBezTo>
                  <a:pt x="2552988" y="2599363"/>
                  <a:pt x="2546961" y="2601393"/>
                  <a:pt x="2540838" y="2603791"/>
                </a:cubicBezTo>
                <a:lnTo>
                  <a:pt x="2540838" y="2337679"/>
                </a:lnTo>
                <a:cubicBezTo>
                  <a:pt x="2540838" y="2281576"/>
                  <a:pt x="2495404" y="2236013"/>
                  <a:pt x="2439258" y="2236013"/>
                </a:cubicBezTo>
                <a:cubicBezTo>
                  <a:pt x="2383068" y="2236013"/>
                  <a:pt x="2337591" y="2281490"/>
                  <a:pt x="2337591" y="2337679"/>
                </a:cubicBezTo>
                <a:lnTo>
                  <a:pt x="2337591" y="2604083"/>
                </a:lnTo>
                <a:cubicBezTo>
                  <a:pt x="2331478" y="2601685"/>
                  <a:pt x="2325733" y="2599525"/>
                  <a:pt x="2319199" y="2596825"/>
                </a:cubicBezTo>
                <a:cubicBezTo>
                  <a:pt x="1957415" y="2442295"/>
                  <a:pt x="1525476" y="2105911"/>
                  <a:pt x="1524461" y="1381229"/>
                </a:cubicBezTo>
                <a:lnTo>
                  <a:pt x="1524418" y="403412"/>
                </a:lnTo>
                <a:lnTo>
                  <a:pt x="2337461" y="227250"/>
                </a:lnTo>
                <a:lnTo>
                  <a:pt x="2337461" y="406501"/>
                </a:lnTo>
                <a:cubicBezTo>
                  <a:pt x="2337461" y="462608"/>
                  <a:pt x="2382938" y="508087"/>
                  <a:pt x="2439128" y="508087"/>
                </a:cubicBezTo>
                <a:cubicBezTo>
                  <a:pt x="2495318" y="508087"/>
                  <a:pt x="2540709" y="462608"/>
                  <a:pt x="2540709" y="406501"/>
                </a:cubicBezTo>
                <a:lnTo>
                  <a:pt x="2540709" y="227423"/>
                </a:lnTo>
                <a:lnTo>
                  <a:pt x="2695153" y="261172"/>
                </a:lnTo>
                <a:cubicBezTo>
                  <a:pt x="2750079" y="272308"/>
                  <a:pt x="2804919" y="236746"/>
                  <a:pt x="2816183" y="183930"/>
                </a:cubicBezTo>
                <a:cubicBezTo>
                  <a:pt x="2816183" y="183761"/>
                  <a:pt x="2816183" y="183508"/>
                  <a:pt x="2816226" y="183339"/>
                </a:cubicBezTo>
                <a:cubicBezTo>
                  <a:pt x="2822090" y="156130"/>
                  <a:pt x="2817025" y="129932"/>
                  <a:pt x="2802986" y="106730"/>
                </a:cubicBezTo>
                <a:cubicBezTo>
                  <a:pt x="2787672" y="84371"/>
                  <a:pt x="2765350" y="68088"/>
                  <a:pt x="2738945" y="63025"/>
                </a:cubicBezTo>
                <a:lnTo>
                  <a:pt x="2459679" y="2025"/>
                </a:lnTo>
                <a:lnTo>
                  <a:pt x="2459388" y="2025"/>
                </a:lnTo>
                <a:cubicBezTo>
                  <a:pt x="2452800" y="717"/>
                  <a:pt x="2446094" y="0"/>
                  <a:pt x="2439139" y="0"/>
                </a:cubicBezTo>
                <a:cubicBezTo>
                  <a:pt x="2432259" y="0"/>
                  <a:pt x="2425467" y="717"/>
                  <a:pt x="2418922" y="2067"/>
                </a:cubicBezTo>
                <a:lnTo>
                  <a:pt x="2417788" y="2067"/>
                </a:lnTo>
                <a:lnTo>
                  <a:pt x="1401455" y="222615"/>
                </a:lnTo>
                <a:cubicBezTo>
                  <a:pt x="1353613" y="232782"/>
                  <a:pt x="1321128" y="273406"/>
                  <a:pt x="1321128" y="322216"/>
                </a:cubicBezTo>
                <a:lnTo>
                  <a:pt x="1321128" y="1381240"/>
                </a:lnTo>
                <a:cubicBezTo>
                  <a:pt x="1319022" y="2009341"/>
                  <a:pt x="1617899" y="2373199"/>
                  <a:pt x="1867897" y="2567353"/>
                </a:cubicBezTo>
                <a:cubicBezTo>
                  <a:pt x="2118943" y="2763559"/>
                  <a:pt x="2367927" y="2831650"/>
                  <a:pt x="2414754" y="2842828"/>
                </a:cubicBezTo>
                <a:lnTo>
                  <a:pt x="2416827" y="2843843"/>
                </a:lnTo>
                <a:lnTo>
                  <a:pt x="2417799" y="2843843"/>
                </a:lnTo>
                <a:lnTo>
                  <a:pt x="2418933" y="2843843"/>
                </a:lnTo>
                <a:cubicBezTo>
                  <a:pt x="2425477" y="2845193"/>
                  <a:pt x="2432184" y="2845906"/>
                  <a:pt x="2439139" y="2845906"/>
                </a:cubicBezTo>
                <a:cubicBezTo>
                  <a:pt x="2446018" y="2845906"/>
                  <a:pt x="2452811" y="2845193"/>
                  <a:pt x="2459345" y="2843843"/>
                </a:cubicBezTo>
                <a:lnTo>
                  <a:pt x="2461505" y="2843843"/>
                </a:lnTo>
                <a:lnTo>
                  <a:pt x="2463611" y="2842828"/>
                </a:lnTo>
                <a:cubicBezTo>
                  <a:pt x="2510351" y="2831650"/>
                  <a:pt x="2759291" y="2763559"/>
                  <a:pt x="3010380" y="2567353"/>
                </a:cubicBezTo>
                <a:cubicBezTo>
                  <a:pt x="3260368" y="2373134"/>
                  <a:pt x="3559126" y="2009320"/>
                  <a:pt x="3557150" y="1381132"/>
                </a:cubicBezTo>
                <a:lnTo>
                  <a:pt x="3557139" y="1381165"/>
                </a:lnTo>
                <a:close/>
                <a:moveTo>
                  <a:pt x="3092630" y="347573"/>
                </a:moveTo>
                <a:cubicBezTo>
                  <a:pt x="3099757" y="348585"/>
                  <a:pt x="3107857" y="349640"/>
                  <a:pt x="3114941" y="349640"/>
                </a:cubicBezTo>
                <a:cubicBezTo>
                  <a:pt x="3161682" y="349640"/>
                  <a:pt x="3203282" y="316145"/>
                  <a:pt x="3213574" y="269445"/>
                </a:cubicBezTo>
                <a:lnTo>
                  <a:pt x="3213574" y="269319"/>
                </a:lnTo>
                <a:cubicBezTo>
                  <a:pt x="3219610" y="242911"/>
                  <a:pt x="3214545" y="216460"/>
                  <a:pt x="3200366" y="193047"/>
                </a:cubicBezTo>
                <a:cubicBezTo>
                  <a:pt x="3186110" y="170689"/>
                  <a:pt x="3162740" y="154447"/>
                  <a:pt x="3136249" y="148373"/>
                </a:cubicBezTo>
                <a:cubicBezTo>
                  <a:pt x="3082500" y="137193"/>
                  <a:pt x="3026655" y="172672"/>
                  <a:pt x="3015424" y="226501"/>
                </a:cubicBezTo>
                <a:cubicBezTo>
                  <a:pt x="3015381" y="226501"/>
                  <a:pt x="3015381" y="226627"/>
                  <a:pt x="3015381" y="226627"/>
                </a:cubicBezTo>
                <a:cubicBezTo>
                  <a:pt x="3009225" y="253035"/>
                  <a:pt x="3014409" y="280456"/>
                  <a:pt x="3029603" y="302899"/>
                </a:cubicBezTo>
                <a:cubicBezTo>
                  <a:pt x="3043902" y="326185"/>
                  <a:pt x="3066214" y="341457"/>
                  <a:pt x="3092619" y="347573"/>
                </a:cubicBezTo>
                <a:lnTo>
                  <a:pt x="3092630" y="347573"/>
                </a:lnTo>
                <a:close/>
                <a:moveTo>
                  <a:pt x="2540719" y="1482497"/>
                </a:moveTo>
                <a:lnTo>
                  <a:pt x="2540719" y="1597458"/>
                </a:lnTo>
                <a:lnTo>
                  <a:pt x="2642386" y="1597458"/>
                </a:lnTo>
                <a:cubicBezTo>
                  <a:pt x="2698576" y="1597458"/>
                  <a:pt x="2743966" y="1643021"/>
                  <a:pt x="2743966" y="1699124"/>
                </a:cubicBezTo>
                <a:cubicBezTo>
                  <a:pt x="2743966" y="1755228"/>
                  <a:pt x="2698533" y="1800791"/>
                  <a:pt x="2642386" y="1800791"/>
                </a:cubicBezTo>
                <a:lnTo>
                  <a:pt x="2540719" y="1800791"/>
                </a:lnTo>
                <a:lnTo>
                  <a:pt x="2540719" y="1902372"/>
                </a:lnTo>
                <a:cubicBezTo>
                  <a:pt x="2540719" y="1958486"/>
                  <a:pt x="2495286" y="2004049"/>
                  <a:pt x="2439139" y="2004049"/>
                </a:cubicBezTo>
                <a:cubicBezTo>
                  <a:pt x="2382949" y="2004049"/>
                  <a:pt x="2337472" y="1958573"/>
                  <a:pt x="2337472" y="1902372"/>
                </a:cubicBezTo>
                <a:lnTo>
                  <a:pt x="2337472" y="1800791"/>
                </a:lnTo>
                <a:lnTo>
                  <a:pt x="2235892" y="1800791"/>
                </a:lnTo>
                <a:cubicBezTo>
                  <a:pt x="2179691" y="1800791"/>
                  <a:pt x="2134214" y="1755228"/>
                  <a:pt x="2134214" y="1699124"/>
                </a:cubicBezTo>
                <a:cubicBezTo>
                  <a:pt x="2134214" y="1643021"/>
                  <a:pt x="2179691" y="1597458"/>
                  <a:pt x="2235892" y="1597458"/>
                </a:cubicBezTo>
                <a:lnTo>
                  <a:pt x="2337472" y="1597458"/>
                </a:lnTo>
                <a:lnTo>
                  <a:pt x="2337472" y="1482497"/>
                </a:lnTo>
                <a:cubicBezTo>
                  <a:pt x="2162401" y="1437193"/>
                  <a:pt x="2032601" y="1278321"/>
                  <a:pt x="2032601" y="1089329"/>
                </a:cubicBezTo>
                <a:cubicBezTo>
                  <a:pt x="2032601" y="865152"/>
                  <a:pt x="2214886" y="682780"/>
                  <a:pt x="2439150" y="682780"/>
                </a:cubicBezTo>
                <a:cubicBezTo>
                  <a:pt x="2663327" y="682780"/>
                  <a:pt x="2845698" y="865195"/>
                  <a:pt x="2845698" y="1089329"/>
                </a:cubicBezTo>
                <a:cubicBezTo>
                  <a:pt x="2845698" y="1278321"/>
                  <a:pt x="2715888" y="1437193"/>
                  <a:pt x="2540741" y="1482497"/>
                </a:cubicBezTo>
                <a:lnTo>
                  <a:pt x="2540719" y="1482497"/>
                </a:lnTo>
                <a:close/>
                <a:moveTo>
                  <a:pt x="2235881" y="1089329"/>
                </a:moveTo>
                <a:cubicBezTo>
                  <a:pt x="2235881" y="1201460"/>
                  <a:pt x="2327083" y="1292576"/>
                  <a:pt x="2439128" y="1292576"/>
                </a:cubicBezTo>
                <a:cubicBezTo>
                  <a:pt x="2551173" y="1292576"/>
                  <a:pt x="2642375" y="1201460"/>
                  <a:pt x="2642375" y="1089329"/>
                </a:cubicBezTo>
                <a:cubicBezTo>
                  <a:pt x="2642375" y="977197"/>
                  <a:pt x="2551173" y="886081"/>
                  <a:pt x="2439128" y="886081"/>
                </a:cubicBezTo>
                <a:cubicBezTo>
                  <a:pt x="2327083" y="886081"/>
                  <a:pt x="2235881" y="977283"/>
                  <a:pt x="2235881" y="1089329"/>
                </a:cubicBezTo>
                <a:close/>
              </a:path>
            </a:pathLst>
          </a:custGeom>
          <a:solidFill>
            <a:srgbClr val="FF3A21"/>
          </a:solidFill>
          <a:ln>
            <a:noFill/>
          </a:ln>
          <a:extLst>
            <a:ext uri="{91240B29-F687-4F45-9708-019B960494DF}">
              <a14:hiddenLine xmlns:a14="http://schemas.microsoft.com/office/drawing/2010/main" w="10790" cap="flat">
                <a:solidFill>
                  <a:srgbClr val="000000"/>
                </a:solidFill>
                <a:prstDash val="solid"/>
                <a:miter lim="800000"/>
                <a:headEnd/>
                <a:tailEnd/>
              </a14:hiddenLine>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0" name="Rectangle 19">
            <a:extLst>
              <a:ext uri="{FF2B5EF4-FFF2-40B4-BE49-F238E27FC236}">
                <a16:creationId xmlns:a16="http://schemas.microsoft.com/office/drawing/2014/main" id="{5FC10D95-05D9-4191-5917-09CBB5A0D02A}"/>
              </a:ext>
            </a:extLst>
          </p:cNvPr>
          <p:cNvSpPr/>
          <p:nvPr/>
        </p:nvSpPr>
        <p:spPr>
          <a:xfrm>
            <a:off x="5626100" y="2690813"/>
            <a:ext cx="6015038" cy="3352800"/>
          </a:xfrm>
          <a:prstGeom prst="rect">
            <a:avLst/>
          </a:prstGeom>
          <a:noFill/>
          <a:ln>
            <a:solidFill>
              <a:srgbClr val="232E3D"/>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180000" r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3E7704BE-CBDB-791E-0CB4-F39F508EBABA}"/>
              </a:ext>
            </a:extLst>
          </p:cNvPr>
          <p:cNvSpPr/>
          <p:nvPr/>
        </p:nvSpPr>
        <p:spPr>
          <a:xfrm>
            <a:off x="1082675" y="2219325"/>
            <a:ext cx="3079750" cy="376238"/>
          </a:xfrm>
          <a:prstGeom prst="rect">
            <a:avLst/>
          </a:prstGeom>
          <a:noFill/>
          <a:ln w="9525" cap="flat" cmpd="sng" algn="ctr">
            <a:noFill/>
            <a:prstDash val="solid"/>
          </a:ln>
          <a:effectLst/>
        </p:spPr>
        <p:style>
          <a:lnRef idx="1">
            <a:schemeClr val="accent1"/>
          </a:lnRef>
          <a:fillRef idx="0">
            <a:schemeClr val="accent1"/>
          </a:fillRef>
          <a:effectRef idx="0">
            <a:schemeClr val="accent1"/>
          </a:effectRef>
          <a:fontRef idx="minor">
            <a:schemeClr val="tx1"/>
          </a:fontRef>
        </p:style>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en-GB" altLang="en-DK" sz="1800" b="1" i="0" u="none" strike="noStrike" kern="1200" cap="none" spc="0" normalizeH="0" baseline="0" noProof="0">
                <a:ln>
                  <a:noFill/>
                </a:ln>
                <a:solidFill>
                  <a:srgbClr val="1F1C19"/>
                </a:solidFill>
                <a:effectLst/>
                <a:uLnTx/>
                <a:uFillTx/>
                <a:latin typeface="FontsFreeNetProximaNovaBold" panose="02000506030000020004" pitchFamily="2" charset="77"/>
                <a:ea typeface="+mn-ea"/>
                <a:cs typeface="Calibri" panose="020F0502020204030204" pitchFamily="34" charset="0"/>
                <a:sym typeface="Calibri" panose="020F0502020204030204" pitchFamily="34" charset="0"/>
              </a:rPr>
              <a:t>The potential of digital ID…</a:t>
            </a:r>
            <a:endParaRPr kumimoji="0" lang="en-GB" altLang="en-DK" sz="1800" b="1" i="0" u="none" strike="noStrike" kern="1200" cap="none" spc="0" normalizeH="0" baseline="30000" noProof="0">
              <a:ln>
                <a:noFill/>
              </a:ln>
              <a:solidFill>
                <a:srgbClr val="1F1C19"/>
              </a:solidFill>
              <a:effectLst/>
              <a:uLnTx/>
              <a:uFillTx/>
              <a:latin typeface="FontsFreeNetProximaNovaBold" panose="02000506030000020004" pitchFamily="2" charset="77"/>
              <a:ea typeface="+mn-ea"/>
              <a:cs typeface="Calibri" panose="020F0502020204030204" pitchFamily="34" charset="0"/>
              <a:sym typeface="Calibri" panose="020F0502020204030204" pitchFamily="34" charset="0"/>
            </a:endParaRPr>
          </a:p>
        </p:txBody>
      </p:sp>
      <p:sp>
        <p:nvSpPr>
          <p:cNvPr id="26" name="Rectangle 25">
            <a:extLst>
              <a:ext uri="{FF2B5EF4-FFF2-40B4-BE49-F238E27FC236}">
                <a16:creationId xmlns:a16="http://schemas.microsoft.com/office/drawing/2014/main" id="{8D96C308-3695-DDD8-FB31-8EA7E1E1D71A}"/>
              </a:ext>
            </a:extLst>
          </p:cNvPr>
          <p:cNvSpPr/>
          <p:nvPr/>
        </p:nvSpPr>
        <p:spPr>
          <a:xfrm>
            <a:off x="5546725" y="2219325"/>
            <a:ext cx="6094413" cy="376238"/>
          </a:xfrm>
          <a:prstGeom prst="rect">
            <a:avLst/>
          </a:prstGeom>
          <a:noFill/>
          <a:ln w="9525" cap="flat" cmpd="sng" algn="ctr">
            <a:noFill/>
            <a:prstDash val="solid"/>
          </a:ln>
          <a:effectLst/>
        </p:spPr>
        <p:style>
          <a:lnRef idx="1">
            <a:schemeClr val="accent1"/>
          </a:lnRef>
          <a:fillRef idx="0">
            <a:schemeClr val="accent1"/>
          </a:fillRef>
          <a:effectRef idx="0">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1F1C19"/>
                </a:solidFill>
                <a:effectLst/>
                <a:uLnTx/>
                <a:uFillTx/>
                <a:latin typeface="FontsFreeNetProximaNovaBold" panose="02000506030000020004" pitchFamily="2" charset="77"/>
                <a:ea typeface="Calibri" panose="020F0502020204030204" pitchFamily="34" charset="0"/>
                <a:cs typeface="Calibri" panose="020F0502020204030204" pitchFamily="34" charset="0"/>
                <a:sym typeface="Calibri" panose="020F0502020204030204" pitchFamily="34" charset="0"/>
              </a:rPr>
              <a:t>…and the work ahead for (digital) identity for everyone</a:t>
            </a:r>
          </a:p>
        </p:txBody>
      </p:sp>
      <p:sp>
        <p:nvSpPr>
          <p:cNvPr id="27" name="TextBox 26">
            <a:extLst>
              <a:ext uri="{FF2B5EF4-FFF2-40B4-BE49-F238E27FC236}">
                <a16:creationId xmlns:a16="http://schemas.microsoft.com/office/drawing/2014/main" id="{21EFCA23-612A-1E58-0444-8C52A71CAF83}"/>
              </a:ext>
            </a:extLst>
          </p:cNvPr>
          <p:cNvSpPr txBox="1"/>
          <p:nvPr/>
        </p:nvSpPr>
        <p:spPr>
          <a:xfrm>
            <a:off x="1082675" y="6249988"/>
            <a:ext cx="10558463" cy="3698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(1) World Bank, </a:t>
            </a:r>
            <a:r>
              <a:rPr kumimoji="0" lang="en-GB" sz="9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hlinkClick r:id="rId3"/>
              </a:rPr>
              <a:t>850 million people globally don’t have ID</a:t>
            </a:r>
            <a:r>
              <a:rPr kumimoji="0" lang="en-GB" sz="9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2023; (2) Biometric Update, </a:t>
            </a:r>
            <a:r>
              <a:rPr kumimoji="0" lang="en-GB" sz="9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hlinkClick r:id="rId4"/>
              </a:rPr>
              <a:t>Massive gender disparities in digital ID systems persist</a:t>
            </a:r>
            <a:r>
              <a:rPr kumimoji="0" lang="en-GB" sz="900" b="0" i="0" u="none" strike="noStrike" kern="1200" cap="none" spc="0" normalizeH="0" baseline="0" noProof="0" dirty="0">
                <a:ln>
                  <a:noFill/>
                </a:ln>
                <a:solidFill>
                  <a:prstClr val="white">
                    <a:lumMod val="75000"/>
                  </a:prstClr>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2021; (3) McKinsey, </a:t>
            </a:r>
            <a:r>
              <a:rPr kumimoji="0" lang="en-US" altLang="en-DK" sz="900" b="0" i="0" u="none" strike="noStrike" kern="1200" cap="none" spc="0" normalizeH="0" baseline="0" noProof="0" dirty="0">
                <a:ln>
                  <a:noFill/>
                </a:ln>
                <a:solidFill>
                  <a:srgbClr val="333333"/>
                </a:solidFill>
                <a:effectLst/>
                <a:uLnTx/>
                <a:uFillTx/>
                <a:latin typeface="McKinsey Sans"/>
                <a:ea typeface="+mn-ea"/>
                <a:cs typeface="+mn-cs"/>
                <a:hlinkClick r:id="rId5"/>
              </a:rPr>
              <a:t>https://www.mckinsey.com/capabilities/mckinsey-digital/our-insights/digital-identification-a-key-to-inclusive-growth</a:t>
            </a:r>
            <a:r>
              <a:rPr kumimoji="0" lang="en-US" altLang="en-DK" sz="900" b="0" i="0" u="none" strike="noStrike" kern="1200" cap="none" spc="0" normalizeH="0" baseline="0" noProof="0" dirty="0">
                <a:ln>
                  <a:noFill/>
                </a:ln>
                <a:solidFill>
                  <a:srgbClr val="333333"/>
                </a:solidFill>
                <a:effectLst/>
                <a:uLnTx/>
                <a:uFillTx/>
                <a:latin typeface="McKinsey Sans"/>
                <a:ea typeface="+mn-ea"/>
                <a:cs typeface="+mn-cs"/>
              </a:rPr>
              <a:t>, </a:t>
            </a:r>
            <a:r>
              <a:rPr kumimoji="0" lang="en-US" altLang="en-DK" sz="900" b="0" i="0" u="none" strike="noStrike" kern="1200" cap="none" spc="0" normalizeH="0" baseline="0" noProof="0" dirty="0">
                <a:ln>
                  <a:noFill/>
                </a:ln>
                <a:solidFill>
                  <a:prstClr val="white">
                    <a:lumMod val="65000"/>
                  </a:prstClr>
                </a:solidFill>
                <a:effectLst/>
                <a:uLnTx/>
                <a:uFillTx/>
                <a:latin typeface="McKinsey Sans"/>
                <a:ea typeface="+mn-ea"/>
                <a:cs typeface="+mn-cs"/>
              </a:rPr>
              <a:t>2019</a:t>
            </a:r>
            <a:endParaRPr kumimoji="0" lang="en-GB" sz="9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4350" name="TextBox 2">
            <a:extLst>
              <a:ext uri="{FF2B5EF4-FFF2-40B4-BE49-F238E27FC236}">
                <a16:creationId xmlns:a16="http://schemas.microsoft.com/office/drawing/2014/main" id="{46D9E373-1BC8-7371-151E-659AF869FDB1}"/>
              </a:ext>
            </a:extLst>
          </p:cNvPr>
          <p:cNvSpPr txBox="1">
            <a:spLocks noChangeArrowheads="1"/>
          </p:cNvSpPr>
          <p:nvPr/>
        </p:nvSpPr>
        <p:spPr bwMode="auto">
          <a:xfrm>
            <a:off x="1449388" y="4427538"/>
            <a:ext cx="2943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PROXIMA NOVA RG" pitchFamily="2" charset="0"/>
              </a:defRPr>
            </a:lvl1pPr>
            <a:lvl2pPr marL="742950" indent="-285750">
              <a:lnSpc>
                <a:spcPct val="90000"/>
              </a:lnSpc>
              <a:spcBef>
                <a:spcPts val="500"/>
              </a:spcBef>
              <a:buFont typeface="Arial" panose="020B0604020202020204" pitchFamily="34" charset="0"/>
              <a:buChar char="•"/>
              <a:defRPr sz="2400">
                <a:solidFill>
                  <a:schemeClr val="tx1"/>
                </a:solidFill>
                <a:latin typeface="PROXIMA NOVA RG" pitchFamily="2" charset="0"/>
              </a:defRPr>
            </a:lvl2pPr>
            <a:lvl3pPr marL="1143000" indent="-228600">
              <a:lnSpc>
                <a:spcPct val="90000"/>
              </a:lnSpc>
              <a:spcBef>
                <a:spcPts val="500"/>
              </a:spcBef>
              <a:buFont typeface="Arial" panose="020B0604020202020204" pitchFamily="34" charset="0"/>
              <a:buChar char="•"/>
              <a:defRPr sz="2000">
                <a:solidFill>
                  <a:schemeClr val="tx1"/>
                </a:solidFill>
                <a:latin typeface="PROXIMA NOVA RG" pitchFamily="2" charset="0"/>
              </a:defRPr>
            </a:lvl3pPr>
            <a:lvl4pPr marL="1600200" indent="-228600">
              <a:lnSpc>
                <a:spcPct val="90000"/>
              </a:lnSpc>
              <a:spcBef>
                <a:spcPts val="500"/>
              </a:spcBef>
              <a:buFont typeface="Arial" panose="020B0604020202020204" pitchFamily="34" charset="0"/>
              <a:buChar char="•"/>
              <a:defRPr>
                <a:solidFill>
                  <a:schemeClr val="tx1"/>
                </a:solidFill>
                <a:latin typeface="PROXIMA NOVA RG" pitchFamily="2" charset="0"/>
              </a:defRPr>
            </a:lvl4pPr>
            <a:lvl5pPr marL="2057400" indent="-228600">
              <a:lnSpc>
                <a:spcPct val="90000"/>
              </a:lnSpc>
              <a:spcBef>
                <a:spcPts val="500"/>
              </a:spcBef>
              <a:buFont typeface="Arial" panose="020B0604020202020204" pitchFamily="34" charset="0"/>
              <a:buChar char="•"/>
              <a:defRPr>
                <a:solidFill>
                  <a:schemeClr val="tx1"/>
                </a:solidFill>
                <a:latin typeface="PROXIMA NOVA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PROXIMA NOVA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PROXIMA NOVA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PROXIMA NOVA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PROXIMA NOVA RG" pitchFamily="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333333"/>
                </a:solidFill>
                <a:effectLst/>
                <a:uLnTx/>
                <a:uFillTx/>
                <a:latin typeface="McKinsey Sans"/>
                <a:ea typeface="+mn-ea"/>
                <a:cs typeface="+mn-cs"/>
              </a:rPr>
              <a:t>could be unlocked in individual countries by </a:t>
            </a:r>
            <a:r>
              <a:rPr kumimoji="0" lang="en-US" altLang="en-US" sz="1800" b="0" i="0" u="none" strike="noStrike" kern="1200" cap="none" spc="0" normalizeH="0" baseline="0" noProof="0" dirty="0">
                <a:ln>
                  <a:noFill/>
                </a:ln>
                <a:solidFill>
                  <a:srgbClr val="333333"/>
                </a:solidFill>
                <a:effectLst/>
                <a:uLnTx/>
                <a:uFillTx/>
                <a:latin typeface="McKinsey Sans"/>
                <a:ea typeface="+mn-ea"/>
                <a:cs typeface="+mn-cs"/>
              </a:rPr>
              <a:t>2030 from the implementation of digital ID programs</a:t>
            </a:r>
            <a:r>
              <a:rPr kumimoji="0" lang="en-US" altLang="en-US" sz="1800" b="0" i="0" u="none" strike="noStrike" kern="1200" cap="none" spc="0" normalizeH="0" baseline="30000" noProof="0" dirty="0">
                <a:ln>
                  <a:noFill/>
                </a:ln>
                <a:solidFill>
                  <a:srgbClr val="333333"/>
                </a:solidFill>
                <a:effectLst/>
                <a:uLnTx/>
                <a:uFillTx/>
                <a:latin typeface="McKinsey Sans"/>
                <a:ea typeface="+mn-ea"/>
                <a:cs typeface="+mn-cs"/>
              </a:rPr>
              <a:t>3</a:t>
            </a:r>
            <a:endPar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3" name="Rectangle 2">
            <a:extLst>
              <a:ext uri="{FF2B5EF4-FFF2-40B4-BE49-F238E27FC236}">
                <a16:creationId xmlns:a16="http://schemas.microsoft.com/office/drawing/2014/main" id="{32357229-AE38-1196-1F14-07FB3C0A4CF7}"/>
              </a:ext>
            </a:extLst>
          </p:cNvPr>
          <p:cNvSpPr/>
          <p:nvPr/>
        </p:nvSpPr>
        <p:spPr>
          <a:xfrm>
            <a:off x="1117600" y="2708275"/>
            <a:ext cx="3746500" cy="3352800"/>
          </a:xfrm>
          <a:prstGeom prst="rect">
            <a:avLst/>
          </a:prstGeom>
          <a:noFill/>
          <a:ln>
            <a:solidFill>
              <a:srgbClr val="232E3D"/>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180000" r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0C79839-E37C-C4D2-73AB-8BE20C3177CD}"/>
              </a:ext>
            </a:extLst>
          </p:cNvPr>
          <p:cNvSpPr/>
          <p:nvPr/>
        </p:nvSpPr>
        <p:spPr>
          <a:xfrm>
            <a:off x="1415671" y="4024521"/>
            <a:ext cx="3062288" cy="417513"/>
          </a:xfrm>
          <a:prstGeom prst="rect">
            <a:avLst/>
          </a:prstGeom>
          <a:noFill/>
          <a:ln w="9525" cap="flat" cmpd="sng" algn="ctr">
            <a:noFill/>
            <a:prstDash val="solid"/>
          </a:ln>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solidFill>
                    <a:srgbClr val="ED7D31"/>
                  </a:solidFill>
                </a:ln>
                <a:solidFill>
                  <a:srgbClr val="D51D33"/>
                </a:solidFill>
                <a:effectLst/>
                <a:uLnTx/>
                <a:uFillTx/>
                <a:latin typeface="Calibri" panose="020F0502020204030204"/>
                <a:ea typeface="Calibri" panose="020F0502020204030204" pitchFamily="34" charset="0"/>
                <a:cs typeface="Calibri" panose="020F0502020204030204" pitchFamily="34" charset="0"/>
                <a:sym typeface="Calibri" panose="020F0502020204030204" pitchFamily="34" charset="0"/>
              </a:rPr>
              <a:t>3 - 13% GDP growth</a:t>
            </a:r>
          </a:p>
        </p:txBody>
      </p:sp>
      <p:sp>
        <p:nvSpPr>
          <p:cNvPr id="5" name="Partial Circle 23">
            <a:extLst>
              <a:ext uri="{FF2B5EF4-FFF2-40B4-BE49-F238E27FC236}">
                <a16:creationId xmlns:a16="http://schemas.microsoft.com/office/drawing/2014/main" id="{CB63E7CA-6F9F-E072-7B06-2535DDCEB47D}"/>
              </a:ext>
            </a:extLst>
          </p:cNvPr>
          <p:cNvSpPr/>
          <p:nvPr/>
        </p:nvSpPr>
        <p:spPr>
          <a:xfrm rot="10800000">
            <a:off x="2270125" y="3246438"/>
            <a:ext cx="1204913" cy="1206500"/>
          </a:xfrm>
          <a:prstGeom prst="pie">
            <a:avLst>
              <a:gd name="adj1" fmla="val 0"/>
              <a:gd name="adj2" fmla="val 10821089"/>
            </a:avLst>
          </a:prstGeom>
          <a:solidFill>
            <a:schemeClr val="accent5">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Calibri" panose="020F0502020204030204" pitchFamily="34" charset="0"/>
              <a:sym typeface="Calibri" panose="020F0502020204030204" pitchFamily="34" charset="0"/>
            </a:endParaRPr>
          </a:p>
        </p:txBody>
      </p:sp>
      <p:cxnSp>
        <p:nvCxnSpPr>
          <p:cNvPr id="11" name="Straight Connector 10">
            <a:extLst>
              <a:ext uri="{FF2B5EF4-FFF2-40B4-BE49-F238E27FC236}">
                <a16:creationId xmlns:a16="http://schemas.microsoft.com/office/drawing/2014/main" id="{4876E0A4-E346-F394-49B2-FDD0A485FC6C}"/>
              </a:ext>
            </a:extLst>
          </p:cNvPr>
          <p:cNvCxnSpPr>
            <a:cxnSpLocks/>
          </p:cNvCxnSpPr>
          <p:nvPr/>
        </p:nvCxnSpPr>
        <p:spPr>
          <a:xfrm>
            <a:off x="2201863" y="3757613"/>
            <a:ext cx="106997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1303524-8E37-6F73-25F9-F6D3D0BB93F3}"/>
              </a:ext>
            </a:extLst>
          </p:cNvPr>
          <p:cNvCxnSpPr>
            <a:cxnSpLocks/>
          </p:cNvCxnSpPr>
          <p:nvPr/>
        </p:nvCxnSpPr>
        <p:spPr>
          <a:xfrm flipV="1">
            <a:off x="2354263" y="3281363"/>
            <a:ext cx="0" cy="6096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Arc 27">
            <a:extLst>
              <a:ext uri="{FF2B5EF4-FFF2-40B4-BE49-F238E27FC236}">
                <a16:creationId xmlns:a16="http://schemas.microsoft.com/office/drawing/2014/main" id="{80AB8A5C-B6A3-1131-64AC-A0A2E5CCFF01}"/>
              </a:ext>
            </a:extLst>
          </p:cNvPr>
          <p:cNvSpPr/>
          <p:nvPr/>
        </p:nvSpPr>
        <p:spPr>
          <a:xfrm rot="6483252">
            <a:off x="1723231" y="2001044"/>
            <a:ext cx="1541463" cy="1654175"/>
          </a:xfrm>
          <a:prstGeom prst="arc">
            <a:avLst>
              <a:gd name="adj1" fmla="val 16719808"/>
              <a:gd name="adj2" fmla="val 20278515"/>
            </a:avLst>
          </a:prstGeom>
          <a:ln w="28575">
            <a:solidFill>
              <a:schemeClr val="accent2"/>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B4AF3-1256-A971-AD94-3762363FD35B}"/>
              </a:ext>
            </a:extLst>
          </p:cNvPr>
          <p:cNvSpPr>
            <a:spLocks noGrp="1"/>
          </p:cNvSpPr>
          <p:nvPr>
            <p:ph type="title"/>
          </p:nvPr>
        </p:nvSpPr>
        <p:spPr>
          <a:xfrm>
            <a:off x="838200" y="681038"/>
            <a:ext cx="10271125" cy="633412"/>
          </a:xfrm>
        </p:spPr>
        <p:txBody>
          <a:bodyPr rtlCol="0" anchor="t">
            <a:normAutofit fontScale="90000"/>
          </a:bodyPr>
          <a:lstStyle/>
          <a:p>
            <a:pPr eaLnBrk="1" fontAlgn="auto" hangingPunct="1">
              <a:spcAft>
                <a:spcPts val="0"/>
              </a:spcAft>
              <a:defRPr/>
            </a:pPr>
            <a:r>
              <a:rPr lang="en-GB">
                <a:solidFill>
                  <a:schemeClr val="accent2"/>
                </a:solidFill>
              </a:rPr>
              <a:t>Team, activities and plan</a:t>
            </a:r>
            <a:endParaRPr lang="en-GB"/>
          </a:p>
        </p:txBody>
      </p:sp>
      <p:sp>
        <p:nvSpPr>
          <p:cNvPr id="3" name="TextBox 2">
            <a:extLst>
              <a:ext uri="{FF2B5EF4-FFF2-40B4-BE49-F238E27FC236}">
                <a16:creationId xmlns:a16="http://schemas.microsoft.com/office/drawing/2014/main" id="{D3C6A09F-40DE-E6D6-7717-2A14E0E60EA0}"/>
              </a:ext>
            </a:extLst>
          </p:cNvPr>
          <p:cNvSpPr txBox="1"/>
          <p:nvPr/>
        </p:nvSpPr>
        <p:spPr>
          <a:xfrm>
            <a:off x="1121672" y="1321282"/>
            <a:ext cx="11339203"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chemeClr val="accent1"/>
              </a:solidFill>
              <a:cs typeface="Calibri"/>
            </a:endParaRPr>
          </a:p>
          <a:p>
            <a:r>
              <a:rPr lang="en-US" b="1">
                <a:solidFill>
                  <a:schemeClr val="accent1"/>
                </a:solidFill>
                <a:cs typeface="Calibri"/>
              </a:rPr>
              <a:t>The Plan Ahead: Moving Forward</a:t>
            </a:r>
          </a:p>
          <a:p>
            <a:pPr marL="285750" indent="-285750">
              <a:buFont typeface="Arial"/>
              <a:buChar char="•"/>
            </a:pPr>
            <a:r>
              <a:rPr lang="en-US">
                <a:cs typeface="Calibri"/>
              </a:rPr>
              <a:t>Finalize stocktaking – calls/meeting with other stakeholders </a:t>
            </a:r>
          </a:p>
          <a:p>
            <a:pPr marL="285750" indent="-285750">
              <a:buFont typeface="Arial"/>
              <a:buChar char="•"/>
            </a:pPr>
            <a:r>
              <a:rPr lang="en-US">
                <a:cs typeface="Calibri"/>
              </a:rPr>
              <a:t>Consultation Workshop</a:t>
            </a:r>
          </a:p>
          <a:p>
            <a:pPr marL="285750" indent="-285750">
              <a:buFont typeface="Arial"/>
              <a:buChar char="•"/>
            </a:pPr>
            <a:r>
              <a:rPr lang="en-US">
                <a:cs typeface="Calibri"/>
              </a:rPr>
              <a:t>Engage with partners in Nairobi: IFIs/World Bank, contributing donors, private sector – inform on key findings, ascertain interest for collaboration</a:t>
            </a:r>
          </a:p>
          <a:p>
            <a:endParaRPr lang="en-US" b="1">
              <a:solidFill>
                <a:schemeClr val="accent1">
                  <a:lumMod val="76000"/>
                </a:schemeClr>
              </a:solidFill>
              <a:cs typeface="Calibri"/>
            </a:endParaRPr>
          </a:p>
          <a:p>
            <a:r>
              <a:rPr lang="en-US" b="1">
                <a:solidFill>
                  <a:schemeClr val="accent1">
                    <a:lumMod val="76000"/>
                  </a:schemeClr>
                </a:solidFill>
                <a:cs typeface="Calibri"/>
              </a:rPr>
              <a:t>Key  Outputs: </a:t>
            </a:r>
          </a:p>
          <a:p>
            <a:pPr marL="285750" indent="-285750">
              <a:buFont typeface="Arial"/>
              <a:buChar char="•"/>
            </a:pPr>
            <a:r>
              <a:rPr lang="en-US">
                <a:solidFill>
                  <a:srgbClr val="000000"/>
                </a:solidFill>
                <a:cs typeface="Calibri"/>
              </a:rPr>
              <a:t>Assessment</a:t>
            </a:r>
            <a:r>
              <a:rPr lang="en-US">
                <a:cs typeface="Calibri"/>
              </a:rPr>
              <a:t> Report: Digital Legal Identity in Somalia</a:t>
            </a:r>
          </a:p>
          <a:p>
            <a:pPr marL="285750" indent="-285750">
              <a:buFont typeface="Arial"/>
              <a:buChar char="•"/>
            </a:pPr>
            <a:r>
              <a:rPr lang="en-US">
                <a:cs typeface="Calibri"/>
              </a:rPr>
              <a:t>The assessment is then expected to inform the design of a 'Support </a:t>
            </a:r>
            <a:r>
              <a:rPr lang="en-US" err="1">
                <a:cs typeface="Calibri"/>
              </a:rPr>
              <a:t>Programme</a:t>
            </a:r>
            <a:r>
              <a:rPr lang="en-US">
                <a:cs typeface="Calibri"/>
              </a:rPr>
              <a:t>'  </a:t>
            </a:r>
          </a:p>
          <a:p>
            <a:r>
              <a:rPr lang="en-US">
                <a:cs typeface="Calibri"/>
              </a:rPr>
              <a:t>      (to present to partners and mobilize and coordinate support)</a:t>
            </a:r>
          </a:p>
          <a:p>
            <a:endParaRPr lang="en-US">
              <a:cs typeface="Calibri"/>
            </a:endParaRPr>
          </a:p>
        </p:txBody>
      </p:sp>
    </p:spTree>
    <p:extLst>
      <p:ext uri="{BB962C8B-B14F-4D97-AF65-F5344CB8AC3E}">
        <p14:creationId xmlns:p14="http://schemas.microsoft.com/office/powerpoint/2010/main" val="843342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74E1346-E897-A518-10BF-FF1559BE94F1}"/>
              </a:ext>
            </a:extLst>
          </p:cNvPr>
          <p:cNvGraphicFramePr>
            <a:graphicFrameLocks noGrp="1"/>
          </p:cNvGraphicFramePr>
          <p:nvPr>
            <p:extLst>
              <p:ext uri="{D42A27DB-BD31-4B8C-83A1-F6EECF244321}">
                <p14:modId xmlns:p14="http://schemas.microsoft.com/office/powerpoint/2010/main" val="1662934143"/>
              </p:ext>
            </p:extLst>
          </p:nvPr>
        </p:nvGraphicFramePr>
        <p:xfrm>
          <a:off x="617485" y="379222"/>
          <a:ext cx="10449911" cy="6329135"/>
        </p:xfrm>
        <a:graphic>
          <a:graphicData uri="http://schemas.openxmlformats.org/drawingml/2006/table">
            <a:tbl>
              <a:tblPr firstRow="1" firstCol="1" bandRow="1">
                <a:tableStyleId>{5C22544A-7EE6-4342-B048-85BDC9FD1C3A}</a:tableStyleId>
              </a:tblPr>
              <a:tblGrid>
                <a:gridCol w="2162269">
                  <a:extLst>
                    <a:ext uri="{9D8B030D-6E8A-4147-A177-3AD203B41FA5}">
                      <a16:colId xmlns:a16="http://schemas.microsoft.com/office/drawing/2014/main" val="272755734"/>
                    </a:ext>
                  </a:extLst>
                </a:gridCol>
                <a:gridCol w="5359342">
                  <a:extLst>
                    <a:ext uri="{9D8B030D-6E8A-4147-A177-3AD203B41FA5}">
                      <a16:colId xmlns:a16="http://schemas.microsoft.com/office/drawing/2014/main" val="1133097141"/>
                    </a:ext>
                  </a:extLst>
                </a:gridCol>
                <a:gridCol w="2928300">
                  <a:extLst>
                    <a:ext uri="{9D8B030D-6E8A-4147-A177-3AD203B41FA5}">
                      <a16:colId xmlns:a16="http://schemas.microsoft.com/office/drawing/2014/main" val="1185701993"/>
                    </a:ext>
                  </a:extLst>
                </a:gridCol>
              </a:tblGrid>
              <a:tr h="233319">
                <a:tc gridSpan="3">
                  <a:txBody>
                    <a:bodyPr/>
                    <a:lstStyle/>
                    <a:p>
                      <a:pPr algn="l">
                        <a:lnSpc>
                          <a:spcPct val="107000"/>
                        </a:lnSpc>
                        <a:spcAft>
                          <a:spcPts val="800"/>
                        </a:spcAft>
                      </a:pPr>
                      <a:r>
                        <a:rPr lang="en-US" sz="1400" kern="100" dirty="0">
                          <a:effectLst/>
                        </a:rPr>
                        <a:t>Day One:  17</a:t>
                      </a:r>
                      <a:r>
                        <a:rPr lang="en-US" sz="1400" kern="100" baseline="30000" dirty="0">
                          <a:effectLst/>
                        </a:rPr>
                        <a:t>th</a:t>
                      </a:r>
                      <a:r>
                        <a:rPr lang="en-US" sz="1400" kern="100" dirty="0">
                          <a:effectLst/>
                        </a:rPr>
                        <a:t> August 2024: Introduction to Digital Legal Identity Systems and Governance Challenges  </a:t>
                      </a:r>
                      <a:endParaRPr lang="en-DK" sz="1400" kern="100" dirty="0">
                        <a:effectLst/>
                        <a:latin typeface="Aptos" panose="020B0004020202020204" pitchFamily="34" charset="0"/>
                        <a:ea typeface="Aptos" panose="020B0004020202020204" pitchFamily="34" charset="0"/>
                        <a:cs typeface="Arial" panose="020B0604020202020204" pitchFamily="34" charset="0"/>
                      </a:endParaRPr>
                    </a:p>
                  </a:txBody>
                  <a:tcPr marL="30573" marR="30573"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567759363"/>
                  </a:ext>
                </a:extLst>
              </a:tr>
              <a:tr h="233319">
                <a:tc>
                  <a:txBody>
                    <a:bodyPr/>
                    <a:lstStyle/>
                    <a:p>
                      <a:pPr algn="l">
                        <a:lnSpc>
                          <a:spcPct val="107000"/>
                        </a:lnSpc>
                        <a:spcAft>
                          <a:spcPts val="800"/>
                        </a:spcAft>
                      </a:pPr>
                      <a:r>
                        <a:rPr lang="en-US" sz="1400" kern="100">
                          <a:effectLst/>
                        </a:rPr>
                        <a:t>Time </a:t>
                      </a:r>
                      <a:endParaRPr lang="en-DK" sz="1400" kern="100">
                        <a:effectLst/>
                        <a:latin typeface="Aptos" panose="020B0004020202020204" pitchFamily="34" charset="0"/>
                        <a:ea typeface="Aptos" panose="020B0004020202020204" pitchFamily="34" charset="0"/>
                        <a:cs typeface="Arial" panose="020B0604020202020204" pitchFamily="34" charset="0"/>
                      </a:endParaRPr>
                    </a:p>
                  </a:txBody>
                  <a:tcPr marL="30573" marR="30573" marT="0" marB="0"/>
                </a:tc>
                <a:tc>
                  <a:txBody>
                    <a:bodyPr/>
                    <a:lstStyle/>
                    <a:p>
                      <a:pPr algn="l">
                        <a:lnSpc>
                          <a:spcPct val="107000"/>
                        </a:lnSpc>
                        <a:spcAft>
                          <a:spcPts val="800"/>
                        </a:spcAft>
                      </a:pPr>
                      <a:r>
                        <a:rPr lang="en-US" sz="1400" kern="100">
                          <a:effectLst/>
                        </a:rPr>
                        <a:t>Item </a:t>
                      </a:r>
                      <a:endParaRPr lang="en-DK" sz="1400" kern="100">
                        <a:effectLst/>
                        <a:latin typeface="Aptos" panose="020B0004020202020204" pitchFamily="34" charset="0"/>
                        <a:ea typeface="Aptos" panose="020B0004020202020204" pitchFamily="34" charset="0"/>
                        <a:cs typeface="Arial" panose="020B0604020202020204" pitchFamily="34" charset="0"/>
                      </a:endParaRPr>
                    </a:p>
                  </a:txBody>
                  <a:tcPr marL="30573" marR="30573" marT="0" marB="0"/>
                </a:tc>
                <a:tc>
                  <a:txBody>
                    <a:bodyPr/>
                    <a:lstStyle/>
                    <a:p>
                      <a:pPr algn="l">
                        <a:lnSpc>
                          <a:spcPct val="107000"/>
                        </a:lnSpc>
                        <a:spcAft>
                          <a:spcPts val="800"/>
                        </a:spcAft>
                      </a:pPr>
                      <a:r>
                        <a:rPr lang="en-US" sz="1400" kern="100">
                          <a:effectLst/>
                        </a:rPr>
                        <a:t>Facilitator </a:t>
                      </a:r>
                      <a:endParaRPr lang="en-DK" sz="1400" kern="100">
                        <a:effectLst/>
                        <a:latin typeface="Aptos" panose="020B0004020202020204" pitchFamily="34" charset="0"/>
                        <a:ea typeface="Aptos" panose="020B0004020202020204" pitchFamily="34" charset="0"/>
                        <a:cs typeface="Arial" panose="020B0604020202020204" pitchFamily="34" charset="0"/>
                      </a:endParaRPr>
                    </a:p>
                  </a:txBody>
                  <a:tcPr marL="30573" marR="30573" marT="0" marB="0"/>
                </a:tc>
                <a:extLst>
                  <a:ext uri="{0D108BD9-81ED-4DB2-BD59-A6C34878D82A}">
                    <a16:rowId xmlns:a16="http://schemas.microsoft.com/office/drawing/2014/main" val="499825365"/>
                  </a:ext>
                </a:extLst>
              </a:tr>
              <a:tr h="233319">
                <a:tc>
                  <a:txBody>
                    <a:bodyPr/>
                    <a:lstStyle/>
                    <a:p>
                      <a:pPr algn="l">
                        <a:lnSpc>
                          <a:spcPct val="107000"/>
                        </a:lnSpc>
                        <a:spcAft>
                          <a:spcPts val="800"/>
                        </a:spcAft>
                      </a:pPr>
                      <a:r>
                        <a:rPr lang="en-US" sz="1400" kern="100" dirty="0">
                          <a:solidFill>
                            <a:schemeClr val="tx1"/>
                          </a:solidFill>
                          <a:effectLst/>
                        </a:rPr>
                        <a:t>09:00 AM – 09:20 AM</a:t>
                      </a:r>
                      <a:endParaRPr lang="en-DK" sz="140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30573" marR="30573" marT="0" marB="0">
                    <a:solidFill>
                      <a:schemeClr val="accent6">
                        <a:lumMod val="20000"/>
                        <a:lumOff val="80000"/>
                      </a:schemeClr>
                    </a:solidFill>
                  </a:tcPr>
                </a:tc>
                <a:tc>
                  <a:txBody>
                    <a:bodyPr/>
                    <a:lstStyle/>
                    <a:p>
                      <a:pPr algn="l">
                        <a:lnSpc>
                          <a:spcPct val="107000"/>
                        </a:lnSpc>
                        <a:spcAft>
                          <a:spcPts val="800"/>
                        </a:spcAft>
                      </a:pPr>
                      <a:r>
                        <a:rPr lang="en-US" sz="1400" kern="100" dirty="0">
                          <a:solidFill>
                            <a:schemeClr val="tx1"/>
                          </a:solidFill>
                          <a:effectLst/>
                        </a:rPr>
                        <a:t>Arrival, introduction, and registration</a:t>
                      </a:r>
                      <a:endParaRPr lang="en-DK" sz="140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30573" marR="30573" marT="0" marB="0">
                    <a:solidFill>
                      <a:schemeClr val="accent6">
                        <a:lumMod val="20000"/>
                        <a:lumOff val="80000"/>
                      </a:schemeClr>
                    </a:solidFill>
                  </a:tcPr>
                </a:tc>
                <a:tc>
                  <a:txBody>
                    <a:bodyPr/>
                    <a:lstStyle/>
                    <a:p>
                      <a:pPr algn="l">
                        <a:lnSpc>
                          <a:spcPct val="107000"/>
                        </a:lnSpc>
                        <a:spcAft>
                          <a:spcPts val="800"/>
                        </a:spcAft>
                      </a:pPr>
                      <a:r>
                        <a:rPr lang="en-US" sz="1400" kern="100" dirty="0">
                          <a:solidFill>
                            <a:schemeClr val="tx1"/>
                          </a:solidFill>
                          <a:effectLst/>
                        </a:rPr>
                        <a:t>All </a:t>
                      </a:r>
                      <a:endParaRPr lang="en-DK" sz="140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30573" marR="30573" marT="0" marB="0">
                    <a:solidFill>
                      <a:schemeClr val="accent6">
                        <a:lumMod val="20000"/>
                        <a:lumOff val="80000"/>
                      </a:schemeClr>
                    </a:solidFill>
                  </a:tcPr>
                </a:tc>
                <a:extLst>
                  <a:ext uri="{0D108BD9-81ED-4DB2-BD59-A6C34878D82A}">
                    <a16:rowId xmlns:a16="http://schemas.microsoft.com/office/drawing/2014/main" val="2367339789"/>
                  </a:ext>
                </a:extLst>
              </a:tr>
              <a:tr h="2036087">
                <a:tc>
                  <a:txBody>
                    <a:bodyPr/>
                    <a:lstStyle/>
                    <a:p>
                      <a:pPr algn="l">
                        <a:lnSpc>
                          <a:spcPct val="107000"/>
                        </a:lnSpc>
                        <a:spcAft>
                          <a:spcPts val="800"/>
                        </a:spcAft>
                      </a:pPr>
                      <a:r>
                        <a:rPr lang="en-US" sz="1400" kern="100">
                          <a:effectLst/>
                        </a:rPr>
                        <a:t>09:20 AM-10:00 AM</a:t>
                      </a:r>
                      <a:endParaRPr lang="en-DK" sz="1400" kern="100">
                        <a:effectLst/>
                      </a:endParaRPr>
                    </a:p>
                    <a:p>
                      <a:pPr algn="l">
                        <a:lnSpc>
                          <a:spcPct val="107000"/>
                        </a:lnSpc>
                        <a:spcAft>
                          <a:spcPts val="800"/>
                        </a:spcAft>
                      </a:pPr>
                      <a:r>
                        <a:rPr lang="en-US" sz="1400" kern="100">
                          <a:effectLst/>
                        </a:rPr>
                        <a:t> </a:t>
                      </a:r>
                      <a:endParaRPr lang="en-DK" sz="1400" kern="100">
                        <a:effectLst/>
                      </a:endParaRPr>
                    </a:p>
                    <a:p>
                      <a:pPr algn="l">
                        <a:lnSpc>
                          <a:spcPct val="107000"/>
                        </a:lnSpc>
                        <a:spcAft>
                          <a:spcPts val="800"/>
                        </a:spcAft>
                      </a:pPr>
                      <a:r>
                        <a:rPr lang="en-US" sz="1400" kern="100">
                          <a:effectLst/>
                        </a:rPr>
                        <a:t> </a:t>
                      </a:r>
                      <a:endParaRPr lang="en-DK" sz="1400" kern="100">
                        <a:effectLst/>
                      </a:endParaRPr>
                    </a:p>
                    <a:p>
                      <a:pPr algn="l">
                        <a:lnSpc>
                          <a:spcPct val="107000"/>
                        </a:lnSpc>
                        <a:spcAft>
                          <a:spcPts val="800"/>
                        </a:spcAft>
                      </a:pPr>
                      <a:r>
                        <a:rPr lang="en-US" sz="1400" kern="100">
                          <a:effectLst/>
                        </a:rPr>
                        <a:t> </a:t>
                      </a:r>
                      <a:endParaRPr lang="en-DK" sz="1400" kern="100">
                        <a:effectLst/>
                      </a:endParaRPr>
                    </a:p>
                    <a:p>
                      <a:pPr algn="l">
                        <a:lnSpc>
                          <a:spcPct val="107000"/>
                        </a:lnSpc>
                        <a:spcAft>
                          <a:spcPts val="800"/>
                        </a:spcAft>
                      </a:pPr>
                      <a:r>
                        <a:rPr lang="en-US" sz="1400" kern="100">
                          <a:effectLst/>
                        </a:rPr>
                        <a:t> </a:t>
                      </a:r>
                      <a:endParaRPr lang="en-DK" sz="1400" kern="100">
                        <a:effectLst/>
                      </a:endParaRPr>
                    </a:p>
                    <a:p>
                      <a:pPr algn="l">
                        <a:lnSpc>
                          <a:spcPct val="107000"/>
                        </a:lnSpc>
                        <a:spcAft>
                          <a:spcPts val="800"/>
                        </a:spcAft>
                      </a:pPr>
                      <a:r>
                        <a:rPr lang="en-US" sz="1400" kern="100">
                          <a:effectLst/>
                        </a:rPr>
                        <a:t> </a:t>
                      </a:r>
                      <a:endParaRPr lang="en-DK" sz="1400" kern="100">
                        <a:effectLst/>
                        <a:latin typeface="Aptos" panose="020B0004020202020204" pitchFamily="34" charset="0"/>
                        <a:ea typeface="Aptos" panose="020B0004020202020204" pitchFamily="34" charset="0"/>
                        <a:cs typeface="Arial" panose="020B0604020202020204" pitchFamily="34" charset="0"/>
                      </a:endParaRPr>
                    </a:p>
                  </a:txBody>
                  <a:tcPr marL="30573" marR="30573" marT="0" marB="0"/>
                </a:tc>
                <a:tc>
                  <a:txBody>
                    <a:bodyPr/>
                    <a:lstStyle/>
                    <a:p>
                      <a:pPr algn="l">
                        <a:lnSpc>
                          <a:spcPct val="107000"/>
                        </a:lnSpc>
                        <a:spcAft>
                          <a:spcPts val="800"/>
                        </a:spcAft>
                      </a:pPr>
                      <a:r>
                        <a:rPr lang="en-US" sz="1400" b="1" kern="100">
                          <a:effectLst/>
                        </a:rPr>
                        <a:t>Welcome and opening remarks</a:t>
                      </a:r>
                      <a:endParaRPr lang="en-DK" sz="1400" b="1" kern="100">
                        <a:effectLst/>
                      </a:endParaRPr>
                    </a:p>
                    <a:p>
                      <a:pPr marL="342900" lvl="0" indent="-342900" algn="l">
                        <a:lnSpc>
                          <a:spcPct val="107000"/>
                        </a:lnSpc>
                        <a:buFont typeface="Symbol" pitchFamily="2" charset="2"/>
                        <a:buChar char=""/>
                      </a:pPr>
                      <a:r>
                        <a:rPr lang="en-US" sz="1400" kern="100">
                          <a:effectLst/>
                        </a:rPr>
                        <a:t>Opening remarks by DG, NIRA</a:t>
                      </a:r>
                      <a:endParaRPr lang="en-DK" sz="1400" kern="100">
                        <a:effectLst/>
                      </a:endParaRPr>
                    </a:p>
                    <a:p>
                      <a:pPr marL="342900" lvl="0" indent="-342900" algn="l">
                        <a:lnSpc>
                          <a:spcPct val="107000"/>
                        </a:lnSpc>
                        <a:buFont typeface="Symbol" pitchFamily="2" charset="2"/>
                        <a:buChar char=""/>
                      </a:pPr>
                      <a:r>
                        <a:rPr lang="en-US" sz="1400" kern="100">
                          <a:effectLst/>
                        </a:rPr>
                        <a:t>Opening remarks by DPS, OPM</a:t>
                      </a:r>
                      <a:endParaRPr lang="en-DK" sz="1400" kern="100">
                        <a:effectLst/>
                      </a:endParaRPr>
                    </a:p>
                    <a:p>
                      <a:pPr marL="342900" lvl="0" indent="-342900" algn="l">
                        <a:lnSpc>
                          <a:spcPct val="107000"/>
                        </a:lnSpc>
                        <a:buFont typeface="Symbol" pitchFamily="2" charset="2"/>
                        <a:buChar char=""/>
                      </a:pPr>
                      <a:r>
                        <a:rPr lang="en-US" sz="1400" kern="100">
                          <a:effectLst/>
                        </a:rPr>
                        <a:t>Opening remarks by Resident Representative, UNDP Somalia </a:t>
                      </a:r>
                      <a:endParaRPr lang="en-DK" sz="1400" kern="100">
                        <a:effectLst/>
                      </a:endParaRPr>
                    </a:p>
                    <a:p>
                      <a:pPr marL="342900" lvl="0" indent="-342900" algn="l">
                        <a:lnSpc>
                          <a:spcPct val="107000"/>
                        </a:lnSpc>
                        <a:buFont typeface="Symbol" pitchFamily="2" charset="2"/>
                        <a:buChar char=""/>
                      </a:pPr>
                      <a:r>
                        <a:rPr lang="en-US" sz="1400" kern="100">
                          <a:effectLst/>
                        </a:rPr>
                        <a:t>Opening remarks by HE Minister MOIFAR -FGS</a:t>
                      </a:r>
                      <a:endParaRPr lang="en-DK" sz="1400" kern="100">
                        <a:effectLst/>
                      </a:endParaRPr>
                    </a:p>
                    <a:p>
                      <a:pPr marL="342900" lvl="0" indent="-342900" algn="l">
                        <a:lnSpc>
                          <a:spcPct val="107000"/>
                        </a:lnSpc>
                        <a:spcAft>
                          <a:spcPts val="800"/>
                        </a:spcAft>
                        <a:buFont typeface="Symbol" pitchFamily="2" charset="2"/>
                        <a:buChar char=""/>
                      </a:pPr>
                      <a:r>
                        <a:rPr lang="en-US" sz="1400" kern="100">
                          <a:effectLst/>
                        </a:rPr>
                        <a:t>Somali National ID, State-building &amp; the Sustainable Development Goals: Identifying Strategic Linkages (OPM, UNDP) </a:t>
                      </a:r>
                      <a:endParaRPr lang="en-DK" sz="1400" kern="100">
                        <a:effectLst/>
                        <a:latin typeface="Aptos" panose="020B0004020202020204" pitchFamily="34" charset="0"/>
                        <a:ea typeface="Aptos" panose="020B0004020202020204" pitchFamily="34" charset="0"/>
                        <a:cs typeface="Arial" panose="020B0604020202020204" pitchFamily="34" charset="0"/>
                      </a:endParaRPr>
                    </a:p>
                  </a:txBody>
                  <a:tcPr marL="30573" marR="30573" marT="0" marB="0"/>
                </a:tc>
                <a:tc>
                  <a:txBody>
                    <a:bodyPr/>
                    <a:lstStyle/>
                    <a:p>
                      <a:pPr algn="l">
                        <a:lnSpc>
                          <a:spcPct val="107000"/>
                        </a:lnSpc>
                        <a:spcAft>
                          <a:spcPts val="800"/>
                        </a:spcAft>
                      </a:pPr>
                      <a:r>
                        <a:rPr lang="en-US" sz="1400" kern="100">
                          <a:effectLst/>
                        </a:rPr>
                        <a:t>Facilitation: NIRA team</a:t>
                      </a:r>
                      <a:endParaRPr lang="en-DK" sz="1400" kern="100">
                        <a:effectLst/>
                      </a:endParaRPr>
                    </a:p>
                    <a:p>
                      <a:pPr algn="l">
                        <a:lnSpc>
                          <a:spcPct val="107000"/>
                        </a:lnSpc>
                        <a:spcAft>
                          <a:spcPts val="800"/>
                        </a:spcAft>
                      </a:pPr>
                      <a:r>
                        <a:rPr lang="en-US" sz="1400" kern="100">
                          <a:effectLst/>
                        </a:rPr>
                        <a:t>Keynote speakers for the opening session. </a:t>
                      </a:r>
                      <a:endParaRPr lang="en-DK" sz="1400" kern="100">
                        <a:effectLst/>
                      </a:endParaRPr>
                    </a:p>
                    <a:p>
                      <a:pPr algn="l">
                        <a:lnSpc>
                          <a:spcPct val="107000"/>
                        </a:lnSpc>
                        <a:spcAft>
                          <a:spcPts val="800"/>
                        </a:spcAft>
                      </a:pPr>
                      <a:r>
                        <a:rPr lang="en-US" sz="1400" kern="100">
                          <a:effectLst/>
                        </a:rPr>
                        <a:t> </a:t>
                      </a:r>
                      <a:endParaRPr lang="en-DK" sz="1400" kern="100">
                        <a:effectLst/>
                      </a:endParaRPr>
                    </a:p>
                    <a:p>
                      <a:pPr algn="l">
                        <a:lnSpc>
                          <a:spcPct val="107000"/>
                        </a:lnSpc>
                        <a:spcAft>
                          <a:spcPts val="800"/>
                        </a:spcAft>
                      </a:pPr>
                      <a:r>
                        <a:rPr lang="en-US" sz="1400" kern="100">
                          <a:effectLst/>
                        </a:rPr>
                        <a:t>Hon. Abdirizak Ibrahim DPS, Amjad, Rahmo</a:t>
                      </a:r>
                      <a:endParaRPr lang="en-DK" sz="1400" kern="100">
                        <a:effectLst/>
                        <a:latin typeface="Aptos" panose="020B0004020202020204" pitchFamily="34" charset="0"/>
                        <a:ea typeface="Aptos" panose="020B0004020202020204" pitchFamily="34" charset="0"/>
                        <a:cs typeface="Arial" panose="020B0604020202020204" pitchFamily="34" charset="0"/>
                      </a:endParaRPr>
                    </a:p>
                  </a:txBody>
                  <a:tcPr marL="30573" marR="30573" marT="0" marB="0"/>
                </a:tc>
                <a:extLst>
                  <a:ext uri="{0D108BD9-81ED-4DB2-BD59-A6C34878D82A}">
                    <a16:rowId xmlns:a16="http://schemas.microsoft.com/office/drawing/2014/main" val="851659063"/>
                  </a:ext>
                </a:extLst>
              </a:tr>
              <a:tr h="233319">
                <a:tc>
                  <a:txBody>
                    <a:bodyPr/>
                    <a:lstStyle/>
                    <a:p>
                      <a:pPr algn="l">
                        <a:lnSpc>
                          <a:spcPct val="107000"/>
                        </a:lnSpc>
                        <a:spcAft>
                          <a:spcPts val="800"/>
                        </a:spcAft>
                      </a:pPr>
                      <a:r>
                        <a:rPr lang="en-US" sz="1400" kern="100" dirty="0">
                          <a:solidFill>
                            <a:schemeClr val="tx1"/>
                          </a:solidFill>
                          <a:effectLst/>
                        </a:rPr>
                        <a:t>10.00AM - 10.15AM</a:t>
                      </a:r>
                      <a:endParaRPr lang="en-DK" sz="140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30573" marR="30573" marT="0" marB="0">
                    <a:solidFill>
                      <a:schemeClr val="accent6">
                        <a:lumMod val="20000"/>
                        <a:lumOff val="80000"/>
                      </a:schemeClr>
                    </a:solidFill>
                  </a:tcPr>
                </a:tc>
                <a:tc>
                  <a:txBody>
                    <a:bodyPr/>
                    <a:lstStyle/>
                    <a:p>
                      <a:pPr algn="l">
                        <a:lnSpc>
                          <a:spcPct val="107000"/>
                        </a:lnSpc>
                        <a:spcAft>
                          <a:spcPts val="800"/>
                        </a:spcAft>
                      </a:pPr>
                      <a:r>
                        <a:rPr lang="en-US" sz="1400" kern="100" dirty="0">
                          <a:effectLst/>
                        </a:rPr>
                        <a:t>TEA BREAK (15 MINUTES)</a:t>
                      </a:r>
                      <a:endParaRPr lang="en-DK" sz="1400" kern="100" dirty="0">
                        <a:effectLst/>
                        <a:latin typeface="Aptos" panose="020B0004020202020204" pitchFamily="34" charset="0"/>
                        <a:ea typeface="Aptos" panose="020B0004020202020204" pitchFamily="34" charset="0"/>
                        <a:cs typeface="Arial" panose="020B0604020202020204" pitchFamily="34" charset="0"/>
                      </a:endParaRPr>
                    </a:p>
                  </a:txBody>
                  <a:tcPr marL="30573" marR="30573" marT="0" marB="0">
                    <a:solidFill>
                      <a:schemeClr val="accent6">
                        <a:lumMod val="20000"/>
                        <a:lumOff val="80000"/>
                      </a:schemeClr>
                    </a:solidFill>
                  </a:tcPr>
                </a:tc>
                <a:tc>
                  <a:txBody>
                    <a:bodyPr/>
                    <a:lstStyle/>
                    <a:p>
                      <a:pPr algn="l">
                        <a:lnSpc>
                          <a:spcPct val="107000"/>
                        </a:lnSpc>
                        <a:spcAft>
                          <a:spcPts val="800"/>
                        </a:spcAft>
                      </a:pPr>
                      <a:r>
                        <a:rPr lang="en-US" sz="1400" kern="100" dirty="0">
                          <a:effectLst/>
                        </a:rPr>
                        <a:t>All </a:t>
                      </a:r>
                      <a:endParaRPr lang="en-DK" sz="1400" kern="100" dirty="0">
                        <a:effectLst/>
                        <a:latin typeface="Aptos" panose="020B0004020202020204" pitchFamily="34" charset="0"/>
                        <a:ea typeface="Aptos" panose="020B0004020202020204" pitchFamily="34" charset="0"/>
                        <a:cs typeface="Arial" panose="020B0604020202020204" pitchFamily="34" charset="0"/>
                      </a:endParaRPr>
                    </a:p>
                  </a:txBody>
                  <a:tcPr marL="30573" marR="30573" marT="0" marB="0">
                    <a:solidFill>
                      <a:schemeClr val="accent6">
                        <a:lumMod val="20000"/>
                        <a:lumOff val="80000"/>
                      </a:schemeClr>
                    </a:solidFill>
                  </a:tcPr>
                </a:tc>
                <a:extLst>
                  <a:ext uri="{0D108BD9-81ED-4DB2-BD59-A6C34878D82A}">
                    <a16:rowId xmlns:a16="http://schemas.microsoft.com/office/drawing/2014/main" val="2091742216"/>
                  </a:ext>
                </a:extLst>
              </a:tr>
              <a:tr h="285993">
                <a:tc>
                  <a:txBody>
                    <a:bodyPr/>
                    <a:lstStyle/>
                    <a:p>
                      <a:pPr algn="l">
                        <a:lnSpc>
                          <a:spcPct val="107000"/>
                        </a:lnSpc>
                        <a:spcAft>
                          <a:spcPts val="800"/>
                        </a:spcAft>
                      </a:pPr>
                      <a:r>
                        <a:rPr lang="en-US" sz="1400" kern="100">
                          <a:effectLst/>
                        </a:rPr>
                        <a:t>10.15 AM - 10.45</a:t>
                      </a:r>
                      <a:endParaRPr lang="en-DK" sz="1400" kern="100">
                        <a:effectLst/>
                        <a:latin typeface="Aptos" panose="020B0004020202020204" pitchFamily="34" charset="0"/>
                        <a:ea typeface="Aptos" panose="020B0004020202020204" pitchFamily="34" charset="0"/>
                        <a:cs typeface="Arial" panose="020B0604020202020204" pitchFamily="34" charset="0"/>
                      </a:endParaRPr>
                    </a:p>
                  </a:txBody>
                  <a:tcPr marL="30573" marR="30573" marT="0" marB="0"/>
                </a:tc>
                <a:tc>
                  <a:txBody>
                    <a:bodyPr/>
                    <a:lstStyle/>
                    <a:p>
                      <a:pPr algn="l">
                        <a:lnSpc>
                          <a:spcPct val="107000"/>
                        </a:lnSpc>
                        <a:spcAft>
                          <a:spcPts val="800"/>
                        </a:spcAft>
                      </a:pPr>
                      <a:r>
                        <a:rPr lang="en-US" sz="1400" kern="100">
                          <a:effectLst/>
                        </a:rPr>
                        <a:t>Governance of Legal Digital Identity and Objectives of Assessment</a:t>
                      </a:r>
                      <a:endParaRPr lang="en-DK" sz="1400" kern="100">
                        <a:effectLst/>
                        <a:latin typeface="Aptos" panose="020B0004020202020204" pitchFamily="34" charset="0"/>
                        <a:ea typeface="Aptos" panose="020B0004020202020204" pitchFamily="34" charset="0"/>
                        <a:cs typeface="Arial" panose="020B0604020202020204" pitchFamily="34" charset="0"/>
                      </a:endParaRPr>
                    </a:p>
                  </a:txBody>
                  <a:tcPr marL="30573" marR="30573" marT="0" marB="0"/>
                </a:tc>
                <a:tc>
                  <a:txBody>
                    <a:bodyPr/>
                    <a:lstStyle/>
                    <a:p>
                      <a:pPr algn="l">
                        <a:lnSpc>
                          <a:spcPct val="107000"/>
                        </a:lnSpc>
                        <a:spcAft>
                          <a:spcPts val="800"/>
                        </a:spcAft>
                      </a:pPr>
                      <a:r>
                        <a:rPr lang="en-US" sz="1400" kern="100">
                          <a:effectLst/>
                        </a:rPr>
                        <a:t>Ben Bertelsen, UNDP; Mazen Gharzeddine, UNDP</a:t>
                      </a:r>
                      <a:endParaRPr lang="en-DK" sz="1400" kern="100">
                        <a:effectLst/>
                      </a:endParaRPr>
                    </a:p>
                  </a:txBody>
                  <a:tcPr marL="30573" marR="30573" marT="0" marB="0"/>
                </a:tc>
                <a:extLst>
                  <a:ext uri="{0D108BD9-81ED-4DB2-BD59-A6C34878D82A}">
                    <a16:rowId xmlns:a16="http://schemas.microsoft.com/office/drawing/2014/main" val="1403420634"/>
                  </a:ext>
                </a:extLst>
              </a:tr>
              <a:tr h="1065563">
                <a:tc>
                  <a:txBody>
                    <a:bodyPr/>
                    <a:lstStyle/>
                    <a:p>
                      <a:pPr algn="l">
                        <a:lnSpc>
                          <a:spcPct val="107000"/>
                        </a:lnSpc>
                        <a:spcAft>
                          <a:spcPts val="800"/>
                        </a:spcAft>
                      </a:pPr>
                      <a:r>
                        <a:rPr lang="en-US" sz="1400" kern="100">
                          <a:effectLst/>
                        </a:rPr>
                        <a:t>10.45 - 12.30</a:t>
                      </a:r>
                      <a:endParaRPr lang="en-DK" sz="1400" kern="100">
                        <a:effectLst/>
                        <a:latin typeface="Aptos" panose="020B0004020202020204" pitchFamily="34" charset="0"/>
                        <a:ea typeface="Aptos" panose="020B0004020202020204" pitchFamily="34" charset="0"/>
                        <a:cs typeface="Arial" panose="020B0604020202020204" pitchFamily="34" charset="0"/>
                      </a:endParaRPr>
                    </a:p>
                  </a:txBody>
                  <a:tcPr marL="30573" marR="30573" marT="0" marB="0"/>
                </a:tc>
                <a:tc>
                  <a:txBody>
                    <a:bodyPr/>
                    <a:lstStyle/>
                    <a:p>
                      <a:pPr algn="l">
                        <a:lnSpc>
                          <a:spcPct val="107000"/>
                        </a:lnSpc>
                        <a:spcAft>
                          <a:spcPts val="800"/>
                        </a:spcAft>
                      </a:pPr>
                      <a:r>
                        <a:rPr lang="en-US" sz="1400" kern="100" dirty="0">
                          <a:effectLst/>
                        </a:rPr>
                        <a:t>NIRA (part 1)</a:t>
                      </a:r>
                      <a:endParaRPr lang="en-DK" sz="1400" kern="100" dirty="0">
                        <a:effectLst/>
                      </a:endParaRPr>
                    </a:p>
                    <a:p>
                      <a:pPr marL="342900" lvl="0" indent="-342900" algn="l">
                        <a:lnSpc>
                          <a:spcPct val="107000"/>
                        </a:lnSpc>
                        <a:buFont typeface="Aptos" panose="020B0004020202020204" pitchFamily="34" charset="0"/>
                        <a:buChar char="-"/>
                      </a:pPr>
                      <a:r>
                        <a:rPr lang="en-US" sz="1400" kern="100" dirty="0">
                          <a:effectLst/>
                        </a:rPr>
                        <a:t>Legal and Regulatory Framework of NIRA (30 min)</a:t>
                      </a:r>
                      <a:endParaRPr lang="en-DK" sz="1400" kern="100" dirty="0">
                        <a:effectLst/>
                      </a:endParaRPr>
                    </a:p>
                    <a:p>
                      <a:pPr marL="342900" lvl="0" indent="-342900" algn="l">
                        <a:lnSpc>
                          <a:spcPct val="107000"/>
                        </a:lnSpc>
                        <a:buFont typeface="Aptos" panose="020B0004020202020204" pitchFamily="34" charset="0"/>
                        <a:buChar char="-"/>
                      </a:pPr>
                      <a:r>
                        <a:rPr lang="en-US" sz="1400" kern="100" dirty="0">
                          <a:effectLst/>
                        </a:rPr>
                        <a:t>Operationalization Strategy (30 min)</a:t>
                      </a:r>
                      <a:endParaRPr lang="en-DK" sz="1400" kern="100" dirty="0">
                        <a:effectLst/>
                      </a:endParaRPr>
                    </a:p>
                    <a:p>
                      <a:pPr marL="342900" lvl="0" indent="-342900" algn="l">
                        <a:lnSpc>
                          <a:spcPct val="107000"/>
                        </a:lnSpc>
                        <a:spcAft>
                          <a:spcPts val="800"/>
                        </a:spcAft>
                        <a:buFont typeface="Aptos" panose="020B0004020202020204" pitchFamily="34" charset="0"/>
                        <a:buChar char="-"/>
                      </a:pPr>
                      <a:r>
                        <a:rPr lang="da-DK" sz="1400" kern="100" dirty="0">
                          <a:effectLst/>
                        </a:rPr>
                        <a:t>Somali National </a:t>
                      </a:r>
                      <a:r>
                        <a:rPr lang="da-DK" sz="1400" kern="100" dirty="0" err="1">
                          <a:effectLst/>
                        </a:rPr>
                        <a:t>Identification</a:t>
                      </a:r>
                      <a:r>
                        <a:rPr lang="da-DK" sz="1400" kern="100" dirty="0">
                          <a:effectLst/>
                        </a:rPr>
                        <a:t> System (SNID) (30 min)</a:t>
                      </a:r>
                      <a:endParaRPr lang="en-DK" sz="1400" kern="100" dirty="0">
                        <a:effectLst/>
                      </a:endParaRPr>
                    </a:p>
                  </a:txBody>
                  <a:tcPr marL="30573" marR="30573" marT="0" marB="0"/>
                </a:tc>
                <a:tc>
                  <a:txBody>
                    <a:bodyPr/>
                    <a:lstStyle/>
                    <a:p>
                      <a:pPr algn="l">
                        <a:lnSpc>
                          <a:spcPct val="107000"/>
                        </a:lnSpc>
                        <a:spcAft>
                          <a:spcPts val="800"/>
                        </a:spcAft>
                      </a:pPr>
                      <a:r>
                        <a:rPr lang="da-DK" sz="1400" kern="100">
                          <a:effectLst/>
                        </a:rPr>
                        <a:t> </a:t>
                      </a:r>
                      <a:endParaRPr lang="en-DK" sz="1400" kern="100">
                        <a:effectLst/>
                        <a:latin typeface="Aptos" panose="020B0004020202020204" pitchFamily="34" charset="0"/>
                        <a:ea typeface="Aptos" panose="020B0004020202020204" pitchFamily="34" charset="0"/>
                        <a:cs typeface="Arial" panose="020B0604020202020204" pitchFamily="34" charset="0"/>
                      </a:endParaRPr>
                    </a:p>
                  </a:txBody>
                  <a:tcPr marL="30573" marR="30573" marT="0" marB="0"/>
                </a:tc>
                <a:extLst>
                  <a:ext uri="{0D108BD9-81ED-4DB2-BD59-A6C34878D82A}">
                    <a16:rowId xmlns:a16="http://schemas.microsoft.com/office/drawing/2014/main" val="2874358998"/>
                  </a:ext>
                </a:extLst>
              </a:tr>
              <a:tr h="233319">
                <a:tc>
                  <a:txBody>
                    <a:bodyPr/>
                    <a:lstStyle/>
                    <a:p>
                      <a:pPr algn="l">
                        <a:lnSpc>
                          <a:spcPct val="107000"/>
                        </a:lnSpc>
                        <a:spcAft>
                          <a:spcPts val="800"/>
                        </a:spcAft>
                      </a:pPr>
                      <a:r>
                        <a:rPr lang="en-US" sz="1400" kern="100" dirty="0">
                          <a:solidFill>
                            <a:schemeClr val="tx1"/>
                          </a:solidFill>
                          <a:effectLst/>
                        </a:rPr>
                        <a:t>12:30 AM – 13:30 AM</a:t>
                      </a:r>
                      <a:endParaRPr lang="en-DK" sz="140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30573" marR="30573" marT="0" marB="0">
                    <a:solidFill>
                      <a:schemeClr val="accent6">
                        <a:lumMod val="20000"/>
                        <a:lumOff val="80000"/>
                      </a:schemeClr>
                    </a:solidFill>
                  </a:tcPr>
                </a:tc>
                <a:tc>
                  <a:txBody>
                    <a:bodyPr/>
                    <a:lstStyle/>
                    <a:p>
                      <a:pPr algn="l">
                        <a:lnSpc>
                          <a:spcPct val="107000"/>
                        </a:lnSpc>
                        <a:spcAft>
                          <a:spcPts val="800"/>
                        </a:spcAft>
                      </a:pPr>
                      <a:r>
                        <a:rPr lang="en-US" sz="1400" kern="100" dirty="0">
                          <a:solidFill>
                            <a:schemeClr val="tx1"/>
                          </a:solidFill>
                          <a:effectLst/>
                        </a:rPr>
                        <a:t>LUNCH AND PRAYERS (1 HOUR)</a:t>
                      </a:r>
                      <a:endParaRPr lang="en-DK" sz="1400" kern="100" dirty="0">
                        <a:solidFill>
                          <a:schemeClr val="tx1"/>
                        </a:solidFill>
                        <a:effectLst/>
                      </a:endParaRPr>
                    </a:p>
                  </a:txBody>
                  <a:tcPr marL="30573" marR="30573" marT="0" marB="0">
                    <a:solidFill>
                      <a:schemeClr val="accent6">
                        <a:lumMod val="20000"/>
                        <a:lumOff val="80000"/>
                      </a:schemeClr>
                    </a:solidFill>
                  </a:tcPr>
                </a:tc>
                <a:tc>
                  <a:txBody>
                    <a:bodyPr/>
                    <a:lstStyle/>
                    <a:p>
                      <a:pPr algn="l">
                        <a:lnSpc>
                          <a:spcPct val="107000"/>
                        </a:lnSpc>
                        <a:spcAft>
                          <a:spcPts val="800"/>
                        </a:spcAft>
                      </a:pPr>
                      <a:r>
                        <a:rPr lang="en-US" sz="1400" kern="100" dirty="0">
                          <a:solidFill>
                            <a:schemeClr val="tx1"/>
                          </a:solidFill>
                          <a:effectLst/>
                        </a:rPr>
                        <a:t>All </a:t>
                      </a:r>
                      <a:endParaRPr lang="en-DK" sz="140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30573" marR="30573" marT="0" marB="0">
                    <a:solidFill>
                      <a:schemeClr val="accent6">
                        <a:lumMod val="20000"/>
                        <a:lumOff val="80000"/>
                      </a:schemeClr>
                    </a:solidFill>
                  </a:tcPr>
                </a:tc>
                <a:extLst>
                  <a:ext uri="{0D108BD9-81ED-4DB2-BD59-A6C34878D82A}">
                    <a16:rowId xmlns:a16="http://schemas.microsoft.com/office/drawing/2014/main" val="2533834795"/>
                  </a:ext>
                </a:extLst>
              </a:tr>
              <a:tr h="581277">
                <a:tc>
                  <a:txBody>
                    <a:bodyPr/>
                    <a:lstStyle/>
                    <a:p>
                      <a:pPr algn="l">
                        <a:lnSpc>
                          <a:spcPct val="107000"/>
                        </a:lnSpc>
                        <a:spcAft>
                          <a:spcPts val="800"/>
                        </a:spcAft>
                      </a:pPr>
                      <a:r>
                        <a:rPr lang="en-US" sz="1400" kern="100">
                          <a:effectLst/>
                        </a:rPr>
                        <a:t>13.30 - 14.00</a:t>
                      </a:r>
                      <a:endParaRPr lang="en-DK" sz="1400" kern="100">
                        <a:effectLst/>
                        <a:latin typeface="Aptos" panose="020B0004020202020204" pitchFamily="34" charset="0"/>
                        <a:ea typeface="Aptos" panose="020B0004020202020204" pitchFamily="34" charset="0"/>
                        <a:cs typeface="Arial" panose="020B0604020202020204" pitchFamily="34" charset="0"/>
                      </a:endParaRPr>
                    </a:p>
                  </a:txBody>
                  <a:tcPr marL="30573" marR="30573" marT="0" marB="0"/>
                </a:tc>
                <a:tc>
                  <a:txBody>
                    <a:bodyPr/>
                    <a:lstStyle/>
                    <a:p>
                      <a:pPr algn="l">
                        <a:lnSpc>
                          <a:spcPct val="107000"/>
                        </a:lnSpc>
                        <a:spcAft>
                          <a:spcPts val="800"/>
                        </a:spcAft>
                      </a:pPr>
                      <a:r>
                        <a:rPr lang="en-US" sz="1400" kern="100" dirty="0">
                          <a:effectLst/>
                        </a:rPr>
                        <a:t>NIRA (part 2)</a:t>
                      </a:r>
                      <a:endParaRPr lang="en-DK" sz="1400" kern="100" dirty="0">
                        <a:effectLst/>
                      </a:endParaRPr>
                    </a:p>
                    <a:p>
                      <a:pPr marL="342900" lvl="0" indent="-342900" algn="l">
                        <a:lnSpc>
                          <a:spcPct val="107000"/>
                        </a:lnSpc>
                        <a:spcAft>
                          <a:spcPts val="800"/>
                        </a:spcAft>
                        <a:buFont typeface="Aptos" panose="020B0004020202020204" pitchFamily="34" charset="0"/>
                        <a:buChar char="-"/>
                      </a:pPr>
                      <a:r>
                        <a:rPr lang="en-US" sz="1400" kern="100" dirty="0">
                          <a:effectLst/>
                        </a:rPr>
                        <a:t>Grievance Redressal Mechanism at NIRA (30 min)</a:t>
                      </a:r>
                      <a:endParaRPr lang="en-DK" sz="1400" kern="100" dirty="0">
                        <a:effectLst/>
                      </a:endParaRPr>
                    </a:p>
                  </a:txBody>
                  <a:tcPr marL="30573" marR="30573" marT="0" marB="0"/>
                </a:tc>
                <a:tc>
                  <a:txBody>
                    <a:bodyPr/>
                    <a:lstStyle/>
                    <a:p>
                      <a:pPr algn="l">
                        <a:lnSpc>
                          <a:spcPct val="107000"/>
                        </a:lnSpc>
                        <a:spcAft>
                          <a:spcPts val="800"/>
                        </a:spcAft>
                      </a:pPr>
                      <a:r>
                        <a:rPr lang="en-US" sz="1400" kern="100" dirty="0">
                          <a:effectLst/>
                        </a:rPr>
                        <a:t> </a:t>
                      </a:r>
                      <a:endParaRPr lang="en-DK" sz="1400" kern="100" dirty="0">
                        <a:effectLst/>
                        <a:latin typeface="Aptos" panose="020B0004020202020204" pitchFamily="34" charset="0"/>
                        <a:ea typeface="Aptos" panose="020B0004020202020204" pitchFamily="34" charset="0"/>
                        <a:cs typeface="Arial" panose="020B0604020202020204" pitchFamily="34" charset="0"/>
                      </a:endParaRPr>
                    </a:p>
                  </a:txBody>
                  <a:tcPr marL="30573" marR="30573" marT="0" marB="0"/>
                </a:tc>
                <a:extLst>
                  <a:ext uri="{0D108BD9-81ED-4DB2-BD59-A6C34878D82A}">
                    <a16:rowId xmlns:a16="http://schemas.microsoft.com/office/drawing/2014/main" val="1814191069"/>
                  </a:ext>
                </a:extLst>
              </a:tr>
              <a:tr h="233319">
                <a:tc>
                  <a:txBody>
                    <a:bodyPr/>
                    <a:lstStyle/>
                    <a:p>
                      <a:pPr algn="l">
                        <a:lnSpc>
                          <a:spcPct val="107000"/>
                        </a:lnSpc>
                        <a:spcAft>
                          <a:spcPts val="800"/>
                        </a:spcAft>
                      </a:pPr>
                      <a:r>
                        <a:rPr lang="en-US" sz="1400" kern="100" dirty="0">
                          <a:effectLst/>
                        </a:rPr>
                        <a:t>14:00- 14:30 AM</a:t>
                      </a:r>
                      <a:endParaRPr lang="en-DK" sz="1400" kern="100" dirty="0">
                        <a:effectLst/>
                        <a:latin typeface="Aptos" panose="020B0004020202020204" pitchFamily="34" charset="0"/>
                        <a:ea typeface="Aptos" panose="020B0004020202020204" pitchFamily="34" charset="0"/>
                        <a:cs typeface="Arial" panose="020B0604020202020204" pitchFamily="34" charset="0"/>
                      </a:endParaRPr>
                    </a:p>
                  </a:txBody>
                  <a:tcPr marL="30573" marR="30573" marT="0" marB="0"/>
                </a:tc>
                <a:tc>
                  <a:txBody>
                    <a:bodyPr/>
                    <a:lstStyle/>
                    <a:p>
                      <a:pPr algn="l">
                        <a:lnSpc>
                          <a:spcPct val="107000"/>
                        </a:lnSpc>
                        <a:spcAft>
                          <a:spcPts val="800"/>
                        </a:spcAft>
                      </a:pPr>
                      <a:r>
                        <a:rPr lang="en-US" sz="1400" kern="100">
                          <a:effectLst/>
                        </a:rPr>
                        <a:t>Civil Registration and Vital Science Directorate from MoIFAR </a:t>
                      </a:r>
                      <a:endParaRPr lang="en-DK" sz="1400" kern="100">
                        <a:effectLst/>
                        <a:latin typeface="Aptos" panose="020B0004020202020204" pitchFamily="34" charset="0"/>
                        <a:ea typeface="Aptos" panose="020B0004020202020204" pitchFamily="34" charset="0"/>
                        <a:cs typeface="Arial" panose="020B0604020202020204" pitchFamily="34" charset="0"/>
                      </a:endParaRPr>
                    </a:p>
                  </a:txBody>
                  <a:tcPr marL="30573" marR="30573" marT="0" marB="0"/>
                </a:tc>
                <a:tc>
                  <a:txBody>
                    <a:bodyPr/>
                    <a:lstStyle/>
                    <a:p>
                      <a:pPr algn="l">
                        <a:lnSpc>
                          <a:spcPct val="107000"/>
                        </a:lnSpc>
                        <a:spcAft>
                          <a:spcPts val="800"/>
                        </a:spcAft>
                      </a:pPr>
                      <a:r>
                        <a:rPr lang="en-US" sz="1400" kern="100">
                          <a:effectLst/>
                        </a:rPr>
                        <a:t> </a:t>
                      </a:r>
                      <a:endParaRPr lang="en-DK" sz="1400" kern="100">
                        <a:effectLst/>
                        <a:latin typeface="Aptos" panose="020B0004020202020204" pitchFamily="34" charset="0"/>
                        <a:ea typeface="Aptos" panose="020B0004020202020204" pitchFamily="34" charset="0"/>
                        <a:cs typeface="Arial" panose="020B0604020202020204" pitchFamily="34" charset="0"/>
                      </a:endParaRPr>
                    </a:p>
                  </a:txBody>
                  <a:tcPr marL="30573" marR="30573" marT="0" marB="0"/>
                </a:tc>
                <a:extLst>
                  <a:ext uri="{0D108BD9-81ED-4DB2-BD59-A6C34878D82A}">
                    <a16:rowId xmlns:a16="http://schemas.microsoft.com/office/drawing/2014/main" val="1887478107"/>
                  </a:ext>
                </a:extLst>
              </a:tr>
              <a:tr h="304361">
                <a:tc>
                  <a:txBody>
                    <a:bodyPr/>
                    <a:lstStyle/>
                    <a:p>
                      <a:pPr algn="l">
                        <a:lnSpc>
                          <a:spcPct val="107000"/>
                        </a:lnSpc>
                        <a:spcAft>
                          <a:spcPts val="800"/>
                        </a:spcAft>
                      </a:pPr>
                      <a:r>
                        <a:rPr lang="en-US" sz="1400" kern="100" dirty="0">
                          <a:effectLst/>
                        </a:rPr>
                        <a:t>14:30- 15:00 AM</a:t>
                      </a:r>
                      <a:endParaRPr lang="en-DK" sz="1400" kern="100" dirty="0">
                        <a:effectLst/>
                        <a:latin typeface="Aptos" panose="020B0004020202020204" pitchFamily="34" charset="0"/>
                        <a:ea typeface="Aptos" panose="020B0004020202020204" pitchFamily="34" charset="0"/>
                        <a:cs typeface="Arial" panose="020B0604020202020204" pitchFamily="34" charset="0"/>
                      </a:endParaRPr>
                    </a:p>
                  </a:txBody>
                  <a:tcPr marL="30573" marR="30573" marT="0" marB="0"/>
                </a:tc>
                <a:tc>
                  <a:txBody>
                    <a:bodyPr/>
                    <a:lstStyle/>
                    <a:p>
                      <a:pPr algn="l">
                        <a:lnSpc>
                          <a:spcPct val="107000"/>
                        </a:lnSpc>
                        <a:spcAft>
                          <a:spcPts val="800"/>
                        </a:spcAft>
                      </a:pPr>
                      <a:r>
                        <a:rPr lang="en-US" sz="1400" kern="100" dirty="0">
                          <a:effectLst/>
                        </a:rPr>
                        <a:t>Central Bank of Somalia</a:t>
                      </a:r>
                      <a:endParaRPr lang="en-DK" sz="1400" kern="100" dirty="0">
                        <a:effectLst/>
                      </a:endParaRPr>
                    </a:p>
                  </a:txBody>
                  <a:tcPr marL="30573" marR="30573" marT="0" marB="0"/>
                </a:tc>
                <a:tc>
                  <a:txBody>
                    <a:bodyPr/>
                    <a:lstStyle/>
                    <a:p>
                      <a:pPr algn="l">
                        <a:lnSpc>
                          <a:spcPct val="107000"/>
                        </a:lnSpc>
                        <a:spcAft>
                          <a:spcPts val="800"/>
                        </a:spcAft>
                      </a:pPr>
                      <a:r>
                        <a:rPr lang="en-US" sz="1400" kern="100" dirty="0">
                          <a:effectLst/>
                        </a:rPr>
                        <a:t> </a:t>
                      </a:r>
                      <a:endParaRPr lang="en-DK" sz="1400" kern="100" dirty="0">
                        <a:effectLst/>
                      </a:endParaRPr>
                    </a:p>
                  </a:txBody>
                  <a:tcPr marL="30573" marR="30573" marT="0" marB="0"/>
                </a:tc>
                <a:extLst>
                  <a:ext uri="{0D108BD9-81ED-4DB2-BD59-A6C34878D82A}">
                    <a16:rowId xmlns:a16="http://schemas.microsoft.com/office/drawing/2014/main" val="139173748"/>
                  </a:ext>
                </a:extLst>
              </a:tr>
              <a:tr h="233319">
                <a:tc>
                  <a:txBody>
                    <a:bodyPr/>
                    <a:lstStyle/>
                    <a:p>
                      <a:pPr algn="l">
                        <a:lnSpc>
                          <a:spcPct val="107000"/>
                        </a:lnSpc>
                        <a:spcAft>
                          <a:spcPts val="800"/>
                        </a:spcAft>
                      </a:pPr>
                      <a:r>
                        <a:rPr lang="en-US" sz="1400" kern="100">
                          <a:effectLst/>
                        </a:rPr>
                        <a:t>15.00AM- 15:30PM</a:t>
                      </a:r>
                      <a:endParaRPr lang="en-DK" sz="1400" kern="100">
                        <a:effectLst/>
                        <a:latin typeface="Aptos" panose="020B0004020202020204" pitchFamily="34" charset="0"/>
                        <a:ea typeface="Aptos" panose="020B0004020202020204" pitchFamily="34" charset="0"/>
                        <a:cs typeface="Arial" panose="020B0604020202020204" pitchFamily="34" charset="0"/>
                      </a:endParaRPr>
                    </a:p>
                  </a:txBody>
                  <a:tcPr marL="30573" marR="30573" marT="0" marB="0"/>
                </a:tc>
                <a:tc>
                  <a:txBody>
                    <a:bodyPr/>
                    <a:lstStyle/>
                    <a:p>
                      <a:pPr algn="l">
                        <a:lnSpc>
                          <a:spcPct val="107000"/>
                        </a:lnSpc>
                        <a:spcAft>
                          <a:spcPts val="800"/>
                        </a:spcAft>
                      </a:pPr>
                      <a:r>
                        <a:rPr lang="en-US" sz="1400" kern="100">
                          <a:effectLst/>
                        </a:rPr>
                        <a:t>Data Protection Authority</a:t>
                      </a:r>
                      <a:endParaRPr lang="en-DK" sz="1400" kern="100">
                        <a:effectLst/>
                        <a:latin typeface="Aptos" panose="020B0004020202020204" pitchFamily="34" charset="0"/>
                        <a:ea typeface="Aptos" panose="020B0004020202020204" pitchFamily="34" charset="0"/>
                        <a:cs typeface="Arial" panose="020B0604020202020204" pitchFamily="34" charset="0"/>
                      </a:endParaRPr>
                    </a:p>
                  </a:txBody>
                  <a:tcPr marL="30573" marR="30573" marT="0" marB="0"/>
                </a:tc>
                <a:tc>
                  <a:txBody>
                    <a:bodyPr/>
                    <a:lstStyle/>
                    <a:p>
                      <a:pPr algn="l">
                        <a:lnSpc>
                          <a:spcPct val="107000"/>
                        </a:lnSpc>
                        <a:spcAft>
                          <a:spcPts val="800"/>
                        </a:spcAft>
                      </a:pPr>
                      <a:r>
                        <a:rPr lang="en-US" sz="1400" kern="100">
                          <a:effectLst/>
                        </a:rPr>
                        <a:t> </a:t>
                      </a:r>
                      <a:endParaRPr lang="en-DK" sz="1400" kern="100">
                        <a:effectLst/>
                        <a:latin typeface="Aptos" panose="020B0004020202020204" pitchFamily="34" charset="0"/>
                        <a:ea typeface="Aptos" panose="020B0004020202020204" pitchFamily="34" charset="0"/>
                        <a:cs typeface="Arial" panose="020B0604020202020204" pitchFamily="34" charset="0"/>
                      </a:endParaRPr>
                    </a:p>
                  </a:txBody>
                  <a:tcPr marL="30573" marR="30573" marT="0" marB="0"/>
                </a:tc>
                <a:extLst>
                  <a:ext uri="{0D108BD9-81ED-4DB2-BD59-A6C34878D82A}">
                    <a16:rowId xmlns:a16="http://schemas.microsoft.com/office/drawing/2014/main" val="2924220867"/>
                  </a:ext>
                </a:extLst>
              </a:tr>
              <a:tr h="262209">
                <a:tc>
                  <a:txBody>
                    <a:bodyPr/>
                    <a:lstStyle/>
                    <a:p>
                      <a:pPr algn="l">
                        <a:lnSpc>
                          <a:spcPct val="107000"/>
                        </a:lnSpc>
                        <a:spcAft>
                          <a:spcPts val="800"/>
                        </a:spcAft>
                      </a:pPr>
                      <a:r>
                        <a:rPr lang="en-US" sz="1400" kern="100" dirty="0">
                          <a:solidFill>
                            <a:schemeClr val="tx1"/>
                          </a:solidFill>
                          <a:effectLst/>
                        </a:rPr>
                        <a:t>3:30- 4:00 PM</a:t>
                      </a:r>
                      <a:endParaRPr lang="en-DK" sz="1400" kern="100" dirty="0">
                        <a:solidFill>
                          <a:schemeClr val="tx1"/>
                        </a:solidFill>
                        <a:effectLst/>
                      </a:endParaRPr>
                    </a:p>
                  </a:txBody>
                  <a:tcPr marL="30573" marR="30573" marT="0" marB="0">
                    <a:solidFill>
                      <a:schemeClr val="accent6">
                        <a:lumMod val="20000"/>
                        <a:lumOff val="80000"/>
                      </a:schemeClr>
                    </a:solidFill>
                  </a:tcPr>
                </a:tc>
                <a:tc>
                  <a:txBody>
                    <a:bodyPr/>
                    <a:lstStyle/>
                    <a:p>
                      <a:pPr algn="l">
                        <a:lnSpc>
                          <a:spcPct val="107000"/>
                        </a:lnSpc>
                        <a:spcAft>
                          <a:spcPts val="800"/>
                        </a:spcAft>
                      </a:pPr>
                      <a:r>
                        <a:rPr lang="en-US" sz="1400" kern="100" dirty="0">
                          <a:solidFill>
                            <a:schemeClr val="tx1"/>
                          </a:solidFill>
                          <a:effectLst/>
                        </a:rPr>
                        <a:t>CLOSING OF DAY ONE </a:t>
                      </a:r>
                      <a:endParaRPr lang="en-DK" sz="140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30573" marR="30573" marT="0" marB="0">
                    <a:solidFill>
                      <a:schemeClr val="accent6">
                        <a:lumMod val="20000"/>
                        <a:lumOff val="80000"/>
                      </a:schemeClr>
                    </a:solidFill>
                  </a:tcPr>
                </a:tc>
                <a:tc>
                  <a:txBody>
                    <a:bodyPr/>
                    <a:lstStyle/>
                    <a:p>
                      <a:pPr algn="l">
                        <a:lnSpc>
                          <a:spcPct val="107000"/>
                        </a:lnSpc>
                        <a:spcAft>
                          <a:spcPts val="800"/>
                        </a:spcAft>
                      </a:pPr>
                      <a:r>
                        <a:rPr lang="en-US" sz="1400" kern="100" dirty="0">
                          <a:solidFill>
                            <a:schemeClr val="tx1"/>
                          </a:solidFill>
                          <a:effectLst/>
                        </a:rPr>
                        <a:t> </a:t>
                      </a:r>
                      <a:endParaRPr lang="en-DK" sz="140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30573" marR="30573" marT="0" marB="0">
                    <a:solidFill>
                      <a:schemeClr val="accent6">
                        <a:lumMod val="20000"/>
                        <a:lumOff val="80000"/>
                      </a:schemeClr>
                    </a:solidFill>
                  </a:tcPr>
                </a:tc>
                <a:extLst>
                  <a:ext uri="{0D108BD9-81ED-4DB2-BD59-A6C34878D82A}">
                    <a16:rowId xmlns:a16="http://schemas.microsoft.com/office/drawing/2014/main" val="3051950590"/>
                  </a:ext>
                </a:extLst>
              </a:tr>
            </a:tbl>
          </a:graphicData>
        </a:graphic>
      </p:graphicFrame>
    </p:spTree>
    <p:extLst>
      <p:ext uri="{BB962C8B-B14F-4D97-AF65-F5344CB8AC3E}">
        <p14:creationId xmlns:p14="http://schemas.microsoft.com/office/powerpoint/2010/main" val="4247676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id="{61688274-1809-5922-0748-857D57F46FA0}"/>
              </a:ext>
            </a:extLst>
          </p:cNvPr>
          <p:cNvSpPr>
            <a:spLocks noGrp="1" noChangeArrowheads="1"/>
          </p:cNvSpPr>
          <p:nvPr>
            <p:ph type="ctrTitle"/>
          </p:nvPr>
        </p:nvSpPr>
        <p:spPr>
          <a:xfrm>
            <a:off x="1078065" y="4064337"/>
            <a:ext cx="3343623" cy="1959429"/>
          </a:xfrm>
        </p:spPr>
        <p:txBody>
          <a:bodyPr/>
          <a:lstStyle/>
          <a:p>
            <a:pPr algn="l" eaLnBrk="1" hangingPunct="1"/>
            <a:br>
              <a:rPr lang="en-GB" altLang="en-US" sz="2400" dirty="0">
                <a:solidFill>
                  <a:srgbClr val="232E3D"/>
                </a:solidFill>
                <a:latin typeface="PROXIMA NOVA RG" pitchFamily="2" charset="0"/>
              </a:rPr>
            </a:br>
            <a:r>
              <a:rPr lang="en-GB" altLang="en-US" sz="2400" dirty="0">
                <a:solidFill>
                  <a:srgbClr val="006EB5"/>
                </a:solidFill>
                <a:latin typeface="PROXIMA NOVA RG" pitchFamily="2" charset="0"/>
              </a:rPr>
              <a:t>GOVERNANCE</a:t>
            </a:r>
            <a:r>
              <a:rPr lang="en-GB" altLang="en-US" sz="2400" dirty="0">
                <a:solidFill>
                  <a:srgbClr val="232E3D"/>
                </a:solidFill>
                <a:latin typeface="PROXIMA NOVA RG" pitchFamily="2" charset="0"/>
              </a:rPr>
              <a:t> </a:t>
            </a:r>
            <a:br>
              <a:rPr lang="en-GB" altLang="en-US" sz="2400" dirty="0">
                <a:solidFill>
                  <a:srgbClr val="232E3D"/>
                </a:solidFill>
                <a:latin typeface="PROXIMA NOVA RG" pitchFamily="2" charset="0"/>
              </a:rPr>
            </a:br>
            <a:r>
              <a:rPr lang="en-GB" altLang="en-US" sz="2400" dirty="0">
                <a:solidFill>
                  <a:srgbClr val="232E3D"/>
                </a:solidFill>
                <a:latin typeface="PROXIMA NOVA RG" pitchFamily="2" charset="0"/>
              </a:rPr>
              <a:t>FOR LEGAL DIGITAL IDENTITY</a:t>
            </a:r>
            <a:endParaRPr lang="en-GB" altLang="en-US" sz="2400" dirty="0">
              <a:latin typeface="PROXIMA NOVA RG" pitchFamily="2" charset="0"/>
            </a:endParaRPr>
          </a:p>
        </p:txBody>
      </p:sp>
      <p:pic>
        <p:nvPicPr>
          <p:cNvPr id="4104" name="Picture 8" descr="Somalia | BMZ">
            <a:extLst>
              <a:ext uri="{FF2B5EF4-FFF2-40B4-BE49-F238E27FC236}">
                <a16:creationId xmlns:a16="http://schemas.microsoft.com/office/drawing/2014/main" id="{E51C9A6F-2014-E1C9-D86C-E37737EB3C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07" r="43495"/>
          <a:stretch/>
        </p:blipFill>
        <p:spPr bwMode="auto">
          <a:xfrm>
            <a:off x="6862354" y="0"/>
            <a:ext cx="532964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id="{081E55A9-5B56-D2AE-F034-ECC7787F6D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2675" y="365125"/>
            <a:ext cx="50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4E0507E3-0289-E261-2B59-5C9930DBD459}"/>
              </a:ext>
            </a:extLst>
          </p:cNvPr>
          <p:cNvSpPr txBox="1">
            <a:spLocks noChangeArrowheads="1"/>
          </p:cNvSpPr>
          <p:nvPr/>
        </p:nvSpPr>
        <p:spPr bwMode="auto">
          <a:xfrm>
            <a:off x="1078064" y="1813948"/>
            <a:ext cx="3343623" cy="195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lnSpc>
                <a:spcPct val="90000"/>
              </a:lnSpc>
              <a:spcBef>
                <a:spcPct val="0"/>
              </a:spcBef>
              <a:spcAft>
                <a:spcPct val="0"/>
              </a:spcAft>
              <a:defRPr sz="6000" b="1" kern="1200">
                <a:solidFill>
                  <a:schemeClr val="tx1"/>
                </a:solidFill>
                <a:latin typeface="FontsFreeNetProximaNovaSbold" panose="02000506030000020004" pitchFamily="2" charset="77"/>
                <a:ea typeface="Roboto" panose="02000000000000000000" pitchFamily="2" charset="0"/>
                <a:cs typeface="Roboto" panose="02000000000000000000" pitchFamily="2" charset="0"/>
              </a:defRPr>
            </a:lvl1pPr>
            <a:lvl2pPr algn="l" rtl="0" eaLnBrk="0" fontAlgn="base" hangingPunct="0">
              <a:lnSpc>
                <a:spcPct val="90000"/>
              </a:lnSpc>
              <a:spcBef>
                <a:spcPct val="0"/>
              </a:spcBef>
              <a:spcAft>
                <a:spcPct val="0"/>
              </a:spcAft>
              <a:defRPr sz="4400" b="1">
                <a:solidFill>
                  <a:schemeClr val="tx1"/>
                </a:solidFill>
                <a:latin typeface="FontsFreeNetProximaNovaSbold" panose="02000506030000020004" pitchFamily="2" charset="77"/>
                <a:ea typeface="Roboto" panose="02000000000000000000" pitchFamily="2" charset="0"/>
                <a:cs typeface="Roboto" panose="02000000000000000000" pitchFamily="2" charset="0"/>
              </a:defRPr>
            </a:lvl2pPr>
            <a:lvl3pPr algn="l" rtl="0" eaLnBrk="0" fontAlgn="base" hangingPunct="0">
              <a:lnSpc>
                <a:spcPct val="90000"/>
              </a:lnSpc>
              <a:spcBef>
                <a:spcPct val="0"/>
              </a:spcBef>
              <a:spcAft>
                <a:spcPct val="0"/>
              </a:spcAft>
              <a:defRPr sz="4400" b="1">
                <a:solidFill>
                  <a:schemeClr val="tx1"/>
                </a:solidFill>
                <a:latin typeface="FontsFreeNetProximaNovaSbold" panose="02000506030000020004" pitchFamily="2" charset="77"/>
                <a:ea typeface="Roboto" panose="02000000000000000000" pitchFamily="2" charset="0"/>
                <a:cs typeface="Roboto" panose="02000000000000000000" pitchFamily="2" charset="0"/>
              </a:defRPr>
            </a:lvl3pPr>
            <a:lvl4pPr algn="l" rtl="0" eaLnBrk="0" fontAlgn="base" hangingPunct="0">
              <a:lnSpc>
                <a:spcPct val="90000"/>
              </a:lnSpc>
              <a:spcBef>
                <a:spcPct val="0"/>
              </a:spcBef>
              <a:spcAft>
                <a:spcPct val="0"/>
              </a:spcAft>
              <a:defRPr sz="4400" b="1">
                <a:solidFill>
                  <a:schemeClr val="tx1"/>
                </a:solidFill>
                <a:latin typeface="FontsFreeNetProximaNovaSbold" panose="02000506030000020004" pitchFamily="2" charset="77"/>
                <a:ea typeface="Roboto" panose="02000000000000000000" pitchFamily="2" charset="0"/>
                <a:cs typeface="Roboto" panose="02000000000000000000" pitchFamily="2" charset="0"/>
              </a:defRPr>
            </a:lvl4pPr>
            <a:lvl5pPr algn="l" rtl="0" eaLnBrk="0" fontAlgn="base" hangingPunct="0">
              <a:lnSpc>
                <a:spcPct val="90000"/>
              </a:lnSpc>
              <a:spcBef>
                <a:spcPct val="0"/>
              </a:spcBef>
              <a:spcAft>
                <a:spcPct val="0"/>
              </a:spcAft>
              <a:defRPr sz="4400" b="1">
                <a:solidFill>
                  <a:schemeClr val="tx1"/>
                </a:solidFill>
                <a:latin typeface="FontsFreeNetProximaNovaSbold" panose="02000506030000020004" pitchFamily="2" charset="77"/>
                <a:ea typeface="Roboto" panose="02000000000000000000" pitchFamily="2" charset="0"/>
                <a:cs typeface="Roboto" panose="02000000000000000000" pitchFamily="2" charset="0"/>
              </a:defRPr>
            </a:lvl5pPr>
            <a:lvl6pPr marL="457200" algn="l" rtl="0" fontAlgn="base">
              <a:lnSpc>
                <a:spcPct val="90000"/>
              </a:lnSpc>
              <a:spcBef>
                <a:spcPct val="0"/>
              </a:spcBef>
              <a:spcAft>
                <a:spcPct val="0"/>
              </a:spcAft>
              <a:defRPr sz="4400" b="1">
                <a:solidFill>
                  <a:schemeClr val="tx1"/>
                </a:solidFill>
                <a:latin typeface="FontsFreeNetProximaNovaSbold" panose="02000506030000020004" pitchFamily="2" charset="77"/>
                <a:ea typeface="Roboto" panose="02000000000000000000" pitchFamily="2" charset="0"/>
                <a:cs typeface="Roboto" panose="02000000000000000000" pitchFamily="2" charset="0"/>
              </a:defRPr>
            </a:lvl6pPr>
            <a:lvl7pPr marL="914400" algn="l" rtl="0" fontAlgn="base">
              <a:lnSpc>
                <a:spcPct val="90000"/>
              </a:lnSpc>
              <a:spcBef>
                <a:spcPct val="0"/>
              </a:spcBef>
              <a:spcAft>
                <a:spcPct val="0"/>
              </a:spcAft>
              <a:defRPr sz="4400" b="1">
                <a:solidFill>
                  <a:schemeClr val="tx1"/>
                </a:solidFill>
                <a:latin typeface="FontsFreeNetProximaNovaSbold" panose="02000506030000020004" pitchFamily="2" charset="77"/>
                <a:ea typeface="Roboto" panose="02000000000000000000" pitchFamily="2" charset="0"/>
                <a:cs typeface="Roboto" panose="02000000000000000000" pitchFamily="2" charset="0"/>
              </a:defRPr>
            </a:lvl7pPr>
            <a:lvl8pPr marL="1371600" algn="l" rtl="0" fontAlgn="base">
              <a:lnSpc>
                <a:spcPct val="90000"/>
              </a:lnSpc>
              <a:spcBef>
                <a:spcPct val="0"/>
              </a:spcBef>
              <a:spcAft>
                <a:spcPct val="0"/>
              </a:spcAft>
              <a:defRPr sz="4400" b="1">
                <a:solidFill>
                  <a:schemeClr val="tx1"/>
                </a:solidFill>
                <a:latin typeface="FontsFreeNetProximaNovaSbold" panose="02000506030000020004" pitchFamily="2" charset="77"/>
                <a:ea typeface="Roboto" panose="02000000000000000000" pitchFamily="2" charset="0"/>
                <a:cs typeface="Roboto" panose="02000000000000000000" pitchFamily="2" charset="0"/>
              </a:defRPr>
            </a:lvl8pPr>
            <a:lvl9pPr marL="1828800" algn="l" rtl="0" fontAlgn="base">
              <a:lnSpc>
                <a:spcPct val="90000"/>
              </a:lnSpc>
              <a:spcBef>
                <a:spcPct val="0"/>
              </a:spcBef>
              <a:spcAft>
                <a:spcPct val="0"/>
              </a:spcAft>
              <a:defRPr sz="4400" b="1">
                <a:solidFill>
                  <a:schemeClr val="tx1"/>
                </a:solidFill>
                <a:latin typeface="FontsFreeNetProximaNovaSbold" panose="02000506030000020004" pitchFamily="2" charset="77"/>
                <a:ea typeface="Roboto" panose="02000000000000000000" pitchFamily="2" charset="0"/>
                <a:cs typeface="Roboto" panose="02000000000000000000" pitchFamily="2" charset="0"/>
              </a:defRPr>
            </a:lvl9pPr>
          </a:lstStyle>
          <a:p>
            <a:pPr algn="l" eaLnBrk="1" hangingPunct="1"/>
            <a:r>
              <a:rPr lang="en-GB" altLang="en-US" sz="4400" dirty="0">
                <a:solidFill>
                  <a:srgbClr val="232E3D"/>
                </a:solidFill>
                <a:latin typeface="PROXIMA NOVA RG" pitchFamily="2" charset="0"/>
              </a:rPr>
              <a:t>Thank you</a:t>
            </a:r>
            <a:endParaRPr lang="en-GB" altLang="en-US" sz="4400" dirty="0">
              <a:latin typeface="PROXIMA NOVA RG" pitchFamily="2" charset="0"/>
            </a:endParaRPr>
          </a:p>
        </p:txBody>
      </p:sp>
    </p:spTree>
    <p:extLst>
      <p:ext uri="{BB962C8B-B14F-4D97-AF65-F5344CB8AC3E}">
        <p14:creationId xmlns:p14="http://schemas.microsoft.com/office/powerpoint/2010/main" val="2509381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A38AB-E744-80FD-5E14-92BAF08A6B67}"/>
              </a:ext>
            </a:extLst>
          </p:cNvPr>
          <p:cNvSpPr>
            <a:spLocks noGrp="1"/>
          </p:cNvSpPr>
          <p:nvPr>
            <p:ph type="title"/>
          </p:nvPr>
        </p:nvSpPr>
        <p:spPr>
          <a:xfrm>
            <a:off x="818408" y="334674"/>
            <a:ext cx="10282238" cy="633412"/>
          </a:xfrm>
        </p:spPr>
        <p:txBody>
          <a:bodyPr rtlCol="0" anchor="t">
            <a:normAutofit/>
          </a:bodyPr>
          <a:lstStyle/>
          <a:p>
            <a:pPr eaLnBrk="1" fontAlgn="auto" hangingPunct="1">
              <a:spcAft>
                <a:spcPts val="0"/>
              </a:spcAft>
              <a:defRPr/>
            </a:pPr>
            <a:r>
              <a:rPr lang="en-GB" sz="3600" dirty="0"/>
              <a:t>The value drivers for (digital) identity</a:t>
            </a:r>
          </a:p>
        </p:txBody>
      </p:sp>
      <p:sp>
        <p:nvSpPr>
          <p:cNvPr id="6" name="Content Placeholder 2">
            <a:extLst>
              <a:ext uri="{FF2B5EF4-FFF2-40B4-BE49-F238E27FC236}">
                <a16:creationId xmlns:a16="http://schemas.microsoft.com/office/drawing/2014/main" id="{878D0E63-8577-B3FD-380A-AB2C293E7307}"/>
              </a:ext>
            </a:extLst>
          </p:cNvPr>
          <p:cNvSpPr txBox="1">
            <a:spLocks/>
          </p:cNvSpPr>
          <p:nvPr/>
        </p:nvSpPr>
        <p:spPr bwMode="auto">
          <a:xfrm>
            <a:off x="818408" y="968726"/>
            <a:ext cx="11020124" cy="38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PROXIMA NOVA RG" panose="02000506030000020004" pitchFamily="2" charset="77"/>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PROXIMA NOVA RG" panose="02000506030000020004" pitchFamily="2" charset="77"/>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PROXIMA NOVA RG" panose="02000506030000020004" pitchFamily="2" charset="77"/>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PROXIMA NOVA RG" panose="02000506030000020004" pitchFamily="2" charset="77"/>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PROXIMA NOVA RG"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spcAft>
                <a:spcPts val="0"/>
              </a:spcAft>
              <a:buSzPts val="1800"/>
              <a:buNone/>
            </a:pPr>
            <a:r>
              <a:rPr lang="en-US" sz="1800" dirty="0">
                <a:solidFill>
                  <a:schemeClr val="accent2"/>
                </a:solidFill>
                <a:latin typeface="Calibri"/>
                <a:ea typeface="Calibri"/>
                <a:cs typeface="Calibri"/>
              </a:rPr>
              <a:t>Financial inclusion. Reducing fraud. Streamlining government service delivery across government. </a:t>
            </a:r>
          </a:p>
        </p:txBody>
      </p:sp>
      <p:pic>
        <p:nvPicPr>
          <p:cNvPr id="3" name="Picture 2" descr="A diagram of a company&#10;&#10;Description automatically generated">
            <a:extLst>
              <a:ext uri="{FF2B5EF4-FFF2-40B4-BE49-F238E27FC236}">
                <a16:creationId xmlns:a16="http://schemas.microsoft.com/office/drawing/2014/main" id="{9843F055-0016-3CE7-663F-89D13A97C69E}"/>
              </a:ext>
            </a:extLst>
          </p:cNvPr>
          <p:cNvPicPr>
            <a:picLocks noChangeAspect="1"/>
          </p:cNvPicPr>
          <p:nvPr/>
        </p:nvPicPr>
        <p:blipFill>
          <a:blip r:embed="rId2"/>
          <a:stretch>
            <a:fillRect/>
          </a:stretch>
        </p:blipFill>
        <p:spPr>
          <a:xfrm>
            <a:off x="818532" y="1370487"/>
            <a:ext cx="10188781" cy="5047259"/>
          </a:xfrm>
          <a:prstGeom prst="rect">
            <a:avLst/>
          </a:prstGeom>
        </p:spPr>
      </p:pic>
    </p:spTree>
    <p:extLst>
      <p:ext uri="{BB962C8B-B14F-4D97-AF65-F5344CB8AC3E}">
        <p14:creationId xmlns:p14="http://schemas.microsoft.com/office/powerpoint/2010/main" val="4004784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5;p22">
            <a:extLst>
              <a:ext uri="{FF2B5EF4-FFF2-40B4-BE49-F238E27FC236}">
                <a16:creationId xmlns:a16="http://schemas.microsoft.com/office/drawing/2014/main" id="{DF73677D-1AF8-A7F2-FD32-4CE6459B8FA3}"/>
              </a:ext>
            </a:extLst>
          </p:cNvPr>
          <p:cNvSpPr txBox="1"/>
          <p:nvPr/>
        </p:nvSpPr>
        <p:spPr>
          <a:xfrm>
            <a:off x="4910797" y="638361"/>
            <a:ext cx="6333852" cy="78790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80000"/>
              </a:lnSpc>
              <a:spcBef>
                <a:spcPts val="0"/>
              </a:spcBef>
              <a:spcAft>
                <a:spcPts val="0"/>
              </a:spcAft>
              <a:buClr>
                <a:srgbClr val="0468B1"/>
              </a:buClr>
              <a:buSzPts val="3200"/>
              <a:buFontTx/>
              <a:buNone/>
              <a:tabLst/>
              <a:defRPr/>
            </a:pPr>
            <a:r>
              <a:rPr kumimoji="0" lang="en-US" sz="3200" b="1" i="0" u="none" strike="noStrike" kern="0" cap="none" spc="0" normalizeH="0" baseline="0" noProof="0" dirty="0">
                <a:ln>
                  <a:noFill/>
                </a:ln>
                <a:effectLst/>
                <a:uLnTx/>
                <a:uFillTx/>
                <a:latin typeface="Proxima Nova Rg" panose="02000506030000020004" pitchFamily="50" charset="0"/>
                <a:ea typeface="+mn-ea"/>
                <a:cs typeface="Arial"/>
                <a:sym typeface="Proxima Nova"/>
              </a:rPr>
              <a:t>In 2008, </a:t>
            </a:r>
            <a:r>
              <a:rPr kumimoji="0" lang="en-US" sz="3200" b="1" i="0" u="none" strike="noStrike" kern="0" cap="none" spc="0" normalizeH="0" baseline="0" noProof="0" dirty="0">
                <a:ln>
                  <a:noFill/>
                </a:ln>
                <a:solidFill>
                  <a:schemeClr val="accent2"/>
                </a:solidFill>
                <a:effectLst/>
                <a:uLnTx/>
                <a:uFillTx/>
                <a:latin typeface="Proxima Nova Rg" panose="02000506030000020004" pitchFamily="50" charset="0"/>
                <a:ea typeface="+mn-ea"/>
                <a:cs typeface="Arial"/>
                <a:sym typeface="Proxima Nova"/>
              </a:rPr>
              <a:t>India</a:t>
            </a:r>
            <a:r>
              <a:rPr kumimoji="0" lang="en-US" sz="3200" b="1" i="0" u="none" strike="noStrike" kern="0" cap="none" spc="0" normalizeH="0" baseline="0" noProof="0" dirty="0">
                <a:ln>
                  <a:noFill/>
                </a:ln>
                <a:effectLst/>
                <a:uLnTx/>
                <a:uFillTx/>
                <a:latin typeface="Proxima Nova Rg" panose="02000506030000020004" pitchFamily="50" charset="0"/>
                <a:ea typeface="+mn-ea"/>
                <a:cs typeface="Arial"/>
                <a:sym typeface="Proxima Nova"/>
              </a:rPr>
              <a:t> was one of the world’s most unbanked countries</a:t>
            </a:r>
            <a:endParaRPr kumimoji="0" lang="en-US" sz="3200" b="0" i="0" u="none" strike="noStrike" kern="0" cap="none" spc="0" normalizeH="0" baseline="0" noProof="0" dirty="0">
              <a:ln>
                <a:noFill/>
              </a:ln>
              <a:effectLst/>
              <a:uLnTx/>
              <a:uFillTx/>
              <a:latin typeface="Proxima Nova Rg" panose="02000506030000020004" pitchFamily="50" charset="0"/>
              <a:ea typeface="+mn-ea"/>
              <a:cs typeface="Arial"/>
              <a:sym typeface="Arial"/>
            </a:endParaRPr>
          </a:p>
        </p:txBody>
      </p:sp>
      <p:pic>
        <p:nvPicPr>
          <p:cNvPr id="3" name="Image" descr="Image">
            <a:extLst>
              <a:ext uri="{FF2B5EF4-FFF2-40B4-BE49-F238E27FC236}">
                <a16:creationId xmlns:a16="http://schemas.microsoft.com/office/drawing/2014/main" id="{AD3D9DE5-9A51-7454-251C-F49050CA5402}"/>
              </a:ext>
            </a:extLst>
          </p:cNvPr>
          <p:cNvPicPr>
            <a:picLocks noChangeAspect="1"/>
          </p:cNvPicPr>
          <p:nvPr/>
        </p:nvPicPr>
        <p:blipFill>
          <a:blip r:embed="rId2"/>
          <a:stretch>
            <a:fillRect/>
          </a:stretch>
        </p:blipFill>
        <p:spPr>
          <a:xfrm rot="16200000">
            <a:off x="-488404" y="1344760"/>
            <a:ext cx="1889180" cy="457201"/>
          </a:xfrm>
          <a:prstGeom prst="rect">
            <a:avLst/>
          </a:prstGeom>
          <a:ln w="3175">
            <a:miter lim="400000"/>
          </a:ln>
        </p:spPr>
      </p:pic>
      <p:sp>
        <p:nvSpPr>
          <p:cNvPr id="4" name="TextBox 3">
            <a:extLst>
              <a:ext uri="{FF2B5EF4-FFF2-40B4-BE49-F238E27FC236}">
                <a16:creationId xmlns:a16="http://schemas.microsoft.com/office/drawing/2014/main" id="{828A6B8B-E4D2-5597-2C0E-300A129A8DC7}"/>
              </a:ext>
            </a:extLst>
          </p:cNvPr>
          <p:cNvSpPr txBox="1"/>
          <p:nvPr/>
        </p:nvSpPr>
        <p:spPr>
          <a:xfrm>
            <a:off x="4910797" y="2069171"/>
            <a:ext cx="4347503" cy="1569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4800" b="1" dirty="0">
                <a:solidFill>
                  <a:srgbClr val="0468B1"/>
                </a:solidFill>
                <a:latin typeface="PROXIMA NOVA RG" panose="02000506030000020004" pitchFamily="2" charset="77"/>
              </a:rPr>
              <a:t>Less than 20% </a:t>
            </a:r>
            <a:br>
              <a:rPr lang="en-GB" sz="3600" b="1" dirty="0">
                <a:latin typeface="PROXIMA NOVA RG" panose="02000506030000020004" pitchFamily="2" charset="77"/>
              </a:rPr>
            </a:br>
            <a:r>
              <a:rPr lang="en-GB" sz="2400" b="1" dirty="0">
                <a:latin typeface="PROXIMA NOVA RG" panose="02000506030000020004" pitchFamily="2" charset="77"/>
              </a:rPr>
              <a:t>of the population had access to a bank account</a:t>
            </a:r>
            <a:endParaRPr lang="en-GB" sz="2800" b="1" i="0" dirty="0">
              <a:solidFill>
                <a:schemeClr val="bg2"/>
              </a:solidFill>
              <a:effectLst/>
              <a:latin typeface="PROXIMA NOVA RG" panose="02000506030000020004" pitchFamily="2" charset="77"/>
            </a:endParaRPr>
          </a:p>
        </p:txBody>
      </p:sp>
      <p:sp>
        <p:nvSpPr>
          <p:cNvPr id="5" name="TextBox 4">
            <a:extLst>
              <a:ext uri="{FF2B5EF4-FFF2-40B4-BE49-F238E27FC236}">
                <a16:creationId xmlns:a16="http://schemas.microsoft.com/office/drawing/2014/main" id="{78692AD6-1F8C-7E0D-BD13-121A7959B0DC}"/>
              </a:ext>
            </a:extLst>
          </p:cNvPr>
          <p:cNvSpPr txBox="1"/>
          <p:nvPr/>
        </p:nvSpPr>
        <p:spPr>
          <a:xfrm>
            <a:off x="8012128" y="4236629"/>
            <a:ext cx="3676095" cy="20128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nSpc>
                <a:spcPct val="130000"/>
              </a:lnSpc>
            </a:pPr>
            <a:r>
              <a:rPr lang="en-GB" sz="2400" b="1" dirty="0">
                <a:solidFill>
                  <a:srgbClr val="C00000"/>
                </a:solidFill>
                <a:latin typeface="PROXIMA NOVA RG" panose="02000506030000020004" pitchFamily="2" charset="77"/>
              </a:rPr>
              <a:t>Lack of ID</a:t>
            </a:r>
            <a:endParaRPr lang="en-GB" sz="2400" b="1">
              <a:solidFill>
                <a:srgbClr val="C00000"/>
              </a:solidFill>
              <a:latin typeface="PROXIMA NOVA RG" panose="02000506030000020004" pitchFamily="2" charset="77"/>
            </a:endParaRPr>
          </a:p>
          <a:p>
            <a:pPr>
              <a:lnSpc>
                <a:spcPct val="130000"/>
              </a:lnSpc>
            </a:pPr>
            <a:r>
              <a:rPr lang="en-GB" sz="2400" b="1" i="0" dirty="0">
                <a:solidFill>
                  <a:srgbClr val="C00000"/>
                </a:solidFill>
                <a:effectLst/>
                <a:latin typeface="PROXIMA NOVA RG" panose="02000506030000020004" pitchFamily="2" charset="77"/>
              </a:rPr>
              <a:t>Cost and friction in KYC</a:t>
            </a:r>
            <a:endParaRPr lang="en-GB" sz="2400" b="1" i="0">
              <a:solidFill>
                <a:srgbClr val="C00000"/>
              </a:solidFill>
              <a:effectLst/>
              <a:latin typeface="PROXIMA NOVA RG" panose="02000506030000020004" pitchFamily="2" charset="77"/>
            </a:endParaRPr>
          </a:p>
          <a:p>
            <a:pPr>
              <a:lnSpc>
                <a:spcPct val="130000"/>
              </a:lnSpc>
            </a:pPr>
            <a:r>
              <a:rPr lang="en-GB" sz="2400" b="1" dirty="0">
                <a:solidFill>
                  <a:srgbClr val="C00000"/>
                </a:solidFill>
                <a:latin typeface="PROXIMA NOVA RG" panose="02000506030000020004" pitchFamily="2" charset="77"/>
              </a:rPr>
              <a:t>Bank branches in cities</a:t>
            </a:r>
            <a:endParaRPr lang="en-GB" sz="2400" b="1">
              <a:solidFill>
                <a:srgbClr val="C00000"/>
              </a:solidFill>
              <a:latin typeface="PROXIMA NOVA RG" panose="02000506030000020004" pitchFamily="2" charset="77"/>
            </a:endParaRPr>
          </a:p>
          <a:p>
            <a:pPr>
              <a:lnSpc>
                <a:spcPct val="130000"/>
              </a:lnSpc>
            </a:pPr>
            <a:r>
              <a:rPr lang="en-GB" sz="2400" b="1" i="0" dirty="0">
                <a:solidFill>
                  <a:srgbClr val="C00000"/>
                </a:solidFill>
                <a:effectLst/>
                <a:latin typeface="PROXIMA NOVA RG" panose="02000506030000020004" pitchFamily="2" charset="77"/>
              </a:rPr>
              <a:t>Lack of connectivity</a:t>
            </a:r>
            <a:endParaRPr lang="en-GB" sz="1600" b="1" i="0">
              <a:solidFill>
                <a:srgbClr val="C00000"/>
              </a:solidFill>
              <a:effectLst/>
              <a:latin typeface="PROXIMA NOVA RG" panose="02000506030000020004" pitchFamily="2" charset="77"/>
            </a:endParaRPr>
          </a:p>
        </p:txBody>
      </p:sp>
      <p:pic>
        <p:nvPicPr>
          <p:cNvPr id="16" name="Picture 15" descr="A picture containing outdoor, street, building, person&#10;&#10;Description automatically generated">
            <a:extLst>
              <a:ext uri="{FF2B5EF4-FFF2-40B4-BE49-F238E27FC236}">
                <a16:creationId xmlns:a16="http://schemas.microsoft.com/office/drawing/2014/main" id="{AD8041D7-8BD3-3B3C-1E59-93DE330744B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0" y="-3914"/>
            <a:ext cx="4572540" cy="6858000"/>
          </a:xfrm>
          <a:prstGeom prst="rect">
            <a:avLst/>
          </a:prstGeom>
        </p:spPr>
      </p:pic>
      <p:sp>
        <p:nvSpPr>
          <p:cNvPr id="6" name="Rectangle 5">
            <a:extLst>
              <a:ext uri="{FF2B5EF4-FFF2-40B4-BE49-F238E27FC236}">
                <a16:creationId xmlns:a16="http://schemas.microsoft.com/office/drawing/2014/main" id="{748E0046-A64A-8B36-C525-63FE9B65B908}"/>
              </a:ext>
            </a:extLst>
          </p:cNvPr>
          <p:cNvSpPr/>
          <p:nvPr/>
        </p:nvSpPr>
        <p:spPr>
          <a:xfrm>
            <a:off x="0" y="0"/>
            <a:ext cx="441325" cy="6858000"/>
          </a:xfrm>
          <a:prstGeom prst="rect">
            <a:avLst/>
          </a:prstGeom>
          <a:solidFill>
            <a:srgbClr val="232E3D"/>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D65D8B07-57E8-AD7A-EB4E-5A16E9E18C44}"/>
              </a:ext>
            </a:extLst>
          </p:cNvPr>
          <p:cNvSpPr/>
          <p:nvPr/>
        </p:nvSpPr>
        <p:spPr>
          <a:xfrm>
            <a:off x="-3175" y="6615113"/>
            <a:ext cx="441325" cy="24288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5;p22">
            <a:extLst>
              <a:ext uri="{FF2B5EF4-FFF2-40B4-BE49-F238E27FC236}">
                <a16:creationId xmlns:a16="http://schemas.microsoft.com/office/drawing/2014/main" id="{DF73677D-1AF8-A7F2-FD32-4CE6459B8FA3}"/>
              </a:ext>
            </a:extLst>
          </p:cNvPr>
          <p:cNvSpPr txBox="1"/>
          <p:nvPr/>
        </p:nvSpPr>
        <p:spPr>
          <a:xfrm>
            <a:off x="852616" y="628770"/>
            <a:ext cx="4745296" cy="78790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80000"/>
              </a:lnSpc>
              <a:spcBef>
                <a:spcPts val="0"/>
              </a:spcBef>
              <a:spcAft>
                <a:spcPts val="0"/>
              </a:spcAft>
              <a:buClr>
                <a:srgbClr val="0468B1"/>
              </a:buClr>
              <a:buSzPts val="3200"/>
              <a:buFontTx/>
              <a:buNone/>
              <a:tabLst/>
              <a:defRPr/>
            </a:pPr>
            <a:r>
              <a:rPr kumimoji="0" lang="en-US" sz="3200" b="1" i="0" u="none" strike="noStrike" kern="0" cap="none" spc="0" normalizeH="0" baseline="0" noProof="0" dirty="0">
                <a:ln>
                  <a:noFill/>
                </a:ln>
                <a:solidFill>
                  <a:schemeClr val="accent2"/>
                </a:solidFill>
                <a:effectLst/>
                <a:uLnTx/>
                <a:uFillTx/>
                <a:latin typeface="Proxima Nova Rg" panose="02000506030000020004" pitchFamily="50" charset="0"/>
                <a:ea typeface="+mn-ea"/>
                <a:cs typeface="Arial"/>
                <a:sym typeface="Proxima Nova"/>
              </a:rPr>
              <a:t>Billions</a:t>
            </a:r>
            <a:r>
              <a:rPr kumimoji="0" lang="en-US" sz="3200" b="1" i="0" u="none" strike="noStrike" kern="0" cap="none" spc="0" normalizeH="0" baseline="0" noProof="0" dirty="0">
                <a:ln>
                  <a:noFill/>
                </a:ln>
                <a:effectLst/>
                <a:uLnTx/>
                <a:uFillTx/>
                <a:latin typeface="Proxima Nova Rg" panose="02000506030000020004" pitchFamily="50" charset="0"/>
                <a:ea typeface="+mn-ea"/>
                <a:cs typeface="Arial"/>
                <a:sym typeface="Proxima Nova"/>
              </a:rPr>
              <a:t> leaked from benefit </a:t>
            </a:r>
            <a:r>
              <a:rPr kumimoji="0" lang="en-US" sz="3200" b="1" i="0" u="none" strike="noStrike" kern="0" cap="none" spc="0" normalizeH="0" baseline="0" noProof="0" dirty="0" err="1">
                <a:ln>
                  <a:noFill/>
                </a:ln>
                <a:effectLst/>
                <a:uLnTx/>
                <a:uFillTx/>
                <a:latin typeface="Proxima Nova Rg" panose="02000506030000020004" pitchFamily="50" charset="0"/>
                <a:ea typeface="+mn-ea"/>
                <a:cs typeface="Arial"/>
                <a:sym typeface="Proxima Nova"/>
              </a:rPr>
              <a:t>programmes</a:t>
            </a:r>
            <a:r>
              <a:rPr kumimoji="0" lang="en-US" sz="3200" b="1" i="0" u="none" strike="noStrike" kern="0" cap="none" spc="0" normalizeH="0" baseline="0" noProof="0" dirty="0">
                <a:ln>
                  <a:noFill/>
                </a:ln>
                <a:effectLst/>
                <a:uLnTx/>
                <a:uFillTx/>
                <a:latin typeface="Proxima Nova Rg" panose="02000506030000020004" pitchFamily="50" charset="0"/>
                <a:ea typeface="+mn-ea"/>
                <a:cs typeface="Arial"/>
                <a:sym typeface="Proxima Nova"/>
              </a:rPr>
              <a:t> </a:t>
            </a:r>
          </a:p>
        </p:txBody>
      </p:sp>
      <p:sp>
        <p:nvSpPr>
          <p:cNvPr id="4" name="TextBox 3">
            <a:extLst>
              <a:ext uri="{FF2B5EF4-FFF2-40B4-BE49-F238E27FC236}">
                <a16:creationId xmlns:a16="http://schemas.microsoft.com/office/drawing/2014/main" id="{828A6B8B-E4D2-5597-2C0E-300A129A8DC7}"/>
              </a:ext>
            </a:extLst>
          </p:cNvPr>
          <p:cNvSpPr txBox="1"/>
          <p:nvPr/>
        </p:nvSpPr>
        <p:spPr>
          <a:xfrm>
            <a:off x="852616" y="1859344"/>
            <a:ext cx="5243384" cy="1569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4800" b="1" dirty="0">
                <a:solidFill>
                  <a:srgbClr val="0468B1"/>
                </a:solidFill>
                <a:latin typeface="PROXIMA NOVA RG" panose="02000506030000020004" pitchFamily="2" charset="77"/>
              </a:rPr>
              <a:t>More than $50bn </a:t>
            </a:r>
            <a:br>
              <a:rPr lang="en-GB" sz="4800" b="1" dirty="0">
                <a:solidFill>
                  <a:srgbClr val="0468B1"/>
                </a:solidFill>
                <a:latin typeface="PROXIMA NOVA RG" panose="02000506030000020004" pitchFamily="2" charset="77"/>
              </a:rPr>
            </a:br>
            <a:r>
              <a:rPr lang="en-GB" sz="2400" b="1" dirty="0">
                <a:latin typeface="PROXIMA NOVA RG" panose="02000506030000020004" pitchFamily="2" charset="77"/>
              </a:rPr>
              <a:t>leaks per year, equivalent to </a:t>
            </a:r>
            <a:br>
              <a:rPr lang="en-GB" sz="2400" b="1" dirty="0">
                <a:latin typeface="PROXIMA NOVA RG" panose="02000506030000020004" pitchFamily="2" charset="77"/>
              </a:rPr>
            </a:br>
            <a:r>
              <a:rPr lang="en-GB" sz="2400" b="1" i="0" dirty="0">
                <a:solidFill>
                  <a:schemeClr val="tx1"/>
                </a:solidFill>
                <a:effectLst/>
                <a:latin typeface="PROXIMA NOVA RG" panose="02000506030000020004" pitchFamily="2" charset="77"/>
              </a:rPr>
              <a:t>20-40%</a:t>
            </a:r>
            <a:r>
              <a:rPr lang="en-GB" sz="2400" b="1" i="0" dirty="0">
                <a:solidFill>
                  <a:srgbClr val="0468B1"/>
                </a:solidFill>
                <a:effectLst/>
                <a:latin typeface="PROXIMA NOVA RG" panose="02000506030000020004" pitchFamily="2" charset="77"/>
              </a:rPr>
              <a:t> </a:t>
            </a:r>
            <a:r>
              <a:rPr lang="en-GB" sz="2400" b="1" i="0" dirty="0">
                <a:solidFill>
                  <a:schemeClr val="tx1"/>
                </a:solidFill>
                <a:effectLst/>
                <a:latin typeface="PROXIMA NOVA RG" panose="02000506030000020004" pitchFamily="2" charset="77"/>
              </a:rPr>
              <a:t>of benefits distributed</a:t>
            </a:r>
            <a:endParaRPr lang="en-GB" sz="2800" b="1" i="0" dirty="0">
              <a:solidFill>
                <a:schemeClr val="tx1"/>
              </a:solidFill>
              <a:effectLst/>
              <a:latin typeface="PROXIMA NOVA RG" panose="02000506030000020004" pitchFamily="2" charset="77"/>
            </a:endParaRPr>
          </a:p>
        </p:txBody>
      </p:sp>
      <p:sp>
        <p:nvSpPr>
          <p:cNvPr id="5" name="TextBox 4">
            <a:extLst>
              <a:ext uri="{FF2B5EF4-FFF2-40B4-BE49-F238E27FC236}">
                <a16:creationId xmlns:a16="http://schemas.microsoft.com/office/drawing/2014/main" id="{78692AD6-1F8C-7E0D-BD13-121A7959B0DC}"/>
              </a:ext>
            </a:extLst>
          </p:cNvPr>
          <p:cNvSpPr txBox="1"/>
          <p:nvPr/>
        </p:nvSpPr>
        <p:spPr>
          <a:xfrm>
            <a:off x="1861609" y="3947946"/>
            <a:ext cx="4436743" cy="2492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nSpc>
                <a:spcPct val="130000"/>
              </a:lnSpc>
            </a:pPr>
            <a:r>
              <a:rPr lang="en-GB" sz="2400" b="1" dirty="0">
                <a:solidFill>
                  <a:srgbClr val="C00000"/>
                </a:solidFill>
                <a:latin typeface="PROXIMA NOVA RG" panose="02000506030000020004" pitchFamily="2" charset="77"/>
              </a:rPr>
              <a:t>Duplicates</a:t>
            </a:r>
            <a:endParaRPr lang="en-GB" sz="2400" b="1">
              <a:solidFill>
                <a:srgbClr val="C00000"/>
              </a:solidFill>
              <a:latin typeface="PROXIMA NOVA RG" panose="02000506030000020004" pitchFamily="2" charset="77"/>
            </a:endParaRPr>
          </a:p>
          <a:p>
            <a:pPr>
              <a:lnSpc>
                <a:spcPct val="130000"/>
              </a:lnSpc>
            </a:pPr>
            <a:r>
              <a:rPr lang="en-GB" sz="2400" b="1" dirty="0">
                <a:solidFill>
                  <a:srgbClr val="C00000"/>
                </a:solidFill>
                <a:latin typeface="PROXIMA NOVA RG" panose="02000506030000020004" pitchFamily="2" charset="77"/>
              </a:rPr>
              <a:t>Ghost beneficiaries &amp; workers</a:t>
            </a:r>
            <a:endParaRPr lang="en-GB" sz="2400" b="1">
              <a:solidFill>
                <a:srgbClr val="C00000"/>
              </a:solidFill>
              <a:latin typeface="PROXIMA NOVA RG" panose="02000506030000020004" pitchFamily="2" charset="77"/>
            </a:endParaRPr>
          </a:p>
          <a:p>
            <a:pPr>
              <a:lnSpc>
                <a:spcPct val="130000"/>
              </a:lnSpc>
            </a:pPr>
            <a:r>
              <a:rPr lang="en-GB" sz="2400" b="1" i="0" dirty="0">
                <a:solidFill>
                  <a:srgbClr val="C00000"/>
                </a:solidFill>
                <a:effectLst/>
                <a:latin typeface="PROXIMA NOVA RG" panose="02000506030000020004" pitchFamily="2" charset="77"/>
              </a:rPr>
              <a:t>Physical cash payments</a:t>
            </a:r>
            <a:endParaRPr lang="en-GB" sz="2400" b="1" i="0">
              <a:solidFill>
                <a:srgbClr val="C00000"/>
              </a:solidFill>
              <a:effectLst/>
              <a:latin typeface="PROXIMA NOVA RG" panose="02000506030000020004" pitchFamily="2" charset="77"/>
            </a:endParaRPr>
          </a:p>
          <a:p>
            <a:pPr>
              <a:lnSpc>
                <a:spcPct val="130000"/>
              </a:lnSpc>
            </a:pPr>
            <a:r>
              <a:rPr lang="en-GB" sz="2400" b="1" dirty="0">
                <a:solidFill>
                  <a:srgbClr val="C00000"/>
                </a:solidFill>
                <a:latin typeface="PROXIMA NOVA RG" panose="02000506030000020004" pitchFamily="2" charset="77"/>
              </a:rPr>
              <a:t>Exclusion of beneficiaries</a:t>
            </a:r>
            <a:endParaRPr lang="en-GB" sz="2400" b="1">
              <a:solidFill>
                <a:srgbClr val="C00000"/>
              </a:solidFill>
              <a:latin typeface="PROXIMA NOVA RG" panose="02000506030000020004" pitchFamily="2" charset="77"/>
            </a:endParaRPr>
          </a:p>
          <a:p>
            <a:pPr>
              <a:lnSpc>
                <a:spcPct val="130000"/>
              </a:lnSpc>
            </a:pPr>
            <a:r>
              <a:rPr lang="en-GB" sz="2400" b="1" dirty="0">
                <a:solidFill>
                  <a:srgbClr val="C00000"/>
                </a:solidFill>
                <a:latin typeface="PROXIMA NOVA RG" panose="02000506030000020004" pitchFamily="2" charset="77"/>
              </a:rPr>
              <a:t>Lack of reporting and data</a:t>
            </a:r>
            <a:endParaRPr lang="en-GB" sz="2400" b="1">
              <a:solidFill>
                <a:srgbClr val="C00000"/>
              </a:solidFill>
              <a:latin typeface="PROXIMA NOVA RG" panose="02000506030000020004" pitchFamily="2" charset="77"/>
            </a:endParaRPr>
          </a:p>
        </p:txBody>
      </p:sp>
      <p:pic>
        <p:nvPicPr>
          <p:cNvPr id="2050" name="Picture 2" descr="Free Man in Blue and White Stripe Polo Shirt Holding Banknote Stock Photo">
            <a:extLst>
              <a:ext uri="{FF2B5EF4-FFF2-40B4-BE49-F238E27FC236}">
                <a16:creationId xmlns:a16="http://schemas.microsoft.com/office/drawing/2014/main" id="{7BFC1163-6337-BDB2-ED4D-D50DB51E425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33627" r="11081"/>
          <a:stretch/>
        </p:blipFill>
        <p:spPr bwMode="auto">
          <a:xfrm>
            <a:off x="6500705" y="0"/>
            <a:ext cx="5691295" cy="68610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4996527-1453-FC49-C694-ACC1316AC4F2}"/>
              </a:ext>
            </a:extLst>
          </p:cNvPr>
          <p:cNvSpPr/>
          <p:nvPr/>
        </p:nvSpPr>
        <p:spPr>
          <a:xfrm>
            <a:off x="0" y="0"/>
            <a:ext cx="441325" cy="6858000"/>
          </a:xfrm>
          <a:prstGeom prst="rect">
            <a:avLst/>
          </a:prstGeom>
          <a:solidFill>
            <a:srgbClr val="232E3D"/>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3D9E512D-9C99-4086-2B3C-96415CDB44B8}"/>
              </a:ext>
            </a:extLst>
          </p:cNvPr>
          <p:cNvSpPr/>
          <p:nvPr/>
        </p:nvSpPr>
        <p:spPr>
          <a:xfrm>
            <a:off x="-3175" y="6615113"/>
            <a:ext cx="441325" cy="24288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3856045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5;p22">
            <a:extLst>
              <a:ext uri="{FF2B5EF4-FFF2-40B4-BE49-F238E27FC236}">
                <a16:creationId xmlns:a16="http://schemas.microsoft.com/office/drawing/2014/main" id="{DF73677D-1AF8-A7F2-FD32-4CE6459B8FA3}"/>
              </a:ext>
            </a:extLst>
          </p:cNvPr>
          <p:cNvSpPr txBox="1"/>
          <p:nvPr/>
        </p:nvSpPr>
        <p:spPr>
          <a:xfrm>
            <a:off x="987688" y="628770"/>
            <a:ext cx="8998523" cy="78790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80000"/>
              </a:lnSpc>
              <a:spcBef>
                <a:spcPts val="0"/>
              </a:spcBef>
              <a:spcAft>
                <a:spcPts val="0"/>
              </a:spcAft>
              <a:buClr>
                <a:srgbClr val="0468B1"/>
              </a:buClr>
              <a:buSzPts val="3200"/>
              <a:buFontTx/>
              <a:buNone/>
              <a:tabLst/>
              <a:defRPr/>
            </a:pPr>
            <a:r>
              <a:rPr lang="en-US" sz="3200" b="1" dirty="0">
                <a:latin typeface="Proxima Nova Rg" panose="02000506030000020004" pitchFamily="50" charset="0"/>
                <a:cs typeface="Arial"/>
                <a:sym typeface="Proxima Nova"/>
              </a:rPr>
              <a:t>In 9 years, India turned things around, and </a:t>
            </a:r>
            <a:r>
              <a:rPr lang="en-US" sz="3200" b="1" dirty="0">
                <a:solidFill>
                  <a:schemeClr val="accent2"/>
                </a:solidFill>
                <a:latin typeface="Proxima Nova Rg" panose="02000506030000020004" pitchFamily="50" charset="0"/>
                <a:cs typeface="Arial"/>
                <a:sym typeface="Proxima Nova"/>
              </a:rPr>
              <a:t>bank penetration increased to 80%</a:t>
            </a:r>
            <a:endParaRPr kumimoji="0" lang="en-US" sz="1400" b="0" i="0" u="none" strike="noStrike" kern="0" cap="none" spc="0" normalizeH="0" baseline="0" noProof="0" dirty="0">
              <a:ln>
                <a:noFill/>
              </a:ln>
              <a:solidFill>
                <a:schemeClr val="accent2"/>
              </a:solidFill>
              <a:effectLst/>
              <a:uLnTx/>
              <a:uFillTx/>
              <a:latin typeface="Proxima Nova Rg" panose="02000506030000020004" pitchFamily="50" charset="0"/>
              <a:ea typeface="+mn-ea"/>
              <a:cs typeface="Arial"/>
              <a:sym typeface="Arial"/>
            </a:endParaRPr>
          </a:p>
        </p:txBody>
      </p:sp>
      <p:sp>
        <p:nvSpPr>
          <p:cNvPr id="5" name="TextBox 4">
            <a:extLst>
              <a:ext uri="{FF2B5EF4-FFF2-40B4-BE49-F238E27FC236}">
                <a16:creationId xmlns:a16="http://schemas.microsoft.com/office/drawing/2014/main" id="{78692AD6-1F8C-7E0D-BD13-121A7959B0DC}"/>
              </a:ext>
            </a:extLst>
          </p:cNvPr>
          <p:cNvSpPr txBox="1"/>
          <p:nvPr/>
        </p:nvSpPr>
        <p:spPr>
          <a:xfrm>
            <a:off x="987688" y="2046108"/>
            <a:ext cx="3740722" cy="44012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42900" indent="-342900">
              <a:buFont typeface="Wingdings" pitchFamily="2" charset="2"/>
              <a:buChar char="§"/>
            </a:pPr>
            <a:r>
              <a:rPr lang="en-GB" sz="2000" dirty="0">
                <a:solidFill>
                  <a:schemeClr val="tx1"/>
                </a:solidFill>
                <a:latin typeface="PROXIMA NOVA RG" panose="02000506030000020004" pitchFamily="2" charset="77"/>
              </a:rPr>
              <a:t>Following a normal development trajectory, it would have taken India 47 years to reach 80% bank penetration</a:t>
            </a:r>
          </a:p>
          <a:p>
            <a:endParaRPr lang="en-GB" sz="2000" dirty="0">
              <a:solidFill>
                <a:schemeClr val="tx1"/>
              </a:solidFill>
              <a:latin typeface="PROXIMA NOVA RG" panose="02000506030000020004" pitchFamily="2" charset="77"/>
            </a:endParaRPr>
          </a:p>
          <a:p>
            <a:pPr marL="342900" indent="-342900">
              <a:buFont typeface="Wingdings" pitchFamily="2" charset="2"/>
              <a:buChar char="§"/>
            </a:pPr>
            <a:r>
              <a:rPr lang="en-GB" sz="2000" dirty="0">
                <a:solidFill>
                  <a:schemeClr val="tx1"/>
                </a:solidFill>
                <a:latin typeface="PROXIMA NOVA RG" panose="02000506030000020004" pitchFamily="2" charset="77"/>
              </a:rPr>
              <a:t>By “leapfrogging” it only took India 9 years, from 2008 to 2017</a:t>
            </a:r>
          </a:p>
          <a:p>
            <a:pPr marL="342900" indent="-342900">
              <a:buFont typeface="Wingdings" pitchFamily="2" charset="2"/>
              <a:buChar char="§"/>
            </a:pPr>
            <a:endParaRPr lang="en-GB" sz="2000" dirty="0">
              <a:latin typeface="PROXIMA NOVA RG" panose="02000506030000020004" pitchFamily="2" charset="77"/>
            </a:endParaRPr>
          </a:p>
          <a:p>
            <a:pPr marL="342900" indent="-342900">
              <a:buFont typeface="Wingdings" pitchFamily="2" charset="2"/>
              <a:buChar char="§"/>
            </a:pPr>
            <a:r>
              <a:rPr lang="en-GB" sz="2000" dirty="0">
                <a:solidFill>
                  <a:schemeClr val="tx1"/>
                </a:solidFill>
                <a:latin typeface="PROXIMA NOVA RG" panose="02000506030000020004" pitchFamily="2" charset="77"/>
              </a:rPr>
              <a:t>In 2008 India had a GDP per capita at 993 USD</a:t>
            </a:r>
          </a:p>
          <a:p>
            <a:pPr marL="342900" indent="-342900">
              <a:buFont typeface="Wingdings" pitchFamily="2" charset="2"/>
              <a:buChar char="§"/>
            </a:pPr>
            <a:endParaRPr lang="en-GB" sz="2000" dirty="0">
              <a:solidFill>
                <a:schemeClr val="tx1"/>
              </a:solidFill>
              <a:highlight>
                <a:srgbClr val="FFFF00"/>
              </a:highlight>
              <a:latin typeface="PROXIMA NOVA RG" panose="02000506030000020004" pitchFamily="2" charset="77"/>
            </a:endParaRPr>
          </a:p>
          <a:p>
            <a:pPr marL="342900" indent="-342900">
              <a:buFont typeface="Wingdings" pitchFamily="2" charset="2"/>
              <a:buChar char="§"/>
            </a:pPr>
            <a:endParaRPr lang="en-GB" sz="2000" dirty="0">
              <a:solidFill>
                <a:schemeClr val="tx1"/>
              </a:solidFill>
              <a:highlight>
                <a:srgbClr val="FFFF00"/>
              </a:highlight>
              <a:latin typeface="PROXIMA NOVA RG" panose="02000506030000020004" pitchFamily="2" charset="77"/>
            </a:endParaRPr>
          </a:p>
        </p:txBody>
      </p:sp>
      <p:pic>
        <p:nvPicPr>
          <p:cNvPr id="8" name="Picture 7" descr="Chart, scatter chart&#10;&#10;Description automatically generated">
            <a:extLst>
              <a:ext uri="{FF2B5EF4-FFF2-40B4-BE49-F238E27FC236}">
                <a16:creationId xmlns:a16="http://schemas.microsoft.com/office/drawing/2014/main" id="{C6E8A6F4-F0AE-15A0-7566-957873630F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3426" y="1515981"/>
            <a:ext cx="6618019" cy="4944643"/>
          </a:xfrm>
          <a:prstGeom prst="rect">
            <a:avLst/>
          </a:prstGeom>
          <a:ln>
            <a:noFill/>
          </a:ln>
        </p:spPr>
      </p:pic>
      <p:sp>
        <p:nvSpPr>
          <p:cNvPr id="6" name="Rectangle 5">
            <a:extLst>
              <a:ext uri="{FF2B5EF4-FFF2-40B4-BE49-F238E27FC236}">
                <a16:creationId xmlns:a16="http://schemas.microsoft.com/office/drawing/2014/main" id="{590130F5-F222-8DFD-D164-CA3C2B6183A4}"/>
              </a:ext>
            </a:extLst>
          </p:cNvPr>
          <p:cNvSpPr/>
          <p:nvPr/>
        </p:nvSpPr>
        <p:spPr>
          <a:xfrm>
            <a:off x="5203426" y="1527757"/>
            <a:ext cx="6407048" cy="6269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ysClr val="windowText" lastClr="000000"/>
              </a:solidFill>
            </a:endParaRPr>
          </a:p>
        </p:txBody>
      </p:sp>
      <p:sp>
        <p:nvSpPr>
          <p:cNvPr id="4" name="Rectangle 3">
            <a:extLst>
              <a:ext uri="{FF2B5EF4-FFF2-40B4-BE49-F238E27FC236}">
                <a16:creationId xmlns:a16="http://schemas.microsoft.com/office/drawing/2014/main" id="{9C71BAF1-E360-C130-63FB-67F9F7994016}"/>
              </a:ext>
            </a:extLst>
          </p:cNvPr>
          <p:cNvSpPr/>
          <p:nvPr/>
        </p:nvSpPr>
        <p:spPr>
          <a:xfrm>
            <a:off x="0" y="0"/>
            <a:ext cx="441325" cy="6858000"/>
          </a:xfrm>
          <a:prstGeom prst="rect">
            <a:avLst/>
          </a:prstGeom>
          <a:solidFill>
            <a:srgbClr val="232E3D"/>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9F052668-A965-DFFB-6E29-AA640E9CD439}"/>
              </a:ext>
            </a:extLst>
          </p:cNvPr>
          <p:cNvSpPr/>
          <p:nvPr/>
        </p:nvSpPr>
        <p:spPr>
          <a:xfrm>
            <a:off x="-3175" y="6615113"/>
            <a:ext cx="441325" cy="24288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 name="TextBox 8">
            <a:extLst>
              <a:ext uri="{FF2B5EF4-FFF2-40B4-BE49-F238E27FC236}">
                <a16:creationId xmlns:a16="http://schemas.microsoft.com/office/drawing/2014/main" id="{9BD4DB79-254D-C87D-723E-2A466A381D30}"/>
              </a:ext>
            </a:extLst>
          </p:cNvPr>
          <p:cNvSpPr txBox="1"/>
          <p:nvPr/>
        </p:nvSpPr>
        <p:spPr>
          <a:xfrm>
            <a:off x="5486949" y="1923000"/>
            <a:ext cx="5312780"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1000" b="1" dirty="0">
                <a:latin typeface="PROXIMA NOVA RG" panose="02000506030000020004" pitchFamily="2" charset="77"/>
              </a:rPr>
              <a:t>Source: Bank of International Settlements (BIS)</a:t>
            </a:r>
            <a:endParaRPr lang="en-GB" sz="1000" dirty="0">
              <a:latin typeface="PROXIMA NOVA RG" panose="02000506030000020004" pitchFamily="2" charset="77"/>
            </a:endParaRPr>
          </a:p>
        </p:txBody>
      </p:sp>
    </p:spTree>
    <p:extLst>
      <p:ext uri="{BB962C8B-B14F-4D97-AF65-F5344CB8AC3E}">
        <p14:creationId xmlns:p14="http://schemas.microsoft.com/office/powerpoint/2010/main" val="3087050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5;p22">
            <a:extLst>
              <a:ext uri="{FF2B5EF4-FFF2-40B4-BE49-F238E27FC236}">
                <a16:creationId xmlns:a16="http://schemas.microsoft.com/office/drawing/2014/main" id="{DF73677D-1AF8-A7F2-FD32-4CE6459B8FA3}"/>
              </a:ext>
            </a:extLst>
          </p:cNvPr>
          <p:cNvSpPr txBox="1"/>
          <p:nvPr/>
        </p:nvSpPr>
        <p:spPr>
          <a:xfrm>
            <a:off x="874953" y="628770"/>
            <a:ext cx="9517079" cy="78790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80000"/>
              </a:lnSpc>
              <a:spcBef>
                <a:spcPts val="0"/>
              </a:spcBef>
              <a:spcAft>
                <a:spcPts val="0"/>
              </a:spcAft>
              <a:buClr>
                <a:srgbClr val="0468B1"/>
              </a:buClr>
              <a:buSzPts val="3200"/>
              <a:buFontTx/>
              <a:buNone/>
              <a:tabLst/>
              <a:defRPr/>
            </a:pPr>
            <a:r>
              <a:rPr lang="en-US" sz="3200" b="1" dirty="0">
                <a:latin typeface="Proxima Nova Rg" panose="02000506030000020004" pitchFamily="50" charset="0"/>
                <a:cs typeface="Arial"/>
                <a:sym typeface="Proxima Nova"/>
              </a:rPr>
              <a:t>The volume of digital payment transactions is in the </a:t>
            </a:r>
            <a:r>
              <a:rPr lang="en-US" sz="3200" b="1" dirty="0">
                <a:solidFill>
                  <a:schemeClr val="accent2"/>
                </a:solidFill>
                <a:latin typeface="Proxima Nova Rg" panose="02000506030000020004" pitchFamily="50" charset="0"/>
                <a:cs typeface="Arial"/>
                <a:sym typeface="Proxima Nova"/>
              </a:rPr>
              <a:t>10s of billions</a:t>
            </a:r>
            <a:r>
              <a:rPr lang="en-US" sz="3200" b="1" dirty="0">
                <a:latin typeface="Proxima Nova Rg" panose="02000506030000020004" pitchFamily="50" charset="0"/>
                <a:cs typeface="Arial"/>
                <a:sym typeface="Proxima Nova"/>
              </a:rPr>
              <a:t> each year</a:t>
            </a:r>
            <a:endParaRPr kumimoji="0" lang="en-US" sz="1400" b="0" i="0" u="none" strike="noStrike" kern="0" cap="none" spc="0" normalizeH="0" baseline="0" noProof="0" dirty="0">
              <a:ln>
                <a:noFill/>
              </a:ln>
              <a:effectLst/>
              <a:uLnTx/>
              <a:uFillTx/>
              <a:latin typeface="Proxima Nova Rg" panose="02000506030000020004" pitchFamily="50" charset="0"/>
              <a:ea typeface="+mn-ea"/>
              <a:cs typeface="Arial"/>
              <a:sym typeface="Arial"/>
            </a:endParaRPr>
          </a:p>
        </p:txBody>
      </p:sp>
      <p:pic>
        <p:nvPicPr>
          <p:cNvPr id="1026" name="Picture 2" descr="UPI records 6 billion transactions in July, highest ever since 2016 |  Business Standard News">
            <a:extLst>
              <a:ext uri="{FF2B5EF4-FFF2-40B4-BE49-F238E27FC236}">
                <a16:creationId xmlns:a16="http://schemas.microsoft.com/office/drawing/2014/main" id="{1FB4D0CC-0059-D2C4-F031-5CFBBB8EC1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078" y="2021471"/>
            <a:ext cx="5186922" cy="42077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0651BDC-1F21-7398-D439-174069FD3A96}"/>
              </a:ext>
            </a:extLst>
          </p:cNvPr>
          <p:cNvSpPr txBox="1"/>
          <p:nvPr/>
        </p:nvSpPr>
        <p:spPr>
          <a:xfrm>
            <a:off x="6949068" y="2746669"/>
            <a:ext cx="4371728" cy="2862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endParaRPr lang="en-GB" sz="2000" dirty="0">
              <a:solidFill>
                <a:schemeClr val="tx1"/>
              </a:solidFill>
              <a:highlight>
                <a:srgbClr val="FFFF00"/>
              </a:highlight>
              <a:latin typeface="PROXIMA NOVA RG" panose="02000506030000020004" pitchFamily="2" charset="77"/>
            </a:endParaRPr>
          </a:p>
          <a:p>
            <a:pPr marL="342900" indent="-342900">
              <a:buFont typeface="Wingdings" pitchFamily="2" charset="2"/>
              <a:buChar char="§"/>
            </a:pPr>
            <a:r>
              <a:rPr lang="en-GB" sz="2000" dirty="0">
                <a:solidFill>
                  <a:schemeClr val="tx1"/>
                </a:solidFill>
                <a:latin typeface="PROXIMA NOVA RG" panose="02000506030000020004" pitchFamily="2" charset="77"/>
              </a:rPr>
              <a:t>The volume and value of digital payment transactions in India grew exponentially from 2016 to 2022</a:t>
            </a:r>
          </a:p>
          <a:p>
            <a:endParaRPr lang="en-GB" sz="2000" dirty="0">
              <a:solidFill>
                <a:schemeClr val="tx1"/>
              </a:solidFill>
              <a:latin typeface="PROXIMA NOVA RG" panose="02000506030000020004" pitchFamily="2" charset="77"/>
            </a:endParaRPr>
          </a:p>
          <a:p>
            <a:pPr marL="342900" indent="-342900">
              <a:buFont typeface="Wingdings" pitchFamily="2" charset="2"/>
              <a:buChar char="§"/>
            </a:pPr>
            <a:r>
              <a:rPr lang="en-GB" sz="2000" dirty="0">
                <a:solidFill>
                  <a:schemeClr val="tx1"/>
                </a:solidFill>
                <a:latin typeface="PROXIMA NOVA RG" panose="02000506030000020004" pitchFamily="2" charset="77"/>
              </a:rPr>
              <a:t>This was made possible largely because of DPI, transforming how business was done </a:t>
            </a:r>
          </a:p>
          <a:p>
            <a:pPr marL="342900" indent="-342900">
              <a:buFont typeface="Wingdings" pitchFamily="2" charset="2"/>
              <a:buChar char="§"/>
            </a:pPr>
            <a:endParaRPr lang="en-GB" sz="2000" dirty="0">
              <a:solidFill>
                <a:schemeClr val="tx1"/>
              </a:solidFill>
              <a:highlight>
                <a:srgbClr val="FFFF00"/>
              </a:highlight>
              <a:latin typeface="PROXIMA NOVA RG" panose="02000506030000020004" pitchFamily="2" charset="77"/>
            </a:endParaRPr>
          </a:p>
        </p:txBody>
      </p:sp>
      <p:sp>
        <p:nvSpPr>
          <p:cNvPr id="4" name="Rectangle 3">
            <a:extLst>
              <a:ext uri="{FF2B5EF4-FFF2-40B4-BE49-F238E27FC236}">
                <a16:creationId xmlns:a16="http://schemas.microsoft.com/office/drawing/2014/main" id="{31C05375-2F8C-D1A3-B40C-F13593DBE812}"/>
              </a:ext>
            </a:extLst>
          </p:cNvPr>
          <p:cNvSpPr/>
          <p:nvPr/>
        </p:nvSpPr>
        <p:spPr>
          <a:xfrm>
            <a:off x="0" y="0"/>
            <a:ext cx="441325" cy="6858000"/>
          </a:xfrm>
          <a:prstGeom prst="rect">
            <a:avLst/>
          </a:prstGeom>
          <a:solidFill>
            <a:srgbClr val="232E3D"/>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Rectangle 4">
            <a:extLst>
              <a:ext uri="{FF2B5EF4-FFF2-40B4-BE49-F238E27FC236}">
                <a16:creationId xmlns:a16="http://schemas.microsoft.com/office/drawing/2014/main" id="{FC6CE8DB-663B-75F4-434C-31F8FD136B51}"/>
              </a:ext>
            </a:extLst>
          </p:cNvPr>
          <p:cNvSpPr/>
          <p:nvPr/>
        </p:nvSpPr>
        <p:spPr>
          <a:xfrm>
            <a:off x="-3175" y="6615113"/>
            <a:ext cx="441325" cy="24288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1230955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5;p22">
            <a:extLst>
              <a:ext uri="{FF2B5EF4-FFF2-40B4-BE49-F238E27FC236}">
                <a16:creationId xmlns:a16="http://schemas.microsoft.com/office/drawing/2014/main" id="{DF73677D-1AF8-A7F2-FD32-4CE6459B8FA3}"/>
              </a:ext>
            </a:extLst>
          </p:cNvPr>
          <p:cNvSpPr txBox="1"/>
          <p:nvPr/>
        </p:nvSpPr>
        <p:spPr>
          <a:xfrm>
            <a:off x="874953" y="628770"/>
            <a:ext cx="9517079" cy="78790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80000"/>
              </a:lnSpc>
              <a:spcBef>
                <a:spcPts val="0"/>
              </a:spcBef>
              <a:spcAft>
                <a:spcPts val="0"/>
              </a:spcAft>
              <a:buClr>
                <a:srgbClr val="0468B1"/>
              </a:buClr>
              <a:buSzPts val="3200"/>
              <a:buFontTx/>
              <a:buNone/>
              <a:tabLst/>
              <a:defRPr/>
            </a:pPr>
            <a:r>
              <a:rPr lang="en-US" sz="3200" b="1" dirty="0">
                <a:latin typeface="Proxima Nova Rg" panose="02000506030000020004" pitchFamily="50" charset="0"/>
                <a:cs typeface="Arial"/>
                <a:sym typeface="Proxima Nova"/>
              </a:rPr>
              <a:t>This was made possible by the registration of people through the Adhaar national identity system</a:t>
            </a:r>
            <a:endParaRPr kumimoji="0" lang="en-US" sz="1400" b="0" i="0" u="none" strike="noStrike" kern="0" cap="none" spc="0" normalizeH="0" baseline="0" noProof="0" dirty="0">
              <a:ln>
                <a:noFill/>
              </a:ln>
              <a:effectLst/>
              <a:uLnTx/>
              <a:uFillTx/>
              <a:latin typeface="Proxima Nova Rg" panose="02000506030000020004" pitchFamily="50" charset="0"/>
              <a:ea typeface="+mn-ea"/>
              <a:cs typeface="Arial"/>
              <a:sym typeface="Arial"/>
            </a:endParaRPr>
          </a:p>
        </p:txBody>
      </p:sp>
      <p:sp>
        <p:nvSpPr>
          <p:cNvPr id="4" name="Rectangle 3">
            <a:extLst>
              <a:ext uri="{FF2B5EF4-FFF2-40B4-BE49-F238E27FC236}">
                <a16:creationId xmlns:a16="http://schemas.microsoft.com/office/drawing/2014/main" id="{31C05375-2F8C-D1A3-B40C-F13593DBE812}"/>
              </a:ext>
            </a:extLst>
          </p:cNvPr>
          <p:cNvSpPr/>
          <p:nvPr/>
        </p:nvSpPr>
        <p:spPr>
          <a:xfrm>
            <a:off x="0" y="0"/>
            <a:ext cx="441325" cy="6858000"/>
          </a:xfrm>
          <a:prstGeom prst="rect">
            <a:avLst/>
          </a:prstGeom>
          <a:solidFill>
            <a:srgbClr val="232E3D"/>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Rectangle 4">
            <a:extLst>
              <a:ext uri="{FF2B5EF4-FFF2-40B4-BE49-F238E27FC236}">
                <a16:creationId xmlns:a16="http://schemas.microsoft.com/office/drawing/2014/main" id="{FC6CE8DB-663B-75F4-434C-31F8FD136B51}"/>
              </a:ext>
            </a:extLst>
          </p:cNvPr>
          <p:cNvSpPr/>
          <p:nvPr/>
        </p:nvSpPr>
        <p:spPr>
          <a:xfrm>
            <a:off x="-3175" y="6615113"/>
            <a:ext cx="441325" cy="24288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2052" name="Picture 4" descr="How to Register &amp; Update Mobile Number in Aadhar Card">
            <a:extLst>
              <a:ext uri="{FF2B5EF4-FFF2-40B4-BE49-F238E27FC236}">
                <a16:creationId xmlns:a16="http://schemas.microsoft.com/office/drawing/2014/main" id="{12AC34FC-303B-F1CB-5F76-701CF9352A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287" y="2065635"/>
            <a:ext cx="5583721" cy="34898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adhaar - Wikipedia">
            <a:extLst>
              <a:ext uri="{FF2B5EF4-FFF2-40B4-BE49-F238E27FC236}">
                <a16:creationId xmlns:a16="http://schemas.microsoft.com/office/drawing/2014/main" id="{69472ABB-2C84-961E-AC52-38A464BC07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313" y="3513221"/>
            <a:ext cx="1527209" cy="981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282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B4AF3-1256-A971-AD94-3762363FD35B}"/>
              </a:ext>
            </a:extLst>
          </p:cNvPr>
          <p:cNvSpPr>
            <a:spLocks noGrp="1"/>
          </p:cNvSpPr>
          <p:nvPr>
            <p:ph type="title"/>
          </p:nvPr>
        </p:nvSpPr>
        <p:spPr>
          <a:xfrm>
            <a:off x="838200" y="681038"/>
            <a:ext cx="9758819" cy="643265"/>
          </a:xfrm>
        </p:spPr>
        <p:txBody>
          <a:bodyPr rtlCol="0" anchor="t">
            <a:noAutofit/>
          </a:bodyPr>
          <a:lstStyle/>
          <a:p>
            <a:pPr eaLnBrk="1" fontAlgn="auto" hangingPunct="1">
              <a:spcAft>
                <a:spcPts val="0"/>
              </a:spcAft>
              <a:defRPr/>
            </a:pPr>
            <a:r>
              <a:rPr lang="en-GB" sz="3200" dirty="0"/>
              <a:t>National identity systems are </a:t>
            </a:r>
            <a:r>
              <a:rPr lang="en-GB" sz="3200" dirty="0">
                <a:solidFill>
                  <a:schemeClr val="accent2"/>
                </a:solidFill>
              </a:rPr>
              <a:t>valuable, but challenging </a:t>
            </a:r>
            <a:r>
              <a:rPr lang="en-GB" sz="3200" dirty="0"/>
              <a:t>to get right</a:t>
            </a:r>
          </a:p>
        </p:txBody>
      </p:sp>
      <p:sp>
        <p:nvSpPr>
          <p:cNvPr id="3" name="Rectangle 2">
            <a:extLst>
              <a:ext uri="{FF2B5EF4-FFF2-40B4-BE49-F238E27FC236}">
                <a16:creationId xmlns:a16="http://schemas.microsoft.com/office/drawing/2014/main" id="{F56A4BE8-5506-111A-0A39-90C6D61F51FF}"/>
              </a:ext>
            </a:extLst>
          </p:cNvPr>
          <p:cNvSpPr/>
          <p:nvPr/>
        </p:nvSpPr>
        <p:spPr>
          <a:xfrm>
            <a:off x="838200" y="5043485"/>
            <a:ext cx="5531069" cy="510245"/>
          </a:xfrm>
          <a:prstGeom prst="rect">
            <a:avLst/>
          </a:prstGeom>
          <a:noFill/>
          <a:ln w="9525" cap="flat" cmpd="sng" algn="ctr">
            <a:noFill/>
            <a:prstDash val="solid"/>
          </a:ln>
          <a:effectLst/>
        </p:spPr>
        <p:style>
          <a:lnRef idx="1">
            <a:schemeClr val="accent1"/>
          </a:lnRef>
          <a:fillRef idx="0">
            <a:schemeClr val="accent1"/>
          </a:fillRef>
          <a:effectRef idx="0">
            <a:schemeClr val="accent1"/>
          </a:effectRef>
          <a:fontRef idx="minor">
            <a:schemeClr val="tx1"/>
          </a:fontRef>
        </p:style>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914400" rtl="0" eaLnBrk="1" fontAlgn="base" latinLnBrk="0" hangingPunct="1">
              <a:lnSpc>
                <a:spcPct val="100000"/>
              </a:lnSpc>
              <a:spcBef>
                <a:spcPct val="0"/>
              </a:spcBef>
              <a:spcAft>
                <a:spcPts val="1000"/>
              </a:spcAft>
              <a:buClrTx/>
              <a:buSzTx/>
              <a:buFontTx/>
              <a:buNone/>
              <a:tabLst/>
              <a:defRPr/>
            </a:pPr>
            <a:r>
              <a:rPr kumimoji="0" lang="en-GB" altLang="en-DK" sz="2400" b="1" i="0" u="none" strike="noStrike" kern="1200" cap="none" spc="0" normalizeH="0" baseline="0" noProof="0" dirty="0">
                <a:ln>
                  <a:noFill/>
                </a:ln>
                <a:solidFill>
                  <a:srgbClr val="1F1C19"/>
                </a:solidFill>
                <a:effectLst/>
                <a:uLnTx/>
                <a:uFillTx/>
                <a:latin typeface="FontsFreeNetProximaNovaBold" panose="02000506030000020004" pitchFamily="2" charset="77"/>
                <a:ea typeface="+mn-ea"/>
                <a:cs typeface="Calibri" panose="020F0502020204030204" pitchFamily="34" charset="0"/>
                <a:sym typeface="Calibri" panose="020F0502020204030204" pitchFamily="34" charset="0"/>
              </a:rPr>
              <a:t>Multiple stakeholders</a:t>
            </a:r>
            <a:endParaRPr kumimoji="0" lang="en-GB" altLang="en-DK" sz="2400" b="1" i="0" u="none" strike="noStrike" kern="1200" cap="none" spc="0" normalizeH="0" baseline="30000" noProof="0" dirty="0">
              <a:ln>
                <a:noFill/>
              </a:ln>
              <a:solidFill>
                <a:srgbClr val="1F1C19"/>
              </a:solidFill>
              <a:effectLst/>
              <a:uLnTx/>
              <a:uFillTx/>
              <a:latin typeface="FontsFreeNetProximaNovaBold" panose="02000506030000020004" pitchFamily="2" charset="77"/>
              <a:ea typeface="+mn-ea"/>
              <a:cs typeface="Calibri" panose="020F0502020204030204" pitchFamily="34" charset="0"/>
              <a:sym typeface="Calibri" panose="020F0502020204030204" pitchFamily="34" charset="0"/>
            </a:endParaRPr>
          </a:p>
        </p:txBody>
      </p:sp>
      <p:sp>
        <p:nvSpPr>
          <p:cNvPr id="4" name="Rectangle 3">
            <a:extLst>
              <a:ext uri="{FF2B5EF4-FFF2-40B4-BE49-F238E27FC236}">
                <a16:creationId xmlns:a16="http://schemas.microsoft.com/office/drawing/2014/main" id="{2EB2185E-C84C-3415-98CC-C6B3269C35AB}"/>
              </a:ext>
            </a:extLst>
          </p:cNvPr>
          <p:cNvSpPr/>
          <p:nvPr/>
        </p:nvSpPr>
        <p:spPr>
          <a:xfrm>
            <a:off x="838202" y="2416605"/>
            <a:ext cx="5531069" cy="510245"/>
          </a:xfrm>
          <a:prstGeom prst="rect">
            <a:avLst/>
          </a:prstGeom>
          <a:noFill/>
          <a:ln w="9525" cap="flat" cmpd="sng" algn="ctr">
            <a:noFill/>
            <a:prstDash val="solid"/>
          </a:ln>
          <a:effectLst/>
        </p:spPr>
        <p:style>
          <a:lnRef idx="1">
            <a:schemeClr val="accent1"/>
          </a:lnRef>
          <a:fillRef idx="0">
            <a:schemeClr val="accent1"/>
          </a:fillRef>
          <a:effectRef idx="0">
            <a:schemeClr val="accent1"/>
          </a:effectRef>
          <a:fontRef idx="minor">
            <a:schemeClr val="tx1"/>
          </a:fontRef>
        </p:style>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914400" rtl="0" eaLnBrk="1" fontAlgn="base" latinLnBrk="0" hangingPunct="1">
              <a:lnSpc>
                <a:spcPct val="100000"/>
              </a:lnSpc>
              <a:spcBef>
                <a:spcPct val="0"/>
              </a:spcBef>
              <a:spcAft>
                <a:spcPts val="1000"/>
              </a:spcAft>
              <a:buClrTx/>
              <a:buSzTx/>
              <a:buFontTx/>
              <a:buNone/>
              <a:tabLst/>
              <a:defRPr/>
            </a:pPr>
            <a:r>
              <a:rPr lang="en-GB" altLang="en-DK" sz="2400" b="1" dirty="0">
                <a:solidFill>
                  <a:srgbClr val="1F1C19"/>
                </a:solidFill>
                <a:latin typeface="FontsFreeNetProximaNovaBold" panose="02000506030000020004" pitchFamily="2" charset="77"/>
                <a:cs typeface="Calibri" panose="020F0502020204030204" pitchFamily="34" charset="0"/>
                <a:sym typeface="Calibri" panose="020F0502020204030204" pitchFamily="34" charset="0"/>
              </a:rPr>
              <a:t>Large scale logistics</a:t>
            </a:r>
            <a:endParaRPr kumimoji="0" lang="en-GB" altLang="en-DK" sz="2400" b="1" i="0" u="none" strike="noStrike" kern="1200" cap="none" spc="0" normalizeH="0" baseline="30000" noProof="0" dirty="0">
              <a:ln>
                <a:noFill/>
              </a:ln>
              <a:solidFill>
                <a:srgbClr val="1F1C19"/>
              </a:solidFill>
              <a:effectLst/>
              <a:uLnTx/>
              <a:uFillTx/>
              <a:latin typeface="FontsFreeNetProximaNovaBold" panose="02000506030000020004" pitchFamily="2" charset="77"/>
              <a:ea typeface="+mn-ea"/>
              <a:cs typeface="Calibri" panose="020F0502020204030204" pitchFamily="34" charset="0"/>
              <a:sym typeface="Calibri" panose="020F0502020204030204" pitchFamily="34" charset="0"/>
            </a:endParaRPr>
          </a:p>
        </p:txBody>
      </p:sp>
      <p:sp>
        <p:nvSpPr>
          <p:cNvPr id="5" name="Rectangle 4">
            <a:extLst>
              <a:ext uri="{FF2B5EF4-FFF2-40B4-BE49-F238E27FC236}">
                <a16:creationId xmlns:a16="http://schemas.microsoft.com/office/drawing/2014/main" id="{075447F2-28CA-F801-144A-CA0CD3B74823}"/>
              </a:ext>
            </a:extLst>
          </p:cNvPr>
          <p:cNvSpPr/>
          <p:nvPr/>
        </p:nvSpPr>
        <p:spPr>
          <a:xfrm>
            <a:off x="838202" y="3288716"/>
            <a:ext cx="5531069" cy="510245"/>
          </a:xfrm>
          <a:prstGeom prst="rect">
            <a:avLst/>
          </a:prstGeom>
          <a:noFill/>
          <a:ln w="9525" cap="flat" cmpd="sng" algn="ctr">
            <a:noFill/>
            <a:prstDash val="solid"/>
          </a:ln>
          <a:effectLst/>
        </p:spPr>
        <p:style>
          <a:lnRef idx="1">
            <a:schemeClr val="accent1"/>
          </a:lnRef>
          <a:fillRef idx="0">
            <a:schemeClr val="accent1"/>
          </a:fillRef>
          <a:effectRef idx="0">
            <a:schemeClr val="accent1"/>
          </a:effectRef>
          <a:fontRef idx="minor">
            <a:schemeClr val="tx1"/>
          </a:fontRef>
        </p:style>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914400" rtl="0" eaLnBrk="1" fontAlgn="base" latinLnBrk="0" hangingPunct="1">
              <a:lnSpc>
                <a:spcPct val="100000"/>
              </a:lnSpc>
              <a:spcBef>
                <a:spcPct val="0"/>
              </a:spcBef>
              <a:spcAft>
                <a:spcPts val="1000"/>
              </a:spcAft>
              <a:buClrTx/>
              <a:buSzTx/>
              <a:buFontTx/>
              <a:buNone/>
              <a:tabLst/>
              <a:defRPr/>
            </a:pPr>
            <a:r>
              <a:rPr lang="en-GB" altLang="en-DK" sz="2400" b="1" dirty="0">
                <a:solidFill>
                  <a:srgbClr val="1F1C19"/>
                </a:solidFill>
                <a:latin typeface="FontsFreeNetProximaNovaBold" panose="02000506030000020004" pitchFamily="2" charset="77"/>
                <a:cs typeface="Calibri" panose="020F0502020204030204" pitchFamily="34" charset="0"/>
                <a:sym typeface="Calibri" panose="020F0502020204030204" pitchFamily="34" charset="0"/>
              </a:rPr>
              <a:t>Low margin for error</a:t>
            </a:r>
            <a:endParaRPr kumimoji="0" lang="en-GB" altLang="en-DK" sz="2400" b="1" i="0" u="none" strike="noStrike" kern="1200" cap="none" spc="0" normalizeH="0" baseline="30000" noProof="0" dirty="0">
              <a:ln>
                <a:noFill/>
              </a:ln>
              <a:solidFill>
                <a:srgbClr val="1F1C19"/>
              </a:solidFill>
              <a:effectLst/>
              <a:uLnTx/>
              <a:uFillTx/>
              <a:latin typeface="FontsFreeNetProximaNovaBold" panose="02000506030000020004" pitchFamily="2" charset="77"/>
              <a:ea typeface="+mn-ea"/>
              <a:cs typeface="Calibri" panose="020F0502020204030204" pitchFamily="34" charset="0"/>
              <a:sym typeface="Calibri" panose="020F0502020204030204" pitchFamily="34" charset="0"/>
            </a:endParaRPr>
          </a:p>
        </p:txBody>
      </p:sp>
      <p:sp>
        <p:nvSpPr>
          <p:cNvPr id="6" name="Rectangle 5">
            <a:extLst>
              <a:ext uri="{FF2B5EF4-FFF2-40B4-BE49-F238E27FC236}">
                <a16:creationId xmlns:a16="http://schemas.microsoft.com/office/drawing/2014/main" id="{5995B564-8319-31E4-AF2D-7EB9CBDC0B5F}"/>
              </a:ext>
            </a:extLst>
          </p:cNvPr>
          <p:cNvSpPr/>
          <p:nvPr/>
        </p:nvSpPr>
        <p:spPr>
          <a:xfrm>
            <a:off x="838201" y="4171374"/>
            <a:ext cx="5531069" cy="761428"/>
          </a:xfrm>
          <a:prstGeom prst="rect">
            <a:avLst/>
          </a:prstGeom>
          <a:noFill/>
          <a:ln w="9525" cap="flat" cmpd="sng" algn="ctr">
            <a:noFill/>
            <a:prstDash val="solid"/>
          </a:ln>
          <a:effectLst/>
        </p:spPr>
        <p:style>
          <a:lnRef idx="1">
            <a:schemeClr val="accent1"/>
          </a:lnRef>
          <a:fillRef idx="0">
            <a:schemeClr val="accent1"/>
          </a:fillRef>
          <a:effectRef idx="0">
            <a:schemeClr val="accent1"/>
          </a:effectRef>
          <a:fontRef idx="minor">
            <a:schemeClr val="tx1"/>
          </a:fontRef>
        </p:style>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914400" rtl="0" eaLnBrk="1" fontAlgn="base" latinLnBrk="0" hangingPunct="1">
              <a:lnSpc>
                <a:spcPct val="100000"/>
              </a:lnSpc>
              <a:spcBef>
                <a:spcPct val="0"/>
              </a:spcBef>
              <a:spcAft>
                <a:spcPts val="1000"/>
              </a:spcAft>
              <a:buClrTx/>
              <a:buSzTx/>
              <a:buFontTx/>
              <a:buNone/>
              <a:tabLst/>
              <a:defRPr/>
            </a:pPr>
            <a:r>
              <a:rPr lang="en-GB" altLang="en-DK" sz="2400" b="1" dirty="0">
                <a:solidFill>
                  <a:srgbClr val="1F1C19"/>
                </a:solidFill>
                <a:latin typeface="FontsFreeNetProximaNovaBold" panose="02000506030000020004" pitchFamily="2" charset="77"/>
                <a:cs typeface="Calibri" panose="020F0502020204030204" pitchFamily="34" charset="0"/>
                <a:sym typeface="Calibri" panose="020F0502020204030204" pitchFamily="34" charset="0"/>
              </a:rPr>
              <a:t>Demand-creation, without excluding</a:t>
            </a:r>
            <a:endParaRPr kumimoji="0" lang="en-GB" altLang="en-DK" sz="2400" b="1" i="0" u="none" strike="noStrike" kern="1200" cap="none" spc="0" normalizeH="0" baseline="30000" noProof="0" dirty="0">
              <a:ln>
                <a:noFill/>
              </a:ln>
              <a:solidFill>
                <a:srgbClr val="1F1C19"/>
              </a:solidFill>
              <a:effectLst/>
              <a:uLnTx/>
              <a:uFillTx/>
              <a:latin typeface="FontsFreeNetProximaNovaBold" panose="02000506030000020004" pitchFamily="2" charset="77"/>
              <a:ea typeface="+mn-ea"/>
              <a:cs typeface="Calibri" panose="020F0502020204030204" pitchFamily="34" charset="0"/>
              <a:sym typeface="Calibri" panose="020F0502020204030204" pitchFamily="34" charset="0"/>
            </a:endParaRPr>
          </a:p>
        </p:txBody>
      </p:sp>
      <p:pic>
        <p:nvPicPr>
          <p:cNvPr id="14" name="Picture 13" descr="A screenshot of a cell phone&#10;&#10;Description automatically generated">
            <a:extLst>
              <a:ext uri="{FF2B5EF4-FFF2-40B4-BE49-F238E27FC236}">
                <a16:creationId xmlns:a16="http://schemas.microsoft.com/office/drawing/2014/main" id="{0380F7C3-D0F3-6F2C-A9AB-4F2FD5713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350882">
            <a:off x="6581792" y="2742705"/>
            <a:ext cx="5004099" cy="25451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3145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d_governance_template" id="{7512C1D7-C476-B04F-ADE5-766BBA27D35B}" vid="{EDD0FEE7-CAFB-A547-AA32-1CDBABCEDF30}"/>
    </a:ext>
  </a:extLst>
</a:theme>
</file>

<file path=ppt/theme/theme2.xml><?xml version="1.0" encoding="utf-8"?>
<a:theme xmlns:a="http://schemas.openxmlformats.org/drawingml/2006/main" name="2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39223aa-5308-442e-875b-11b6a414bb16">
      <Terms xmlns="http://schemas.microsoft.com/office/infopath/2007/PartnerControls"/>
    </lcf76f155ced4ddcb4097134ff3c332f>
    <TaxCatchAll xmlns="a1819b20-839e-4c0c-8bad-3566ecae61af" xsi:nil="true"/>
    <MostUsed xmlns="039223aa-5308-442e-875b-11b6a414bb16" xsi:nil="true"/>
    <_Flow_SignoffStatus xmlns="039223aa-5308-442e-875b-11b6a414bb16" xsi:nil="true"/>
    <TranslatedLang xmlns="039223aa-5308-442e-875b-11b6a414bb1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D3AC65AB8C851489F5ECF323C3C9387" ma:contentTypeVersion="21" ma:contentTypeDescription="Create a new document." ma:contentTypeScope="" ma:versionID="f84f45b5344bc3b92bba352f47383787">
  <xsd:schema xmlns:xsd="http://www.w3.org/2001/XMLSchema" xmlns:xs="http://www.w3.org/2001/XMLSchema" xmlns:p="http://schemas.microsoft.com/office/2006/metadata/properties" xmlns:ns2="039223aa-5308-442e-875b-11b6a414bb16" xmlns:ns3="a1819b20-839e-4c0c-8bad-3566ecae61af" targetNamespace="http://schemas.microsoft.com/office/2006/metadata/properties" ma:root="true" ma:fieldsID="5ebc8d7ef9d0d7c5719748b0ac8fbaa3" ns2:_="" ns3:_="">
    <xsd:import namespace="039223aa-5308-442e-875b-11b6a414bb16"/>
    <xsd:import namespace="a1819b20-839e-4c0c-8bad-3566ecae61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_Flow_SignoffStatus" minOccurs="0"/>
                <xsd:element ref="ns2:MediaServiceLocation" minOccurs="0"/>
                <xsd:element ref="ns2:lcf76f155ced4ddcb4097134ff3c332f" minOccurs="0"/>
                <xsd:element ref="ns3:TaxCatchAll" minOccurs="0"/>
                <xsd:element ref="ns2:MostUsed" minOccurs="0"/>
                <xsd:element ref="ns2:MediaServiceObjectDetectorVersions" minOccurs="0"/>
                <xsd:element ref="ns2:MediaServiceSearchProperties" minOccurs="0"/>
                <xsd:element ref="ns2:TranslatedLan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9223aa-5308-442e-875b-11b6a414bb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_Flow_SignoffStatus" ma:index="20" nillable="true" ma:displayName="Sign-off status" ma:internalName="Sign_x002d_off_x0020_status">
      <xsd:simpleType>
        <xsd:restriction base="dms:Text"/>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8ebb0a5-c57d-4c3a-bec7-8a38252dd05c" ma:termSetId="09814cd3-568e-fe90-9814-8d621ff8fb84" ma:anchorId="fba54fb3-c3e1-fe81-a776-ca4b69148c4d" ma:open="true" ma:isKeyword="false">
      <xsd:complexType>
        <xsd:sequence>
          <xsd:element ref="pc:Terms" minOccurs="0" maxOccurs="1"/>
        </xsd:sequence>
      </xsd:complexType>
    </xsd:element>
    <xsd:element name="MostUsed" ma:index="25" nillable="true" ma:displayName="Most Used" ma:format="Dropdown" ma:internalName="MostUsed">
      <xsd:simpleType>
        <xsd:restriction base="dms:Choice">
          <xsd:enumeration value="P1"/>
          <xsd:enumeration value="P2"/>
          <xsd:enumeration value="P3"/>
          <xsd:enumeration value="Choice 4"/>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TranslatedLang" ma:index="28" nillable="true" ma:displayName="Translated Language" ma:internalName="TranslatedLang">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819b20-839e-4c0c-8bad-3566ecae61a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d5c9ba68-9eb0-44d2-9d23-f736e7104480}" ma:internalName="TaxCatchAll" ma:showField="CatchAllData" ma:web="a1819b20-839e-4c0c-8bad-3566ecae61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1A5F5A-79F2-4108-9C9C-DB7C0368F331}">
  <ds:schemaRefs>
    <ds:schemaRef ds:uri="http://schemas.microsoft.com/sharepoint/v3/contenttype/forms"/>
  </ds:schemaRefs>
</ds:datastoreItem>
</file>

<file path=customXml/itemProps2.xml><?xml version="1.0" encoding="utf-8"?>
<ds:datastoreItem xmlns:ds="http://schemas.openxmlformats.org/officeDocument/2006/customXml" ds:itemID="{780DD527-062D-4491-8E78-3E8AE00911B0}">
  <ds:schemaRefs>
    <ds:schemaRef ds:uri="http://purl.org/dc/terms/"/>
    <ds:schemaRef ds:uri="http://purl.org/dc/dcmitype/"/>
    <ds:schemaRef ds:uri="http://schemas.openxmlformats.org/package/2006/metadata/core-properties"/>
    <ds:schemaRef ds:uri="http://purl.org/dc/elements/1.1/"/>
    <ds:schemaRef ds:uri="http://www.w3.org/XML/1998/namespace"/>
    <ds:schemaRef ds:uri="http://schemas.microsoft.com/office/infopath/2007/PartnerControls"/>
    <ds:schemaRef ds:uri="http://schemas.microsoft.com/office/2006/documentManagement/types"/>
    <ds:schemaRef ds:uri="a1819b20-839e-4c0c-8bad-3566ecae61af"/>
    <ds:schemaRef ds:uri="039223aa-5308-442e-875b-11b6a414bb16"/>
    <ds:schemaRef ds:uri="http://schemas.microsoft.com/office/2006/metadata/properties"/>
  </ds:schemaRefs>
</ds:datastoreItem>
</file>

<file path=customXml/itemProps3.xml><?xml version="1.0" encoding="utf-8"?>
<ds:datastoreItem xmlns:ds="http://schemas.openxmlformats.org/officeDocument/2006/customXml" ds:itemID="{C9723DB6-078F-4C0C-91B4-A4B1A7CB48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9223aa-5308-442e-875b-11b6a414bb16"/>
    <ds:schemaRef ds:uri="a1819b20-839e-4c0c-8bad-3566ecae61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1416</TotalTime>
  <Words>1413</Words>
  <Application>Microsoft Macintosh PowerPoint</Application>
  <PresentationFormat>Widescreen</PresentationFormat>
  <Paragraphs>200</Paragraphs>
  <Slides>22</Slides>
  <Notes>5</Notes>
  <HiddenSlides>0</HiddenSlides>
  <MMClips>0</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1</vt:i4>
      </vt:variant>
      <vt:variant>
        <vt:lpstr>Slide Titles</vt:lpstr>
      </vt:variant>
      <vt:variant>
        <vt:i4>22</vt:i4>
      </vt:variant>
    </vt:vector>
  </HeadingPairs>
  <TitlesOfParts>
    <vt:vector size="41" baseType="lpstr">
      <vt:lpstr>Aptos</vt:lpstr>
      <vt:lpstr>Arial</vt:lpstr>
      <vt:lpstr>Calibri</vt:lpstr>
      <vt:lpstr>Courier New</vt:lpstr>
      <vt:lpstr>FontsFreeNetProximaNovaBold</vt:lpstr>
      <vt:lpstr>FontsFreeNetProximaNovaSbold</vt:lpstr>
      <vt:lpstr>FontsFreeNetProximaNovaThin</vt:lpstr>
      <vt:lpstr>Helvetica Neue</vt:lpstr>
      <vt:lpstr>McKinsey Sans</vt:lpstr>
      <vt:lpstr>Proxima</vt:lpstr>
      <vt:lpstr>Proxima Nova</vt:lpstr>
      <vt:lpstr>PROXIMA NOVA RG</vt:lpstr>
      <vt:lpstr>PROXIMA NOVA RG</vt:lpstr>
      <vt:lpstr>Roboto</vt:lpstr>
      <vt:lpstr>Symbol</vt:lpstr>
      <vt:lpstr>Wingdings</vt:lpstr>
      <vt:lpstr>1_Office Theme</vt:lpstr>
      <vt:lpstr>2_White</vt:lpstr>
      <vt:lpstr>think-cell Slide</vt:lpstr>
      <vt:lpstr>UNDP MODEL  GOVERNANCE  FRAMEWORK FOR DIGITAL LEGAL IDENTITY SYSTEMS</vt:lpstr>
      <vt:lpstr>Digital ID has proven an effective enabler for development, but we have still work to do</vt:lpstr>
      <vt:lpstr>The value drivers for (digital) identity</vt:lpstr>
      <vt:lpstr>PowerPoint Presentation</vt:lpstr>
      <vt:lpstr>PowerPoint Presentation</vt:lpstr>
      <vt:lpstr>PowerPoint Presentation</vt:lpstr>
      <vt:lpstr>PowerPoint Presentation</vt:lpstr>
      <vt:lpstr>PowerPoint Presentation</vt:lpstr>
      <vt:lpstr>National identity systems are valuable, but challenging to get right</vt:lpstr>
      <vt:lpstr>Ideas of ID: What are we talking about?</vt:lpstr>
      <vt:lpstr>In UNDPs experience, the failure of digital identity programmes is rarely because of the IT systems. It is due to the lack of functional, collaborative governance.</vt:lpstr>
      <vt:lpstr>Governance  The mechanisms, processes, and institutions (formal and informal), through which citizens and groups articulate their interests, exercise their rights, meet their obligations, and mediate their differences.   </vt:lpstr>
      <vt:lpstr>Governance   Governance is not only about government:  it is a whole-of-society concept – it is about understanding the way decisions and choices affecting the whole of society or different social groups, are made (key stakeholders include public institutions, the private sector, NGOs, community organizations, etc. at national and/or sub-national/local levels).</vt:lpstr>
      <vt:lpstr>PowerPoint Presentation</vt:lpstr>
      <vt:lpstr>The UNDP Model Governance Framework for Digital Legal Identity Systems</vt:lpstr>
      <vt:lpstr>A closer look at the governance framework</vt:lpstr>
      <vt:lpstr>Objectives and outcomes</vt:lpstr>
      <vt:lpstr>Team, activities and plan</vt:lpstr>
      <vt:lpstr>Team, activities and plan</vt:lpstr>
      <vt:lpstr>Team, activities and plan</vt:lpstr>
      <vt:lpstr>PowerPoint Presentation</vt:lpstr>
      <vt:lpstr> GOVERNANCE  FOR LEGAL DIGITAL IDENTITY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UNDP MODEL  GOVERNANCE  FRAMEWORK FOR DIGITAL LEGAL IDENTITY SYSTEMS</dc:title>
  <dc:creator>Risa Arai</dc:creator>
  <cp:lastModifiedBy>Benjamin Bertelsen</cp:lastModifiedBy>
  <cp:revision>36</cp:revision>
  <dcterms:created xsi:type="dcterms:W3CDTF">2023-10-10T17:37:59Z</dcterms:created>
  <dcterms:modified xsi:type="dcterms:W3CDTF">2024-08-17T08:12:38Z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0x010100ED3AC65AB8C851489F5ECF323C3C9387</vt:lpwstr>
  </property>
  <property fmtid="{D5CDD505-2E9C-101B-9397-08002B2CF9AE}" pid="3" name="MediaServiceImageTags">
    <vt:lpwstr/>
  </property>
</Properties>
</file>