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1"/>
  </p:sldMasterIdLst>
  <p:notesMasterIdLst>
    <p:notesMasterId r:id="rId9"/>
  </p:notesMasterIdLst>
  <p:handoutMasterIdLst>
    <p:handoutMasterId r:id="rId10"/>
  </p:handoutMasterIdLst>
  <p:sldIdLst>
    <p:sldId id="296" r:id="rId2"/>
    <p:sldId id="316" r:id="rId3"/>
    <p:sldId id="314" r:id="rId4"/>
    <p:sldId id="318" r:id="rId5"/>
    <p:sldId id="317" r:id="rId6"/>
    <p:sldId id="3436" r:id="rId7"/>
    <p:sldId id="320" r:id="rId8"/>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532334-E70B-4B40-BAC9-8879DD9362BE}">
          <p14:sldIdLst>
            <p14:sldId id="296"/>
            <p14:sldId id="316"/>
            <p14:sldId id="314"/>
            <p14:sldId id="318"/>
            <p14:sldId id="317"/>
            <p14:sldId id="3436"/>
            <p14:sldId id="320"/>
          </p14:sldIdLst>
        </p14:section>
        <p14:section name="Untitled Section" id="{492E5945-F30D-4D15-964C-89DCE71ABBBF}">
          <p14:sldIdLst/>
        </p14:section>
      </p14:sectionLst>
    </p:ext>
    <p:ext uri="{EFAFB233-063F-42B5-8137-9DF3F51BA10A}">
      <p15:sldGuideLst xmlns:p15="http://schemas.microsoft.com/office/powerpoint/2012/main">
        <p15:guide id="1" orient="horz" pos="4343"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BFBFBF"/>
    <a:srgbClr val="59B1ED"/>
    <a:srgbClr val="F2F2F2"/>
    <a:srgbClr val="EEEFF0"/>
    <a:srgbClr val="62C36D"/>
    <a:srgbClr val="EAEAEA"/>
    <a:srgbClr val="C2C2C2"/>
    <a:srgbClr val="B1E1B7"/>
    <a:srgbClr val="F8F7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97" autoAdjust="0"/>
    <p:restoredTop sz="94030"/>
  </p:normalViewPr>
  <p:slideViewPr>
    <p:cSldViewPr snapToGrid="0" showGuides="1">
      <p:cViewPr varScale="1">
        <p:scale>
          <a:sx n="35" d="100"/>
          <a:sy n="35" d="100"/>
        </p:scale>
        <p:origin x="224" y="264"/>
      </p:cViewPr>
      <p:guideLst>
        <p:guide orient="horz" pos="4343"/>
        <p:guide pos="7680"/>
      </p:guideLst>
    </p:cSldViewPr>
  </p:slid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B2AB4F-A192-3545-8EF9-E325F13462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3809840-61EB-0342-AA68-9448E55B2F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8F3BB-F397-8343-A68E-A42E99E442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764B22-6B1C-C845-B23F-15789EB2CA1E}" type="slidenum">
              <a:rPr lang="en-US" smtClean="0"/>
              <a:t>‹#›</a:t>
            </a:fld>
            <a:endParaRPr lang="en-US"/>
          </a:p>
        </p:txBody>
      </p:sp>
    </p:spTree>
    <p:extLst>
      <p:ext uri="{BB962C8B-B14F-4D97-AF65-F5344CB8AC3E}">
        <p14:creationId xmlns:p14="http://schemas.microsoft.com/office/powerpoint/2010/main" val="314315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9E693-81D3-974D-8300-487688BFE111}" type="datetimeFigureOut">
              <a:rPr lang="en-US" smtClean="0"/>
              <a:t>8/17/24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314B3-23EA-A546-931C-47B1338D5B46}" type="slidenum">
              <a:rPr lang="en-US" smtClean="0"/>
              <a:t>‹#›</a:t>
            </a:fld>
            <a:endParaRPr lang="en-US"/>
          </a:p>
        </p:txBody>
      </p:sp>
    </p:spTree>
    <p:extLst>
      <p:ext uri="{BB962C8B-B14F-4D97-AF65-F5344CB8AC3E}">
        <p14:creationId xmlns:p14="http://schemas.microsoft.com/office/powerpoint/2010/main" val="376595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57314B3-23EA-A546-931C-47B1338D5B46}" type="slidenum">
              <a:rPr lang="en-US" smtClean="0"/>
              <a:t>1</a:t>
            </a:fld>
            <a:endParaRPr lang="en-US"/>
          </a:p>
        </p:txBody>
      </p:sp>
    </p:spTree>
    <p:extLst>
      <p:ext uri="{BB962C8B-B14F-4D97-AF65-F5344CB8AC3E}">
        <p14:creationId xmlns:p14="http://schemas.microsoft.com/office/powerpoint/2010/main" val="83007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C8262-5CD9-E166-C6D6-D1882B2A0BF2}"/>
              </a:ext>
            </a:extLst>
          </p:cNvPr>
          <p:cNvSpPr>
            <a:spLocks noGrp="1"/>
          </p:cNvSpPr>
          <p:nvPr>
            <p:ph type="pic" sz="quarter" idx="10"/>
          </p:nvPr>
        </p:nvSpPr>
        <p:spPr>
          <a:xfrm>
            <a:off x="1" y="0"/>
            <a:ext cx="24383999" cy="13716000"/>
          </a:xfrm>
          <a:custGeom>
            <a:avLst/>
            <a:gdLst>
              <a:gd name="connsiteX0" fmla="*/ 0 w 24383999"/>
              <a:gd name="connsiteY0" fmla="*/ 0 h 13716000"/>
              <a:gd name="connsiteX1" fmla="*/ 24383999 w 24383999"/>
              <a:gd name="connsiteY1" fmla="*/ 0 h 13716000"/>
              <a:gd name="connsiteX2" fmla="*/ 24383999 w 24383999"/>
              <a:gd name="connsiteY2" fmla="*/ 13716000 h 13716000"/>
              <a:gd name="connsiteX3" fmla="*/ 0 w 24383999"/>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3999" h="13716000">
                <a:moveTo>
                  <a:pt x="0" y="0"/>
                </a:moveTo>
                <a:lnTo>
                  <a:pt x="24383999" y="0"/>
                </a:lnTo>
                <a:lnTo>
                  <a:pt x="24383999" y="13716000"/>
                </a:lnTo>
                <a:lnTo>
                  <a:pt x="0" y="13716000"/>
                </a:lnTo>
                <a:close/>
              </a:path>
            </a:pathLst>
          </a:custGeom>
          <a:solidFill>
            <a:schemeClr val="accent4"/>
          </a:solidFill>
        </p:spPr>
        <p:txBody>
          <a:bodyPr wrap="square">
            <a:noAutofit/>
          </a:bodyPr>
          <a:lstStyle/>
          <a:p>
            <a:endParaRPr lang="en-ID"/>
          </a:p>
        </p:txBody>
      </p:sp>
    </p:spTree>
    <p:extLst>
      <p:ext uri="{BB962C8B-B14F-4D97-AF65-F5344CB8AC3E}">
        <p14:creationId xmlns:p14="http://schemas.microsoft.com/office/powerpoint/2010/main" val="175861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1DD16F0-94D8-6E38-246D-D514563C8C1A}"/>
              </a:ext>
            </a:extLst>
          </p:cNvPr>
          <p:cNvSpPr>
            <a:spLocks noGrp="1"/>
          </p:cNvSpPr>
          <p:nvPr>
            <p:ph type="pic" sz="quarter" idx="10"/>
          </p:nvPr>
        </p:nvSpPr>
        <p:spPr>
          <a:xfrm>
            <a:off x="14630400" y="0"/>
            <a:ext cx="9753600" cy="13716000"/>
          </a:xfrm>
          <a:custGeom>
            <a:avLst/>
            <a:gdLst>
              <a:gd name="connsiteX0" fmla="*/ 0 w 9753600"/>
              <a:gd name="connsiteY0" fmla="*/ 0 h 13716000"/>
              <a:gd name="connsiteX1" fmla="*/ 9753600 w 9753600"/>
              <a:gd name="connsiteY1" fmla="*/ 0 h 13716000"/>
              <a:gd name="connsiteX2" fmla="*/ 9753600 w 9753600"/>
              <a:gd name="connsiteY2" fmla="*/ 13716000 h 13716000"/>
              <a:gd name="connsiteX3" fmla="*/ 0 w 97536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9753600" h="13716000">
                <a:moveTo>
                  <a:pt x="0" y="0"/>
                </a:moveTo>
                <a:lnTo>
                  <a:pt x="9753600" y="0"/>
                </a:lnTo>
                <a:lnTo>
                  <a:pt x="9753600" y="13716000"/>
                </a:lnTo>
                <a:lnTo>
                  <a:pt x="0" y="13716000"/>
                </a:lnTo>
                <a:close/>
              </a:path>
            </a:pathLst>
          </a:cu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289818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4833992-8D1D-FB87-530F-867632E47F70}"/>
              </a:ext>
            </a:extLst>
          </p:cNvPr>
          <p:cNvSpPr>
            <a:spLocks noGrp="1"/>
          </p:cNvSpPr>
          <p:nvPr>
            <p:ph type="pic" sz="quarter" idx="10"/>
          </p:nvPr>
        </p:nvSpPr>
        <p:spPr>
          <a:xfrm>
            <a:off x="1826419" y="1981200"/>
            <a:ext cx="6097588" cy="8534400"/>
          </a:xfrm>
          <a:prstGeom prst="roundRect">
            <a:avLst>
              <a:gd name="adj" fmla="val 7241"/>
            </a:avLst>
          </a:pr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09729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P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4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DF7B8D-48FA-93CC-88CC-5A73B89DEBCA}"/>
              </a:ext>
            </a:extLst>
          </p:cNvPr>
          <p:cNvSpPr>
            <a:spLocks noGrp="1"/>
          </p:cNvSpPr>
          <p:nvPr>
            <p:ph type="pic" sz="quarter" idx="10"/>
          </p:nvPr>
        </p:nvSpPr>
        <p:spPr>
          <a:xfrm>
            <a:off x="1825625" y="7467600"/>
            <a:ext cx="21342351" cy="4845310"/>
          </a:xfrm>
          <a:prstGeom prst="roundRect">
            <a:avLst>
              <a:gd name="adj" fmla="val 8280"/>
            </a:avLst>
          </a:pr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813717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46524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userDrawn="1">
          <p15:clr>
            <a:srgbClr val="F26B43"/>
          </p15:clr>
        </p15:guide>
        <p15:guide id="2" pos="9216" userDrawn="1">
          <p15:clr>
            <a:srgbClr val="F26B43"/>
          </p15:clr>
        </p15:guide>
        <p15:guide id="3" pos="15360" userDrawn="1">
          <p15:clr>
            <a:srgbClr val="F26B43"/>
          </p15:clr>
        </p15:guide>
        <p15:guide id="4" pos="8448" userDrawn="1">
          <p15:clr>
            <a:srgbClr val="F26B43"/>
          </p15:clr>
        </p15:guide>
        <p15:guide id="5" pos="9985" userDrawn="1">
          <p15:clr>
            <a:srgbClr val="F26B43"/>
          </p15:clr>
        </p15:guide>
        <p15:guide id="6" pos="10753" userDrawn="1">
          <p15:clr>
            <a:srgbClr val="F26B43"/>
          </p15:clr>
        </p15:guide>
        <p15:guide id="7" orient="horz" pos="4320" userDrawn="1">
          <p15:clr>
            <a:srgbClr val="F26B43"/>
          </p15:clr>
        </p15:guide>
        <p15:guide id="8" pos="11521" userDrawn="1">
          <p15:clr>
            <a:srgbClr val="F26B43"/>
          </p15:clr>
        </p15:guide>
        <p15:guide id="9" orient="horz" pos="8640" userDrawn="1">
          <p15:clr>
            <a:srgbClr val="F26B43"/>
          </p15:clr>
        </p15:guide>
        <p15:guide id="10" pos="12289" userDrawn="1">
          <p15:clr>
            <a:srgbClr val="F26B43"/>
          </p15:clr>
        </p15:guide>
        <p15:guide id="11" pos="13057" userDrawn="1">
          <p15:clr>
            <a:srgbClr val="F26B43"/>
          </p15:clr>
        </p15:guide>
        <p15:guide id="12" pos="13826" userDrawn="1">
          <p15:clr>
            <a:srgbClr val="F26B43"/>
          </p15:clr>
        </p15:guide>
        <p15:guide id="13" pos="14594" userDrawn="1">
          <p15:clr>
            <a:srgbClr val="F26B43"/>
          </p15:clr>
        </p15:guide>
        <p15:guide id="14" pos="6912" userDrawn="1">
          <p15:clr>
            <a:srgbClr val="F26B43"/>
          </p15:clr>
        </p15:guide>
        <p15:guide id="15" pos="6144" userDrawn="1">
          <p15:clr>
            <a:srgbClr val="F26B43"/>
          </p15:clr>
        </p15:guide>
        <p15:guide id="16" pos="5375" userDrawn="1">
          <p15:clr>
            <a:srgbClr val="F26B43"/>
          </p15:clr>
        </p15:guide>
        <p15:guide id="17" pos="4607" userDrawn="1">
          <p15:clr>
            <a:srgbClr val="F26B43"/>
          </p15:clr>
        </p15:guide>
        <p15:guide id="18" pos="3839" userDrawn="1">
          <p15:clr>
            <a:srgbClr val="F26B43"/>
          </p15:clr>
        </p15:guide>
        <p15:guide id="19" pos="3071" userDrawn="1">
          <p15:clr>
            <a:srgbClr val="F26B43"/>
          </p15:clr>
        </p15:guide>
        <p15:guide id="20" pos="2303" userDrawn="1">
          <p15:clr>
            <a:srgbClr val="F26B43"/>
          </p15:clr>
        </p15:guide>
        <p15:guide id="21" pos="1534" userDrawn="1">
          <p15:clr>
            <a:srgbClr val="F26B43"/>
          </p15:clr>
        </p15:guide>
        <p15:guide id="22" pos="766" userDrawn="1">
          <p15:clr>
            <a:srgbClr val="F26B43"/>
          </p15:clr>
        </p15:guide>
        <p15:guide id="23" userDrawn="1">
          <p15:clr>
            <a:srgbClr val="F26B43"/>
          </p15:clr>
        </p15:guide>
        <p15:guide id="24" pos="8064" userDrawn="1">
          <p15:clr>
            <a:srgbClr val="F26B43"/>
          </p15:clr>
        </p15:guide>
        <p15:guide id="25" pos="8832" userDrawn="1">
          <p15:clr>
            <a:srgbClr val="F26B43"/>
          </p15:clr>
        </p15:guide>
        <p15:guide id="26" pos="9601" userDrawn="1">
          <p15:clr>
            <a:srgbClr val="F26B43"/>
          </p15:clr>
        </p15:guide>
        <p15:guide id="27" pos="10369" userDrawn="1">
          <p15:clr>
            <a:srgbClr val="F26B43"/>
          </p15:clr>
        </p15:guide>
        <p15:guide id="28" pos="11137" userDrawn="1">
          <p15:clr>
            <a:srgbClr val="F26B43"/>
          </p15:clr>
        </p15:guide>
        <p15:guide id="29" pos="11905" userDrawn="1">
          <p15:clr>
            <a:srgbClr val="F26B43"/>
          </p15:clr>
        </p15:guide>
        <p15:guide id="30" orient="horz" pos="4704" userDrawn="1">
          <p15:clr>
            <a:srgbClr val="F26B43"/>
          </p15:clr>
        </p15:guide>
        <p15:guide id="31" pos="14978" userDrawn="1">
          <p15:clr>
            <a:srgbClr val="F26B43"/>
          </p15:clr>
        </p15:guide>
        <p15:guide id="32" orient="horz" pos="5856" userDrawn="1">
          <p15:clr>
            <a:srgbClr val="F26B43"/>
          </p15:clr>
        </p15:guide>
        <p15:guide id="33" orient="horz" pos="6624" userDrawn="1">
          <p15:clr>
            <a:srgbClr val="F26B43"/>
          </p15:clr>
        </p15:guide>
        <p15:guide id="34" orient="horz" pos="7392" userDrawn="1">
          <p15:clr>
            <a:srgbClr val="F26B43"/>
          </p15:clr>
        </p15:guide>
        <p15:guide id="35" orient="horz" pos="8160" userDrawn="1">
          <p15:clr>
            <a:srgbClr val="F26B43"/>
          </p15:clr>
        </p15:guide>
        <p15:guide id="36" orient="horz" pos="5088" userDrawn="1">
          <p15:clr>
            <a:srgbClr val="F26B43"/>
          </p15:clr>
        </p15:guide>
        <p15:guide id="37" orient="horz" pos="5472" userDrawn="1">
          <p15:clr>
            <a:srgbClr val="F26B43"/>
          </p15:clr>
        </p15:guide>
        <p15:guide id="38" orient="horz" pos="6240" userDrawn="1">
          <p15:clr>
            <a:srgbClr val="F26B43"/>
          </p15:clr>
        </p15:guide>
        <p15:guide id="39" orient="horz" pos="7008" userDrawn="1">
          <p15:clr>
            <a:srgbClr val="F26B43"/>
          </p15:clr>
        </p15:guide>
        <p15:guide id="40" orient="horz" pos="7776" userDrawn="1">
          <p15:clr>
            <a:srgbClr val="F26B43"/>
          </p15:clr>
        </p15:guide>
        <p15:guide id="41" pos="7296" userDrawn="1">
          <p15:clr>
            <a:srgbClr val="F26B43"/>
          </p15:clr>
        </p15:guide>
        <p15:guide id="42" pos="6528" userDrawn="1">
          <p15:clr>
            <a:srgbClr val="F26B43"/>
          </p15:clr>
        </p15:guide>
        <p15:guide id="43" pos="5759" userDrawn="1">
          <p15:clr>
            <a:srgbClr val="F26B43"/>
          </p15:clr>
        </p15:guide>
        <p15:guide id="44" pos="4991" userDrawn="1">
          <p15:clr>
            <a:srgbClr val="F26B43"/>
          </p15:clr>
        </p15:guide>
        <p15:guide id="45" pos="4223" userDrawn="1">
          <p15:clr>
            <a:srgbClr val="F26B43"/>
          </p15:clr>
        </p15:guide>
        <p15:guide id="46" pos="3455" userDrawn="1">
          <p15:clr>
            <a:srgbClr val="F26B43"/>
          </p15:clr>
        </p15:guide>
        <p15:guide id="47" pos="2687" userDrawn="1">
          <p15:clr>
            <a:srgbClr val="F26B43"/>
          </p15:clr>
        </p15:guide>
        <p15:guide id="48" pos="1918" userDrawn="1">
          <p15:clr>
            <a:srgbClr val="F26B43"/>
          </p15:clr>
        </p15:guide>
        <p15:guide id="49" pos="1150" userDrawn="1">
          <p15:clr>
            <a:srgbClr val="F26B43"/>
          </p15:clr>
        </p15:guide>
        <p15:guide id="50" pos="382" userDrawn="1">
          <p15:clr>
            <a:srgbClr val="F26B43"/>
          </p15:clr>
        </p15:guide>
        <p15:guide id="51" orient="horz" pos="3552" userDrawn="1">
          <p15:clr>
            <a:srgbClr val="F26B43"/>
          </p15:clr>
        </p15:guide>
        <p15:guide id="52" orient="horz" pos="2784" userDrawn="1">
          <p15:clr>
            <a:srgbClr val="F26B43"/>
          </p15:clr>
        </p15:guide>
        <p15:guide id="53" orient="horz" pos="2016" userDrawn="1">
          <p15:clr>
            <a:srgbClr val="F26B43"/>
          </p15:clr>
        </p15:guide>
        <p15:guide id="54" orient="horz" pos="1248" userDrawn="1">
          <p15:clr>
            <a:srgbClr val="F26B43"/>
          </p15:clr>
        </p15:guide>
        <p15:guide id="55" orient="horz" pos="480" userDrawn="1">
          <p15:clr>
            <a:srgbClr val="F26B43"/>
          </p15:clr>
        </p15:guide>
        <p15:guide id="56" orient="horz" pos="3168" userDrawn="1">
          <p15:clr>
            <a:srgbClr val="F26B43"/>
          </p15:clr>
        </p15:guide>
        <p15:guide id="57" orient="horz" pos="3936" userDrawn="1">
          <p15:clr>
            <a:srgbClr val="F26B43"/>
          </p15:clr>
        </p15:guide>
        <p15:guide id="58" orient="horz" pos="2400" userDrawn="1">
          <p15:clr>
            <a:srgbClr val="F26B43"/>
          </p15:clr>
        </p15:guide>
        <p15:guide id="59" orient="horz" pos="1632" userDrawn="1">
          <p15:clr>
            <a:srgbClr val="F26B43"/>
          </p15:clr>
        </p15:guide>
        <p15:guide id="60" orient="horz" pos="864" userDrawn="1">
          <p15:clr>
            <a:srgbClr val="F26B43"/>
          </p15:clr>
        </p15:guide>
        <p15:guide id="61" pos="13442" userDrawn="1">
          <p15:clr>
            <a:srgbClr val="F26B43"/>
          </p15:clr>
        </p15:guide>
        <p15:guide id="62" pos="12673" userDrawn="1">
          <p15:clr>
            <a:srgbClr val="F26B43"/>
          </p15:clr>
        </p15:guide>
        <p15:guide id="63" pos="142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4E69312-CC19-5534-8FF8-22388969B649}"/>
              </a:ext>
            </a:extLst>
          </p:cNvPr>
          <p:cNvPicPr>
            <a:picLocks noGrp="1" noChangeAspect="1"/>
          </p:cNvPicPr>
          <p:nvPr>
            <p:ph type="pic" sz="quarter" idx="10"/>
          </p:nvPr>
        </p:nvPicPr>
        <p:blipFill>
          <a:blip r:embed="rId3"/>
          <a:srcRect t="13592" b="13592"/>
          <a:stretch>
            <a:fillRect/>
          </a:stretch>
        </p:blipFill>
        <p:spPr/>
      </p:pic>
      <p:sp>
        <p:nvSpPr>
          <p:cNvPr id="12" name="Rectangle 11">
            <a:extLst>
              <a:ext uri="{FF2B5EF4-FFF2-40B4-BE49-F238E27FC236}">
                <a16:creationId xmlns:a16="http://schemas.microsoft.com/office/drawing/2014/main" id="{FD697A11-EC4E-7A1E-336F-EB9B92979341}"/>
              </a:ext>
            </a:extLst>
          </p:cNvPr>
          <p:cNvSpPr/>
          <p:nvPr/>
        </p:nvSpPr>
        <p:spPr>
          <a:xfrm>
            <a:off x="0" y="0"/>
            <a:ext cx="24384000" cy="13716000"/>
          </a:xfrm>
          <a:prstGeom prst="rect">
            <a:avLst/>
          </a:prstGeom>
          <a:gradFill flip="none" rotWithShape="1">
            <a:gsLst>
              <a:gs pos="60000">
                <a:schemeClr val="accent1">
                  <a:lumMod val="75000"/>
                  <a:alpha val="58000"/>
                </a:schemeClr>
              </a:gs>
              <a:gs pos="0">
                <a:schemeClr val="accent1">
                  <a:lumMod val="50000"/>
                </a:schemeClr>
              </a:gs>
              <a:gs pos="100000">
                <a:schemeClr val="accent4">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Rectangle: Rounded Corners 20">
            <a:extLst>
              <a:ext uri="{FF2B5EF4-FFF2-40B4-BE49-F238E27FC236}">
                <a16:creationId xmlns:a16="http://schemas.microsoft.com/office/drawing/2014/main" id="{173FDA98-B810-D35A-0D95-5D08E3259092}"/>
              </a:ext>
            </a:extLst>
          </p:cNvPr>
          <p:cNvSpPr/>
          <p:nvPr/>
        </p:nvSpPr>
        <p:spPr>
          <a:xfrm>
            <a:off x="2428438" y="7407970"/>
            <a:ext cx="8137482" cy="1311961"/>
          </a:xfrm>
          <a:prstGeom prst="roundRect">
            <a:avLst>
              <a:gd name="adj" fmla="val 1191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C779DCA7-03F4-FC38-7AAC-97C3DFAFCD19}"/>
              </a:ext>
            </a:extLst>
          </p:cNvPr>
          <p:cNvSpPr txBox="1"/>
          <p:nvPr/>
        </p:nvSpPr>
        <p:spPr>
          <a:xfrm>
            <a:off x="2428439" y="7587879"/>
            <a:ext cx="16006127" cy="2656112"/>
          </a:xfrm>
          <a:prstGeom prst="rect">
            <a:avLst/>
          </a:prstGeom>
          <a:noFill/>
        </p:spPr>
        <p:txBody>
          <a:bodyPr wrap="square">
            <a:spAutoFit/>
          </a:bodyPr>
          <a:lstStyle/>
          <a:p>
            <a:pPr>
              <a:lnSpc>
                <a:spcPct val="80000"/>
              </a:lnSpc>
            </a:pPr>
            <a:r>
              <a:rPr lang="en-US" sz="10200" b="1" dirty="0">
                <a:solidFill>
                  <a:schemeClr val="bg1"/>
                </a:solidFill>
                <a:latin typeface="+mj-lt"/>
              </a:rPr>
              <a:t>LEGAL &amp; REGULATORY FRAMEWORK OF NIRA</a:t>
            </a:r>
          </a:p>
        </p:txBody>
      </p:sp>
      <p:cxnSp>
        <p:nvCxnSpPr>
          <p:cNvPr id="29" name="Straight Connector 28">
            <a:extLst>
              <a:ext uri="{FF2B5EF4-FFF2-40B4-BE49-F238E27FC236}">
                <a16:creationId xmlns:a16="http://schemas.microsoft.com/office/drawing/2014/main" id="{0B99AC08-AA37-E378-4FE8-20B12DC24B2C}"/>
              </a:ext>
            </a:extLst>
          </p:cNvPr>
          <p:cNvCxnSpPr>
            <a:cxnSpLocks/>
          </p:cNvCxnSpPr>
          <p:nvPr/>
        </p:nvCxnSpPr>
        <p:spPr>
          <a:xfrm flipH="1">
            <a:off x="1216025" y="11125200"/>
            <a:ext cx="21951950" cy="0"/>
          </a:xfrm>
          <a:prstGeom prst="line">
            <a:avLst/>
          </a:prstGeom>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507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546FA47-5E65-894D-D3CB-45C41AEEA814}"/>
              </a:ext>
            </a:extLst>
          </p:cNvPr>
          <p:cNvSpPr/>
          <p:nvPr/>
        </p:nvSpPr>
        <p:spPr>
          <a:xfrm>
            <a:off x="1280160" y="5559552"/>
            <a:ext cx="10376284" cy="6364224"/>
          </a:xfrm>
          <a:prstGeom prst="roundRect">
            <a:avLst>
              <a:gd name="adj" fmla="val 5717"/>
            </a:avLst>
          </a:prstGeom>
          <a:solidFill>
            <a:schemeClr val="accent1">
              <a:lumMod val="75000"/>
            </a:schemeClr>
          </a:solidFill>
          <a:ln>
            <a:noFill/>
          </a:ln>
          <a:effectLst>
            <a:outerShdw blurRad="533400" sx="101000" sy="101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800"/>
          </a:p>
        </p:txBody>
      </p:sp>
      <p:sp>
        <p:nvSpPr>
          <p:cNvPr id="13" name="TextBox 12">
            <a:extLst>
              <a:ext uri="{FF2B5EF4-FFF2-40B4-BE49-F238E27FC236}">
                <a16:creationId xmlns:a16="http://schemas.microsoft.com/office/drawing/2014/main" id="{7F40C1DD-92B9-9CD6-D875-B21376436E00}"/>
              </a:ext>
            </a:extLst>
          </p:cNvPr>
          <p:cNvSpPr txBox="1"/>
          <p:nvPr/>
        </p:nvSpPr>
        <p:spPr>
          <a:xfrm>
            <a:off x="1905621" y="6032334"/>
            <a:ext cx="8292668" cy="1311128"/>
          </a:xfrm>
          <a:prstGeom prst="rect">
            <a:avLst/>
          </a:prstGeom>
          <a:noFill/>
        </p:spPr>
        <p:txBody>
          <a:bodyPr wrap="square">
            <a:spAutoFit/>
          </a:bodyPr>
          <a:lstStyle/>
          <a:p>
            <a:pPr>
              <a:lnSpc>
                <a:spcPct val="80000"/>
              </a:lnSpc>
            </a:pPr>
            <a:r>
              <a:rPr lang="en-US" sz="4800" b="1" dirty="0">
                <a:solidFill>
                  <a:schemeClr val="bg1"/>
                </a:solidFill>
                <a:latin typeface="+mj-lt"/>
              </a:rPr>
              <a:t>Constitution of Somalia </a:t>
            </a:r>
          </a:p>
          <a:p>
            <a:pPr>
              <a:lnSpc>
                <a:spcPct val="80000"/>
              </a:lnSpc>
            </a:pPr>
            <a:endParaRPr lang="en-US" sz="4800" dirty="0">
              <a:solidFill>
                <a:schemeClr val="bg1"/>
              </a:solidFill>
              <a:latin typeface="+mj-lt"/>
            </a:endParaRPr>
          </a:p>
        </p:txBody>
      </p:sp>
      <p:sp>
        <p:nvSpPr>
          <p:cNvPr id="14" name="TextBox 13">
            <a:extLst>
              <a:ext uri="{FF2B5EF4-FFF2-40B4-BE49-F238E27FC236}">
                <a16:creationId xmlns:a16="http://schemas.microsoft.com/office/drawing/2014/main" id="{AEC57464-2D34-4797-6C19-BC43E5790A15}"/>
              </a:ext>
            </a:extLst>
          </p:cNvPr>
          <p:cNvSpPr txBox="1"/>
          <p:nvPr/>
        </p:nvSpPr>
        <p:spPr>
          <a:xfrm>
            <a:off x="1790817" y="6803136"/>
            <a:ext cx="9391096" cy="5177123"/>
          </a:xfrm>
          <a:prstGeom prst="rect">
            <a:avLst/>
          </a:prstGeom>
          <a:noFill/>
        </p:spPr>
        <p:txBody>
          <a:bodyPr wrap="square">
            <a:spAutoFit/>
          </a:bodyPr>
          <a:lstStyle/>
          <a:p>
            <a:pPr>
              <a:lnSpc>
                <a:spcPct val="150000"/>
              </a:lnSpc>
            </a:pPr>
            <a:r>
              <a:rPr lang="en-US" sz="3600" b="0" i="0" dirty="0">
                <a:solidFill>
                  <a:schemeClr val="bg1"/>
                </a:solidFill>
                <a:effectLst/>
              </a:rPr>
              <a:t>Articles 2 (3): </a:t>
            </a:r>
          </a:p>
          <a:p>
            <a:pPr algn="just">
              <a:lnSpc>
                <a:spcPct val="150000"/>
              </a:lnSpc>
            </a:pPr>
            <a:r>
              <a:rPr lang="en-US" sz="3600" b="0" i="0" dirty="0">
                <a:solidFill>
                  <a:schemeClr val="bg1"/>
                </a:solidFill>
                <a:effectLst/>
              </a:rPr>
              <a:t>“Every citizen also has the right to obtain a Somali passport, </a:t>
            </a:r>
            <a:r>
              <a:rPr lang="en-US" sz="4000" b="1" i="0" dirty="0">
                <a:solidFill>
                  <a:schemeClr val="bg1"/>
                </a:solidFill>
                <a:effectLst/>
              </a:rPr>
              <a:t>national identification documents, registration documents</a:t>
            </a:r>
            <a:r>
              <a:rPr lang="en-US" sz="3600" b="0" i="0" dirty="0">
                <a:solidFill>
                  <a:schemeClr val="bg1"/>
                </a:solidFill>
                <a:effectLst/>
              </a:rPr>
              <a:t>, and any other identification issued by the government to its citizens”.</a:t>
            </a:r>
          </a:p>
        </p:txBody>
      </p:sp>
      <p:sp>
        <p:nvSpPr>
          <p:cNvPr id="20" name="Rectangle: Rounded Corners 19">
            <a:extLst>
              <a:ext uri="{FF2B5EF4-FFF2-40B4-BE49-F238E27FC236}">
                <a16:creationId xmlns:a16="http://schemas.microsoft.com/office/drawing/2014/main" id="{D487EFB2-E6E4-0545-A31F-7C6A54442739}"/>
              </a:ext>
            </a:extLst>
          </p:cNvPr>
          <p:cNvSpPr/>
          <p:nvPr/>
        </p:nvSpPr>
        <p:spPr>
          <a:xfrm>
            <a:off x="12448032" y="5559552"/>
            <a:ext cx="10030347" cy="6364224"/>
          </a:xfrm>
          <a:prstGeom prst="roundRect">
            <a:avLst>
              <a:gd name="adj" fmla="val 5717"/>
            </a:avLst>
          </a:prstGeom>
          <a:solidFill>
            <a:schemeClr val="accent1"/>
          </a:solidFill>
          <a:ln>
            <a:noFill/>
          </a:ln>
          <a:effectLst>
            <a:outerShdw blurRad="533400" sx="101000" sy="101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extBox 20">
            <a:extLst>
              <a:ext uri="{FF2B5EF4-FFF2-40B4-BE49-F238E27FC236}">
                <a16:creationId xmlns:a16="http://schemas.microsoft.com/office/drawing/2014/main" id="{7C656FD1-529F-3A21-8860-6E03550FDCAB}"/>
              </a:ext>
            </a:extLst>
          </p:cNvPr>
          <p:cNvSpPr txBox="1"/>
          <p:nvPr/>
        </p:nvSpPr>
        <p:spPr>
          <a:xfrm>
            <a:off x="12701432" y="6364224"/>
            <a:ext cx="9776946" cy="2128275"/>
          </a:xfrm>
          <a:prstGeom prst="rect">
            <a:avLst/>
          </a:prstGeom>
          <a:noFill/>
        </p:spPr>
        <p:txBody>
          <a:bodyPr wrap="square">
            <a:spAutoFit/>
          </a:bodyPr>
          <a:lstStyle/>
          <a:p>
            <a:pPr>
              <a:lnSpc>
                <a:spcPct val="80000"/>
              </a:lnSpc>
            </a:pPr>
            <a:r>
              <a:rPr lang="en-US" sz="5400" b="1" dirty="0">
                <a:solidFill>
                  <a:schemeClr val="bg1"/>
                </a:solidFill>
                <a:latin typeface="+mj-lt"/>
              </a:rPr>
              <a:t>The National Identification and Registration Law</a:t>
            </a:r>
          </a:p>
          <a:p>
            <a:pPr>
              <a:lnSpc>
                <a:spcPct val="80000"/>
              </a:lnSpc>
            </a:pPr>
            <a:endParaRPr lang="en-US" sz="5400" dirty="0">
              <a:solidFill>
                <a:schemeClr val="bg1"/>
              </a:solidFill>
              <a:latin typeface="+mj-lt"/>
            </a:endParaRPr>
          </a:p>
        </p:txBody>
      </p:sp>
      <p:sp>
        <p:nvSpPr>
          <p:cNvPr id="22" name="TextBox 21">
            <a:extLst>
              <a:ext uri="{FF2B5EF4-FFF2-40B4-BE49-F238E27FC236}">
                <a16:creationId xmlns:a16="http://schemas.microsoft.com/office/drawing/2014/main" id="{CFEE1EEC-EBD4-109F-306A-DEC25B693E50}"/>
              </a:ext>
            </a:extLst>
          </p:cNvPr>
          <p:cNvSpPr txBox="1"/>
          <p:nvPr/>
        </p:nvSpPr>
        <p:spPr>
          <a:xfrm>
            <a:off x="12574731" y="7770942"/>
            <a:ext cx="9776947" cy="3690241"/>
          </a:xfrm>
          <a:prstGeom prst="rect">
            <a:avLst/>
          </a:prstGeom>
          <a:noFill/>
        </p:spPr>
        <p:txBody>
          <a:bodyPr wrap="square">
            <a:spAutoFit/>
          </a:bodyPr>
          <a:lstStyle/>
          <a:p>
            <a:pPr algn="just">
              <a:lnSpc>
                <a:spcPct val="150000"/>
              </a:lnSpc>
            </a:pPr>
            <a:r>
              <a:rPr lang="en-US" sz="4000" b="1" i="0" dirty="0">
                <a:solidFill>
                  <a:schemeClr val="bg1"/>
                </a:solidFill>
                <a:effectLst/>
              </a:rPr>
              <a:t>The National Identification and Registration Law is the primary legislative instrument governing public identity and national ID matters in Somalia. </a:t>
            </a:r>
            <a:endParaRPr lang="en-US" sz="4000" b="1" dirty="0">
              <a:solidFill>
                <a:schemeClr val="bg1"/>
              </a:solidFill>
              <a:cs typeface="Rubik Light" pitchFamily="2" charset="-79"/>
            </a:endParaRPr>
          </a:p>
        </p:txBody>
      </p:sp>
      <p:sp>
        <p:nvSpPr>
          <p:cNvPr id="10" name="TextBox 9">
            <a:extLst>
              <a:ext uri="{FF2B5EF4-FFF2-40B4-BE49-F238E27FC236}">
                <a16:creationId xmlns:a16="http://schemas.microsoft.com/office/drawing/2014/main" id="{EDC963E4-F573-BC01-FE64-B35A417289ED}"/>
              </a:ext>
            </a:extLst>
          </p:cNvPr>
          <p:cNvSpPr txBox="1"/>
          <p:nvPr/>
        </p:nvSpPr>
        <p:spPr>
          <a:xfrm>
            <a:off x="1644512" y="2500101"/>
            <a:ext cx="15875391" cy="2529923"/>
          </a:xfrm>
          <a:prstGeom prst="rect">
            <a:avLst/>
          </a:prstGeom>
          <a:noFill/>
        </p:spPr>
        <p:txBody>
          <a:bodyPr wrap="square">
            <a:spAutoFit/>
          </a:bodyPr>
          <a:lstStyle/>
          <a:p>
            <a:pPr>
              <a:lnSpc>
                <a:spcPct val="80000"/>
              </a:lnSpc>
            </a:pPr>
            <a:r>
              <a:rPr lang="en-US" sz="9600" b="1" dirty="0">
                <a:solidFill>
                  <a:srgbClr val="0070C0"/>
                </a:solidFill>
                <a:latin typeface="+mj-lt"/>
              </a:rPr>
              <a:t>Foundational legal framework</a:t>
            </a:r>
          </a:p>
        </p:txBody>
      </p:sp>
      <p:sp>
        <p:nvSpPr>
          <p:cNvPr id="35" name="TextBox 34">
            <a:extLst>
              <a:ext uri="{FF2B5EF4-FFF2-40B4-BE49-F238E27FC236}">
                <a16:creationId xmlns:a16="http://schemas.microsoft.com/office/drawing/2014/main" id="{4966A397-5A07-D3D4-8634-4D3C5B6E7F45}"/>
              </a:ext>
            </a:extLst>
          </p:cNvPr>
          <p:cNvSpPr txBox="1"/>
          <p:nvPr/>
        </p:nvSpPr>
        <p:spPr>
          <a:xfrm>
            <a:off x="516392" y="12875622"/>
            <a:ext cx="1918833" cy="369332"/>
          </a:xfrm>
          <a:prstGeom prst="rect">
            <a:avLst/>
          </a:prstGeom>
          <a:noFill/>
        </p:spPr>
        <p:txBody>
          <a:bodyPr wrap="square">
            <a:spAutoFit/>
          </a:bodyPr>
          <a:lstStyle/>
          <a:p>
            <a:r>
              <a:rPr lang="en-US" b="0" i="0" dirty="0">
                <a:solidFill>
                  <a:schemeClr val="accent4"/>
                </a:solidFill>
                <a:effectLst/>
              </a:rPr>
              <a:t>Pg /      04</a:t>
            </a:r>
            <a:endParaRPr lang="en-US" dirty="0">
              <a:solidFill>
                <a:schemeClr val="accent4"/>
              </a:solidFill>
              <a:cs typeface="Rubik Light" pitchFamily="2" charset="-79"/>
            </a:endParaRPr>
          </a:p>
        </p:txBody>
      </p:sp>
    </p:spTree>
    <p:extLst>
      <p:ext uri="{BB962C8B-B14F-4D97-AF65-F5344CB8AC3E}">
        <p14:creationId xmlns:p14="http://schemas.microsoft.com/office/powerpoint/2010/main" val="113899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5E04776-36D5-5705-F2F9-4B333F1F325D}"/>
              </a:ext>
            </a:extLst>
          </p:cNvPr>
          <p:cNvPicPr>
            <a:picLocks noGrp="1" noChangeAspect="1"/>
          </p:cNvPicPr>
          <p:nvPr>
            <p:ph type="pic" sz="quarter" idx="10"/>
          </p:nvPr>
        </p:nvPicPr>
        <p:blipFill>
          <a:blip r:embed="rId2"/>
          <a:srcRect t="32974" b="32974"/>
          <a:stretch>
            <a:fillRect/>
          </a:stretch>
        </p:blipFill>
        <p:spPr>
          <a:xfrm>
            <a:off x="-764931" y="10085544"/>
            <a:ext cx="25304262" cy="4845310"/>
          </a:xfrm>
        </p:spPr>
      </p:pic>
      <p:sp>
        <p:nvSpPr>
          <p:cNvPr id="3" name="TextBox 2">
            <a:extLst>
              <a:ext uri="{FF2B5EF4-FFF2-40B4-BE49-F238E27FC236}">
                <a16:creationId xmlns:a16="http://schemas.microsoft.com/office/drawing/2014/main" id="{8A30E067-8A6A-212E-6BC2-AED09C96B62E}"/>
              </a:ext>
            </a:extLst>
          </p:cNvPr>
          <p:cNvSpPr txBox="1"/>
          <p:nvPr/>
        </p:nvSpPr>
        <p:spPr>
          <a:xfrm>
            <a:off x="1206994" y="1256425"/>
            <a:ext cx="12609807" cy="2505301"/>
          </a:xfrm>
          <a:prstGeom prst="rect">
            <a:avLst/>
          </a:prstGeom>
          <a:noFill/>
        </p:spPr>
        <p:txBody>
          <a:bodyPr wrap="square">
            <a:spAutoFit/>
          </a:bodyPr>
          <a:lstStyle/>
          <a:p>
            <a:pPr>
              <a:lnSpc>
                <a:spcPct val="80000"/>
              </a:lnSpc>
            </a:pPr>
            <a:r>
              <a:rPr lang="en-US" sz="9600" b="1" dirty="0">
                <a:solidFill>
                  <a:srgbClr val="0070C0"/>
                </a:solidFill>
                <a:latin typeface="+mj-lt"/>
              </a:rPr>
              <a:t>Approved NIRA’s Regulations</a:t>
            </a:r>
          </a:p>
        </p:txBody>
      </p:sp>
      <p:sp>
        <p:nvSpPr>
          <p:cNvPr id="11" name="TextBox 10">
            <a:extLst>
              <a:ext uri="{FF2B5EF4-FFF2-40B4-BE49-F238E27FC236}">
                <a16:creationId xmlns:a16="http://schemas.microsoft.com/office/drawing/2014/main" id="{5EF26F48-AF1F-7CBA-F7B5-0DFB4EEC51A2}"/>
              </a:ext>
            </a:extLst>
          </p:cNvPr>
          <p:cNvSpPr txBox="1"/>
          <p:nvPr/>
        </p:nvSpPr>
        <p:spPr>
          <a:xfrm>
            <a:off x="516392" y="12875622"/>
            <a:ext cx="1918833" cy="369332"/>
          </a:xfrm>
          <a:prstGeom prst="rect">
            <a:avLst/>
          </a:prstGeom>
          <a:noFill/>
        </p:spPr>
        <p:txBody>
          <a:bodyPr wrap="square">
            <a:spAutoFit/>
          </a:bodyPr>
          <a:lstStyle/>
          <a:p>
            <a:r>
              <a:rPr lang="en-US" b="0" i="0" dirty="0">
                <a:solidFill>
                  <a:schemeClr val="accent4"/>
                </a:solidFill>
                <a:effectLst/>
              </a:rPr>
              <a:t>Pg /      18</a:t>
            </a:r>
            <a:endParaRPr lang="en-US" dirty="0">
              <a:solidFill>
                <a:schemeClr val="accent4"/>
              </a:solidFill>
              <a:cs typeface="Rubik Light" pitchFamily="2" charset="-79"/>
            </a:endParaRPr>
          </a:p>
        </p:txBody>
      </p:sp>
      <p:sp>
        <p:nvSpPr>
          <p:cNvPr id="12" name="Rectangle: Rounded Corners 11">
            <a:extLst>
              <a:ext uri="{FF2B5EF4-FFF2-40B4-BE49-F238E27FC236}">
                <a16:creationId xmlns:a16="http://schemas.microsoft.com/office/drawing/2014/main" id="{B01B898E-E2B6-79B4-7491-3D2DF9354C1A}"/>
              </a:ext>
            </a:extLst>
          </p:cNvPr>
          <p:cNvSpPr/>
          <p:nvPr/>
        </p:nvSpPr>
        <p:spPr>
          <a:xfrm>
            <a:off x="12765025" y="585216"/>
            <a:ext cx="10864496" cy="11301984"/>
          </a:xfrm>
          <a:prstGeom prst="roundRect">
            <a:avLst>
              <a:gd name="adj" fmla="val 294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3200"/>
          </a:p>
        </p:txBody>
      </p:sp>
      <p:sp>
        <p:nvSpPr>
          <p:cNvPr id="13" name="TextBox 12">
            <a:extLst>
              <a:ext uri="{FF2B5EF4-FFF2-40B4-BE49-F238E27FC236}">
                <a16:creationId xmlns:a16="http://schemas.microsoft.com/office/drawing/2014/main" id="{A5638672-B122-488D-6938-DDA93CA7862B}"/>
              </a:ext>
            </a:extLst>
          </p:cNvPr>
          <p:cNvSpPr txBox="1"/>
          <p:nvPr/>
        </p:nvSpPr>
        <p:spPr>
          <a:xfrm>
            <a:off x="15074240" y="2496777"/>
            <a:ext cx="8431949" cy="837473"/>
          </a:xfrm>
          <a:prstGeom prst="rect">
            <a:avLst/>
          </a:prstGeom>
          <a:noFill/>
        </p:spPr>
        <p:txBody>
          <a:bodyPr wrap="square">
            <a:spAutoFit/>
          </a:bodyPr>
          <a:lstStyle/>
          <a:p>
            <a:pPr>
              <a:lnSpc>
                <a:spcPct val="150000"/>
              </a:lnSpc>
            </a:pPr>
            <a:r>
              <a:rPr lang="en-US" sz="3600" b="0" i="0" dirty="0">
                <a:solidFill>
                  <a:schemeClr val="bg1"/>
                </a:solidFill>
                <a:effectLst/>
              </a:rPr>
              <a:t>Establishes NIRA emblem brand, its use.</a:t>
            </a:r>
          </a:p>
        </p:txBody>
      </p:sp>
      <p:sp>
        <p:nvSpPr>
          <p:cNvPr id="14" name="TextBox 13">
            <a:extLst>
              <a:ext uri="{FF2B5EF4-FFF2-40B4-BE49-F238E27FC236}">
                <a16:creationId xmlns:a16="http://schemas.microsoft.com/office/drawing/2014/main" id="{6AA13A4C-CA87-CFAC-0F5D-78666C6BF5FD}"/>
              </a:ext>
            </a:extLst>
          </p:cNvPr>
          <p:cNvSpPr txBox="1"/>
          <p:nvPr/>
        </p:nvSpPr>
        <p:spPr>
          <a:xfrm>
            <a:off x="15037665" y="1724620"/>
            <a:ext cx="8030988" cy="1003031"/>
          </a:xfrm>
          <a:prstGeom prst="rect">
            <a:avLst/>
          </a:prstGeom>
          <a:noFill/>
        </p:spPr>
        <p:txBody>
          <a:bodyPr wrap="square">
            <a:spAutoFit/>
          </a:bodyPr>
          <a:lstStyle/>
          <a:p>
            <a:pPr>
              <a:lnSpc>
                <a:spcPct val="150000"/>
              </a:lnSpc>
            </a:pPr>
            <a:r>
              <a:rPr lang="en-US" sz="4400" b="1" i="0" dirty="0">
                <a:solidFill>
                  <a:schemeClr val="bg1"/>
                </a:solidFill>
                <a:effectLst/>
              </a:rPr>
              <a:t>Emblem Regulation</a:t>
            </a:r>
          </a:p>
        </p:txBody>
      </p:sp>
      <p:sp>
        <p:nvSpPr>
          <p:cNvPr id="15" name="TextBox 14">
            <a:extLst>
              <a:ext uri="{FF2B5EF4-FFF2-40B4-BE49-F238E27FC236}">
                <a16:creationId xmlns:a16="http://schemas.microsoft.com/office/drawing/2014/main" id="{CFCB82F3-DFF5-D08E-960D-B84A5141F2FD}"/>
              </a:ext>
            </a:extLst>
          </p:cNvPr>
          <p:cNvSpPr txBox="1"/>
          <p:nvPr/>
        </p:nvSpPr>
        <p:spPr>
          <a:xfrm>
            <a:off x="13522799" y="1787473"/>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01</a:t>
            </a:r>
            <a:endParaRPr lang="en-US" sz="4800" b="1" dirty="0">
              <a:solidFill>
                <a:schemeClr val="accent1">
                  <a:lumMod val="40000"/>
                  <a:lumOff val="60000"/>
                </a:schemeClr>
              </a:solidFill>
              <a:cs typeface="Rubik Light" pitchFamily="2" charset="-79"/>
            </a:endParaRPr>
          </a:p>
        </p:txBody>
      </p:sp>
      <p:sp>
        <p:nvSpPr>
          <p:cNvPr id="23" name="TextBox 22">
            <a:extLst>
              <a:ext uri="{FF2B5EF4-FFF2-40B4-BE49-F238E27FC236}">
                <a16:creationId xmlns:a16="http://schemas.microsoft.com/office/drawing/2014/main" id="{6D9385E0-46CA-DAA2-5C5E-741E1B0DEE4A}"/>
              </a:ext>
            </a:extLst>
          </p:cNvPr>
          <p:cNvSpPr txBox="1"/>
          <p:nvPr/>
        </p:nvSpPr>
        <p:spPr>
          <a:xfrm>
            <a:off x="15100141" y="5397682"/>
            <a:ext cx="8702963" cy="1668470"/>
          </a:xfrm>
          <a:prstGeom prst="rect">
            <a:avLst/>
          </a:prstGeom>
          <a:noFill/>
        </p:spPr>
        <p:txBody>
          <a:bodyPr wrap="square">
            <a:spAutoFit/>
          </a:bodyPr>
          <a:lstStyle/>
          <a:p>
            <a:pPr>
              <a:lnSpc>
                <a:spcPct val="150000"/>
              </a:lnSpc>
            </a:pPr>
            <a:r>
              <a:rPr lang="en-US" sz="3600" b="0" i="0" dirty="0">
                <a:solidFill>
                  <a:schemeClr val="bg1"/>
                </a:solidFill>
                <a:effectLst/>
              </a:rPr>
              <a:t>Registration processes, identification credentials, corrections and data sharing, etc.</a:t>
            </a:r>
          </a:p>
        </p:txBody>
      </p:sp>
      <p:sp>
        <p:nvSpPr>
          <p:cNvPr id="24" name="TextBox 23">
            <a:extLst>
              <a:ext uri="{FF2B5EF4-FFF2-40B4-BE49-F238E27FC236}">
                <a16:creationId xmlns:a16="http://schemas.microsoft.com/office/drawing/2014/main" id="{B7A5DBCA-2360-EF12-4DFC-8C9B4DA46341}"/>
              </a:ext>
            </a:extLst>
          </p:cNvPr>
          <p:cNvSpPr txBox="1"/>
          <p:nvPr/>
        </p:nvSpPr>
        <p:spPr>
          <a:xfrm>
            <a:off x="15100141" y="4313707"/>
            <a:ext cx="8727710" cy="1323439"/>
          </a:xfrm>
          <a:prstGeom prst="rect">
            <a:avLst/>
          </a:prstGeom>
          <a:noFill/>
        </p:spPr>
        <p:txBody>
          <a:bodyPr wrap="square">
            <a:spAutoFit/>
          </a:bodyPr>
          <a:lstStyle/>
          <a:p>
            <a:r>
              <a:rPr lang="en-US" sz="4000" b="1" i="0" dirty="0">
                <a:solidFill>
                  <a:schemeClr val="bg1"/>
                </a:solidFill>
                <a:effectLst/>
              </a:rPr>
              <a:t>Public Registration and Identification Regulation</a:t>
            </a:r>
          </a:p>
        </p:txBody>
      </p:sp>
      <p:sp>
        <p:nvSpPr>
          <p:cNvPr id="25" name="TextBox 24">
            <a:extLst>
              <a:ext uri="{FF2B5EF4-FFF2-40B4-BE49-F238E27FC236}">
                <a16:creationId xmlns:a16="http://schemas.microsoft.com/office/drawing/2014/main" id="{0C935B77-56B9-D162-C13F-1C9CD6CFE66E}"/>
              </a:ext>
            </a:extLst>
          </p:cNvPr>
          <p:cNvSpPr txBox="1"/>
          <p:nvPr/>
        </p:nvSpPr>
        <p:spPr>
          <a:xfrm>
            <a:off x="13595951" y="4401759"/>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02</a:t>
            </a:r>
            <a:endParaRPr lang="en-US" sz="4800" b="1" dirty="0">
              <a:solidFill>
                <a:schemeClr val="accent1">
                  <a:lumMod val="40000"/>
                  <a:lumOff val="60000"/>
                </a:schemeClr>
              </a:solidFill>
              <a:cs typeface="Rubik Light" pitchFamily="2" charset="-79"/>
            </a:endParaRPr>
          </a:p>
        </p:txBody>
      </p:sp>
      <p:sp>
        <p:nvSpPr>
          <p:cNvPr id="27" name="TextBox 26">
            <a:extLst>
              <a:ext uri="{FF2B5EF4-FFF2-40B4-BE49-F238E27FC236}">
                <a16:creationId xmlns:a16="http://schemas.microsoft.com/office/drawing/2014/main" id="{F19E26FE-920B-731C-A87D-77799278BE86}"/>
              </a:ext>
            </a:extLst>
          </p:cNvPr>
          <p:cNvSpPr txBox="1"/>
          <p:nvPr/>
        </p:nvSpPr>
        <p:spPr>
          <a:xfrm>
            <a:off x="15100141" y="8038591"/>
            <a:ext cx="7711091" cy="1493358"/>
          </a:xfrm>
          <a:prstGeom prst="rect">
            <a:avLst/>
          </a:prstGeom>
          <a:noFill/>
        </p:spPr>
        <p:txBody>
          <a:bodyPr wrap="square">
            <a:spAutoFit/>
          </a:bodyPr>
          <a:lstStyle/>
          <a:p>
            <a:pPr>
              <a:lnSpc>
                <a:spcPct val="150000"/>
              </a:lnSpc>
            </a:pPr>
            <a:r>
              <a:rPr lang="en-US" sz="3200" b="0" i="0" dirty="0">
                <a:solidFill>
                  <a:schemeClr val="bg1"/>
                </a:solidFill>
                <a:effectLst/>
              </a:rPr>
              <a:t>Determines applicable fees to the national ID services</a:t>
            </a:r>
          </a:p>
        </p:txBody>
      </p:sp>
      <p:sp>
        <p:nvSpPr>
          <p:cNvPr id="28" name="TextBox 27">
            <a:extLst>
              <a:ext uri="{FF2B5EF4-FFF2-40B4-BE49-F238E27FC236}">
                <a16:creationId xmlns:a16="http://schemas.microsoft.com/office/drawing/2014/main" id="{5B956868-8480-AA95-D660-49E92B29670C}"/>
              </a:ext>
            </a:extLst>
          </p:cNvPr>
          <p:cNvSpPr txBox="1"/>
          <p:nvPr/>
        </p:nvSpPr>
        <p:spPr>
          <a:xfrm>
            <a:off x="15100141" y="7251394"/>
            <a:ext cx="6781799" cy="920252"/>
          </a:xfrm>
          <a:prstGeom prst="rect">
            <a:avLst/>
          </a:prstGeom>
          <a:noFill/>
        </p:spPr>
        <p:txBody>
          <a:bodyPr wrap="square">
            <a:spAutoFit/>
          </a:bodyPr>
          <a:lstStyle/>
          <a:p>
            <a:pPr>
              <a:lnSpc>
                <a:spcPct val="150000"/>
              </a:lnSpc>
            </a:pPr>
            <a:r>
              <a:rPr lang="en-US" sz="4000" b="1" i="0" dirty="0">
                <a:solidFill>
                  <a:schemeClr val="bg1"/>
                </a:solidFill>
                <a:effectLst/>
              </a:rPr>
              <a:t>National ID Fees Regulation</a:t>
            </a:r>
          </a:p>
        </p:txBody>
      </p:sp>
      <p:sp>
        <p:nvSpPr>
          <p:cNvPr id="29" name="TextBox 28">
            <a:extLst>
              <a:ext uri="{FF2B5EF4-FFF2-40B4-BE49-F238E27FC236}">
                <a16:creationId xmlns:a16="http://schemas.microsoft.com/office/drawing/2014/main" id="{0D2F44D2-E06D-3972-DA6A-F0BB77A70A54}"/>
              </a:ext>
            </a:extLst>
          </p:cNvPr>
          <p:cNvSpPr txBox="1"/>
          <p:nvPr/>
        </p:nvSpPr>
        <p:spPr>
          <a:xfrm>
            <a:off x="13669103" y="7422592"/>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03</a:t>
            </a:r>
            <a:endParaRPr lang="en-US" sz="4800" b="1" dirty="0">
              <a:solidFill>
                <a:schemeClr val="accent1">
                  <a:lumMod val="40000"/>
                  <a:lumOff val="60000"/>
                </a:schemeClr>
              </a:solidFill>
              <a:cs typeface="Rubik Light" pitchFamily="2" charset="-79"/>
            </a:endParaRPr>
          </a:p>
        </p:txBody>
      </p:sp>
      <p:sp>
        <p:nvSpPr>
          <p:cNvPr id="32" name="TextBox 31">
            <a:extLst>
              <a:ext uri="{FF2B5EF4-FFF2-40B4-BE49-F238E27FC236}">
                <a16:creationId xmlns:a16="http://schemas.microsoft.com/office/drawing/2014/main" id="{C038E169-AA02-9643-6E52-17D8B186BB33}"/>
              </a:ext>
            </a:extLst>
          </p:cNvPr>
          <p:cNvSpPr txBox="1"/>
          <p:nvPr/>
        </p:nvSpPr>
        <p:spPr>
          <a:xfrm>
            <a:off x="1572767" y="3917690"/>
            <a:ext cx="11091827" cy="6081345"/>
          </a:xfrm>
          <a:prstGeom prst="rect">
            <a:avLst/>
          </a:prstGeom>
          <a:noFill/>
        </p:spPr>
        <p:txBody>
          <a:bodyPr wrap="square">
            <a:spAutoFit/>
          </a:bodyPr>
          <a:lstStyle/>
          <a:p>
            <a:pPr>
              <a:lnSpc>
                <a:spcPct val="150000"/>
              </a:lnSpc>
            </a:pPr>
            <a:r>
              <a:rPr lang="en-US" sz="4400" b="1" i="0" dirty="0">
                <a:effectLst/>
              </a:rPr>
              <a:t>NIRA's legal framework has been significantly strengthened through the ratification of several key regulations, including an emblem regulation, the Registration Regulation, national ID fee regulations, and the drafting of the Data Protection Regulation.</a:t>
            </a:r>
          </a:p>
        </p:txBody>
      </p:sp>
      <p:sp>
        <p:nvSpPr>
          <p:cNvPr id="35" name="TextBox 34">
            <a:extLst>
              <a:ext uri="{FF2B5EF4-FFF2-40B4-BE49-F238E27FC236}">
                <a16:creationId xmlns:a16="http://schemas.microsoft.com/office/drawing/2014/main" id="{DC974CE7-9ECF-09C7-1564-5A193434056E}"/>
              </a:ext>
            </a:extLst>
          </p:cNvPr>
          <p:cNvSpPr txBox="1"/>
          <p:nvPr/>
        </p:nvSpPr>
        <p:spPr>
          <a:xfrm>
            <a:off x="15147031" y="9744545"/>
            <a:ext cx="7711090" cy="920252"/>
          </a:xfrm>
          <a:prstGeom prst="rect">
            <a:avLst/>
          </a:prstGeom>
          <a:noFill/>
        </p:spPr>
        <p:txBody>
          <a:bodyPr wrap="square">
            <a:spAutoFit/>
          </a:bodyPr>
          <a:lstStyle/>
          <a:p>
            <a:pPr>
              <a:lnSpc>
                <a:spcPct val="150000"/>
              </a:lnSpc>
            </a:pPr>
            <a:r>
              <a:rPr lang="en-US" sz="4000" b="1" i="0" dirty="0">
                <a:solidFill>
                  <a:schemeClr val="bg1"/>
                </a:solidFill>
                <a:effectLst/>
              </a:rPr>
              <a:t>NIRA </a:t>
            </a:r>
            <a:r>
              <a:rPr lang="en-US" sz="4000" b="1" i="0" dirty="0" err="1">
                <a:solidFill>
                  <a:schemeClr val="bg1"/>
                </a:solidFill>
                <a:effectLst/>
              </a:rPr>
              <a:t>BoD</a:t>
            </a:r>
            <a:r>
              <a:rPr lang="en-US" sz="4000" b="1" i="0" dirty="0">
                <a:solidFill>
                  <a:schemeClr val="bg1"/>
                </a:solidFill>
                <a:effectLst/>
              </a:rPr>
              <a:t> Regulation</a:t>
            </a:r>
          </a:p>
        </p:txBody>
      </p:sp>
      <p:sp>
        <p:nvSpPr>
          <p:cNvPr id="36" name="TextBox 35">
            <a:extLst>
              <a:ext uri="{FF2B5EF4-FFF2-40B4-BE49-F238E27FC236}">
                <a16:creationId xmlns:a16="http://schemas.microsoft.com/office/drawing/2014/main" id="{E2986B9C-24F3-C2DE-7323-077DC698CFE9}"/>
              </a:ext>
            </a:extLst>
          </p:cNvPr>
          <p:cNvSpPr txBox="1"/>
          <p:nvPr/>
        </p:nvSpPr>
        <p:spPr>
          <a:xfrm>
            <a:off x="13752569" y="9694996"/>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04</a:t>
            </a:r>
            <a:endParaRPr lang="en-US" sz="4800" b="1" dirty="0">
              <a:solidFill>
                <a:schemeClr val="accent1">
                  <a:lumMod val="40000"/>
                  <a:lumOff val="60000"/>
                </a:schemeClr>
              </a:solidFill>
              <a:cs typeface="Rubik Light" pitchFamily="2" charset="-79"/>
            </a:endParaRPr>
          </a:p>
        </p:txBody>
      </p:sp>
      <p:sp>
        <p:nvSpPr>
          <p:cNvPr id="39" name="TextBox 38">
            <a:extLst>
              <a:ext uri="{FF2B5EF4-FFF2-40B4-BE49-F238E27FC236}">
                <a16:creationId xmlns:a16="http://schemas.microsoft.com/office/drawing/2014/main" id="{147FFA59-4527-1071-F3DE-B51EFBD8F025}"/>
              </a:ext>
            </a:extLst>
          </p:cNvPr>
          <p:cNvSpPr txBox="1"/>
          <p:nvPr/>
        </p:nvSpPr>
        <p:spPr>
          <a:xfrm>
            <a:off x="15194281" y="10463335"/>
            <a:ext cx="7711091" cy="754694"/>
          </a:xfrm>
          <a:prstGeom prst="rect">
            <a:avLst/>
          </a:prstGeom>
          <a:noFill/>
        </p:spPr>
        <p:txBody>
          <a:bodyPr wrap="square">
            <a:spAutoFit/>
          </a:bodyPr>
          <a:lstStyle/>
          <a:p>
            <a:pPr>
              <a:lnSpc>
                <a:spcPct val="150000"/>
              </a:lnSpc>
            </a:pPr>
            <a:r>
              <a:rPr lang="en-US" sz="3200" b="0" i="0" dirty="0">
                <a:solidFill>
                  <a:schemeClr val="bg1"/>
                </a:solidFill>
                <a:effectLst/>
              </a:rPr>
              <a:t>Internal rules and procedures</a:t>
            </a:r>
          </a:p>
        </p:txBody>
      </p:sp>
    </p:spTree>
    <p:extLst>
      <p:ext uri="{BB962C8B-B14F-4D97-AF65-F5344CB8AC3E}">
        <p14:creationId xmlns:p14="http://schemas.microsoft.com/office/powerpoint/2010/main" val="52012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5E04776-36D5-5705-F2F9-4B333F1F325D}"/>
              </a:ext>
            </a:extLst>
          </p:cNvPr>
          <p:cNvPicPr>
            <a:picLocks noGrp="1" noChangeAspect="1"/>
          </p:cNvPicPr>
          <p:nvPr>
            <p:ph type="pic" sz="quarter" idx="10"/>
          </p:nvPr>
        </p:nvPicPr>
        <p:blipFill>
          <a:blip r:embed="rId2"/>
          <a:srcRect t="32974" b="32974"/>
          <a:stretch>
            <a:fillRect/>
          </a:stretch>
        </p:blipFill>
        <p:spPr>
          <a:xfrm>
            <a:off x="-764931" y="10085544"/>
            <a:ext cx="25304262" cy="4845310"/>
          </a:xfrm>
        </p:spPr>
      </p:pic>
      <p:sp>
        <p:nvSpPr>
          <p:cNvPr id="3" name="TextBox 2">
            <a:extLst>
              <a:ext uri="{FF2B5EF4-FFF2-40B4-BE49-F238E27FC236}">
                <a16:creationId xmlns:a16="http://schemas.microsoft.com/office/drawing/2014/main" id="{8A30E067-8A6A-212E-6BC2-AED09C96B62E}"/>
              </a:ext>
            </a:extLst>
          </p:cNvPr>
          <p:cNvSpPr txBox="1"/>
          <p:nvPr/>
        </p:nvSpPr>
        <p:spPr>
          <a:xfrm>
            <a:off x="1558236" y="1295719"/>
            <a:ext cx="9944193" cy="1920526"/>
          </a:xfrm>
          <a:prstGeom prst="rect">
            <a:avLst/>
          </a:prstGeom>
          <a:noFill/>
        </p:spPr>
        <p:txBody>
          <a:bodyPr wrap="square">
            <a:spAutoFit/>
          </a:bodyPr>
          <a:lstStyle/>
          <a:p>
            <a:pPr>
              <a:lnSpc>
                <a:spcPct val="80000"/>
              </a:lnSpc>
            </a:pPr>
            <a:r>
              <a:rPr lang="en-US" sz="7200" b="1" dirty="0">
                <a:solidFill>
                  <a:srgbClr val="0070C0"/>
                </a:solidFill>
                <a:latin typeface="+mj-lt"/>
              </a:rPr>
              <a:t>Internal Procedures &amp; Bylaws </a:t>
            </a:r>
          </a:p>
        </p:txBody>
      </p:sp>
      <p:sp>
        <p:nvSpPr>
          <p:cNvPr id="11" name="TextBox 10">
            <a:extLst>
              <a:ext uri="{FF2B5EF4-FFF2-40B4-BE49-F238E27FC236}">
                <a16:creationId xmlns:a16="http://schemas.microsoft.com/office/drawing/2014/main" id="{5EF26F48-AF1F-7CBA-F7B5-0DFB4EEC51A2}"/>
              </a:ext>
            </a:extLst>
          </p:cNvPr>
          <p:cNvSpPr txBox="1"/>
          <p:nvPr/>
        </p:nvSpPr>
        <p:spPr>
          <a:xfrm>
            <a:off x="516392" y="12875622"/>
            <a:ext cx="1918833" cy="369332"/>
          </a:xfrm>
          <a:prstGeom prst="rect">
            <a:avLst/>
          </a:prstGeom>
          <a:noFill/>
        </p:spPr>
        <p:txBody>
          <a:bodyPr wrap="square">
            <a:spAutoFit/>
          </a:bodyPr>
          <a:lstStyle/>
          <a:p>
            <a:r>
              <a:rPr lang="en-US" b="0" i="0" dirty="0">
                <a:solidFill>
                  <a:schemeClr val="accent4"/>
                </a:solidFill>
                <a:effectLst/>
              </a:rPr>
              <a:t>Pg /      18</a:t>
            </a:r>
            <a:endParaRPr lang="en-US" dirty="0">
              <a:solidFill>
                <a:schemeClr val="accent4"/>
              </a:solidFill>
              <a:cs typeface="Rubik Light" pitchFamily="2" charset="-79"/>
            </a:endParaRPr>
          </a:p>
        </p:txBody>
      </p:sp>
      <p:sp>
        <p:nvSpPr>
          <p:cNvPr id="12" name="Rectangle: Rounded Corners 11">
            <a:extLst>
              <a:ext uri="{FF2B5EF4-FFF2-40B4-BE49-F238E27FC236}">
                <a16:creationId xmlns:a16="http://schemas.microsoft.com/office/drawing/2014/main" id="{B01B898E-E2B6-79B4-7491-3D2DF9354C1A}"/>
              </a:ext>
            </a:extLst>
          </p:cNvPr>
          <p:cNvSpPr/>
          <p:nvPr/>
        </p:nvSpPr>
        <p:spPr>
          <a:xfrm>
            <a:off x="12801600" y="1954932"/>
            <a:ext cx="9740595" cy="11290022"/>
          </a:xfrm>
          <a:prstGeom prst="roundRect">
            <a:avLst>
              <a:gd name="adj" fmla="val 294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6AA13A4C-CA87-CFAC-0F5D-78666C6BF5FD}"/>
              </a:ext>
            </a:extLst>
          </p:cNvPr>
          <p:cNvSpPr txBox="1"/>
          <p:nvPr/>
        </p:nvSpPr>
        <p:spPr>
          <a:xfrm>
            <a:off x="15100143" y="2970512"/>
            <a:ext cx="6781800" cy="837473"/>
          </a:xfrm>
          <a:prstGeom prst="rect">
            <a:avLst/>
          </a:prstGeom>
          <a:noFill/>
        </p:spPr>
        <p:txBody>
          <a:bodyPr wrap="square">
            <a:spAutoFit/>
          </a:bodyPr>
          <a:lstStyle/>
          <a:p>
            <a:pPr>
              <a:lnSpc>
                <a:spcPct val="150000"/>
              </a:lnSpc>
            </a:pPr>
            <a:r>
              <a:rPr lang="en-US" sz="3600" b="1" i="0" dirty="0">
                <a:solidFill>
                  <a:schemeClr val="bg1"/>
                </a:solidFill>
                <a:effectLst/>
              </a:rPr>
              <a:t>Fee Waiver Procedures for IDPs</a:t>
            </a:r>
          </a:p>
        </p:txBody>
      </p:sp>
      <p:sp>
        <p:nvSpPr>
          <p:cNvPr id="15" name="TextBox 14">
            <a:extLst>
              <a:ext uri="{FF2B5EF4-FFF2-40B4-BE49-F238E27FC236}">
                <a16:creationId xmlns:a16="http://schemas.microsoft.com/office/drawing/2014/main" id="{CFCB82F3-DFF5-D08E-960D-B84A5141F2FD}"/>
              </a:ext>
            </a:extLst>
          </p:cNvPr>
          <p:cNvSpPr txBox="1"/>
          <p:nvPr/>
        </p:nvSpPr>
        <p:spPr>
          <a:xfrm>
            <a:off x="13925135" y="2847012"/>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01</a:t>
            </a:r>
            <a:endParaRPr lang="en-US" sz="4800" b="1" dirty="0">
              <a:solidFill>
                <a:schemeClr val="accent1">
                  <a:lumMod val="40000"/>
                  <a:lumOff val="60000"/>
                </a:schemeClr>
              </a:solidFill>
              <a:cs typeface="Rubik Light" pitchFamily="2" charset="-79"/>
            </a:endParaRPr>
          </a:p>
        </p:txBody>
      </p:sp>
      <p:sp>
        <p:nvSpPr>
          <p:cNvPr id="24" name="TextBox 23">
            <a:extLst>
              <a:ext uri="{FF2B5EF4-FFF2-40B4-BE49-F238E27FC236}">
                <a16:creationId xmlns:a16="http://schemas.microsoft.com/office/drawing/2014/main" id="{B7A5DBCA-2360-EF12-4DFC-8C9B4DA46341}"/>
              </a:ext>
            </a:extLst>
          </p:cNvPr>
          <p:cNvSpPr txBox="1"/>
          <p:nvPr/>
        </p:nvSpPr>
        <p:spPr>
          <a:xfrm>
            <a:off x="15100142" y="5195588"/>
            <a:ext cx="6915795" cy="646331"/>
          </a:xfrm>
          <a:prstGeom prst="rect">
            <a:avLst/>
          </a:prstGeom>
          <a:noFill/>
        </p:spPr>
        <p:txBody>
          <a:bodyPr wrap="square">
            <a:spAutoFit/>
          </a:bodyPr>
          <a:lstStyle/>
          <a:p>
            <a:r>
              <a:rPr lang="en-US" sz="3600" b="1" i="0" dirty="0">
                <a:solidFill>
                  <a:schemeClr val="bg1"/>
                </a:solidFill>
                <a:effectLst/>
              </a:rPr>
              <a:t>Code of Conduct for NIRA Staff</a:t>
            </a:r>
          </a:p>
        </p:txBody>
      </p:sp>
      <p:sp>
        <p:nvSpPr>
          <p:cNvPr id="25" name="TextBox 24">
            <a:extLst>
              <a:ext uri="{FF2B5EF4-FFF2-40B4-BE49-F238E27FC236}">
                <a16:creationId xmlns:a16="http://schemas.microsoft.com/office/drawing/2014/main" id="{0C935B77-56B9-D162-C13F-1C9CD6CFE66E}"/>
              </a:ext>
            </a:extLst>
          </p:cNvPr>
          <p:cNvSpPr txBox="1"/>
          <p:nvPr/>
        </p:nvSpPr>
        <p:spPr>
          <a:xfrm>
            <a:off x="13925135" y="4913823"/>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02</a:t>
            </a:r>
            <a:endParaRPr lang="en-US" sz="4800" b="1" dirty="0">
              <a:solidFill>
                <a:schemeClr val="accent1">
                  <a:lumMod val="40000"/>
                  <a:lumOff val="60000"/>
                </a:schemeClr>
              </a:solidFill>
              <a:cs typeface="Rubik Light" pitchFamily="2" charset="-79"/>
            </a:endParaRPr>
          </a:p>
        </p:txBody>
      </p:sp>
      <p:sp>
        <p:nvSpPr>
          <p:cNvPr id="28" name="TextBox 27">
            <a:extLst>
              <a:ext uri="{FF2B5EF4-FFF2-40B4-BE49-F238E27FC236}">
                <a16:creationId xmlns:a16="http://schemas.microsoft.com/office/drawing/2014/main" id="{5B956868-8480-AA95-D660-49E92B29670C}"/>
              </a:ext>
            </a:extLst>
          </p:cNvPr>
          <p:cNvSpPr txBox="1"/>
          <p:nvPr/>
        </p:nvSpPr>
        <p:spPr>
          <a:xfrm>
            <a:off x="15147032" y="6965802"/>
            <a:ext cx="7150259" cy="1754326"/>
          </a:xfrm>
          <a:prstGeom prst="rect">
            <a:avLst/>
          </a:prstGeom>
          <a:noFill/>
        </p:spPr>
        <p:txBody>
          <a:bodyPr wrap="square">
            <a:spAutoFit/>
          </a:bodyPr>
          <a:lstStyle/>
          <a:p>
            <a:r>
              <a:rPr lang="en-US" sz="3600" b="1" i="0" dirty="0">
                <a:solidFill>
                  <a:schemeClr val="bg1"/>
                </a:solidFill>
                <a:effectLst/>
              </a:rPr>
              <a:t>Registration Process for Children and Individuals Without Legal Authority</a:t>
            </a:r>
          </a:p>
        </p:txBody>
      </p:sp>
      <p:sp>
        <p:nvSpPr>
          <p:cNvPr id="29" name="TextBox 28">
            <a:extLst>
              <a:ext uri="{FF2B5EF4-FFF2-40B4-BE49-F238E27FC236}">
                <a16:creationId xmlns:a16="http://schemas.microsoft.com/office/drawing/2014/main" id="{0D2F44D2-E06D-3972-DA6A-F0BB77A70A54}"/>
              </a:ext>
            </a:extLst>
          </p:cNvPr>
          <p:cNvSpPr txBox="1"/>
          <p:nvPr/>
        </p:nvSpPr>
        <p:spPr>
          <a:xfrm>
            <a:off x="13925135" y="6842302"/>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03</a:t>
            </a:r>
            <a:endParaRPr lang="en-US" sz="4800" b="1" dirty="0">
              <a:solidFill>
                <a:schemeClr val="accent1">
                  <a:lumMod val="40000"/>
                  <a:lumOff val="60000"/>
                </a:schemeClr>
              </a:solidFill>
              <a:cs typeface="Rubik Light" pitchFamily="2" charset="-79"/>
            </a:endParaRPr>
          </a:p>
        </p:txBody>
      </p:sp>
      <p:sp>
        <p:nvSpPr>
          <p:cNvPr id="32" name="TextBox 31">
            <a:extLst>
              <a:ext uri="{FF2B5EF4-FFF2-40B4-BE49-F238E27FC236}">
                <a16:creationId xmlns:a16="http://schemas.microsoft.com/office/drawing/2014/main" id="{C038E169-AA02-9643-6E52-17D8B186BB33}"/>
              </a:ext>
            </a:extLst>
          </p:cNvPr>
          <p:cNvSpPr txBox="1"/>
          <p:nvPr/>
        </p:nvSpPr>
        <p:spPr>
          <a:xfrm>
            <a:off x="1772602" y="3979759"/>
            <a:ext cx="9200198" cy="5823454"/>
          </a:xfrm>
          <a:prstGeom prst="rect">
            <a:avLst/>
          </a:prstGeom>
          <a:noFill/>
        </p:spPr>
        <p:txBody>
          <a:bodyPr wrap="square">
            <a:spAutoFit/>
          </a:bodyPr>
          <a:lstStyle/>
          <a:p>
            <a:pPr algn="just">
              <a:lnSpc>
                <a:spcPct val="150000"/>
              </a:lnSpc>
            </a:pPr>
            <a:r>
              <a:rPr lang="en-US" sz="3600" b="1" i="0" dirty="0">
                <a:effectLst/>
              </a:rPr>
              <a:t>In addition to the foundational Identification and Registration of Persons Act No. 009, which was passed by Parliament and signed into law by the President, NIRA has secured the approval and completion of several critical supporting procedures from various government authorities</a:t>
            </a:r>
          </a:p>
        </p:txBody>
      </p:sp>
      <p:sp>
        <p:nvSpPr>
          <p:cNvPr id="35" name="TextBox 34">
            <a:extLst>
              <a:ext uri="{FF2B5EF4-FFF2-40B4-BE49-F238E27FC236}">
                <a16:creationId xmlns:a16="http://schemas.microsoft.com/office/drawing/2014/main" id="{DC974CE7-9ECF-09C7-1564-5A193434056E}"/>
              </a:ext>
            </a:extLst>
          </p:cNvPr>
          <p:cNvSpPr txBox="1"/>
          <p:nvPr/>
        </p:nvSpPr>
        <p:spPr>
          <a:xfrm>
            <a:off x="15147032" y="9087682"/>
            <a:ext cx="6734911" cy="1200329"/>
          </a:xfrm>
          <a:prstGeom prst="rect">
            <a:avLst/>
          </a:prstGeom>
          <a:noFill/>
        </p:spPr>
        <p:txBody>
          <a:bodyPr wrap="square">
            <a:spAutoFit/>
          </a:bodyPr>
          <a:lstStyle/>
          <a:p>
            <a:r>
              <a:rPr lang="en-US" sz="3600" b="1" i="0" dirty="0">
                <a:solidFill>
                  <a:schemeClr val="bg1"/>
                </a:solidFill>
                <a:effectLst/>
              </a:rPr>
              <a:t>Procedures for Correcting Errors and Amending Public Data</a:t>
            </a:r>
          </a:p>
        </p:txBody>
      </p:sp>
      <p:sp>
        <p:nvSpPr>
          <p:cNvPr id="36" name="TextBox 35">
            <a:extLst>
              <a:ext uri="{FF2B5EF4-FFF2-40B4-BE49-F238E27FC236}">
                <a16:creationId xmlns:a16="http://schemas.microsoft.com/office/drawing/2014/main" id="{E2986B9C-24F3-C2DE-7323-077DC698CFE9}"/>
              </a:ext>
            </a:extLst>
          </p:cNvPr>
          <p:cNvSpPr txBox="1"/>
          <p:nvPr/>
        </p:nvSpPr>
        <p:spPr>
          <a:xfrm>
            <a:off x="13972025" y="8964182"/>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04</a:t>
            </a:r>
            <a:endParaRPr lang="en-US" sz="4800" b="1" dirty="0">
              <a:solidFill>
                <a:schemeClr val="accent1">
                  <a:lumMod val="40000"/>
                  <a:lumOff val="60000"/>
                </a:schemeClr>
              </a:solidFill>
              <a:cs typeface="Rubik Light" pitchFamily="2" charset="-79"/>
            </a:endParaRPr>
          </a:p>
        </p:txBody>
      </p:sp>
      <p:sp>
        <p:nvSpPr>
          <p:cNvPr id="18" name="TextBox 17">
            <a:extLst>
              <a:ext uri="{FF2B5EF4-FFF2-40B4-BE49-F238E27FC236}">
                <a16:creationId xmlns:a16="http://schemas.microsoft.com/office/drawing/2014/main" id="{3D5ACC54-FCAA-3022-F5C8-817B6DAD1D22}"/>
              </a:ext>
            </a:extLst>
          </p:cNvPr>
          <p:cNvSpPr txBox="1"/>
          <p:nvPr/>
        </p:nvSpPr>
        <p:spPr>
          <a:xfrm>
            <a:off x="15194283" y="11240906"/>
            <a:ext cx="5839461" cy="1200329"/>
          </a:xfrm>
          <a:prstGeom prst="rect">
            <a:avLst/>
          </a:prstGeom>
          <a:noFill/>
        </p:spPr>
        <p:txBody>
          <a:bodyPr wrap="square">
            <a:spAutoFit/>
          </a:bodyPr>
          <a:lstStyle/>
          <a:p>
            <a:r>
              <a:rPr lang="en-US" sz="3600" b="1" i="0" dirty="0">
                <a:solidFill>
                  <a:schemeClr val="bg1"/>
                </a:solidFill>
                <a:effectLst/>
              </a:rPr>
              <a:t>NIRA Complaint procedure of National Identity</a:t>
            </a:r>
          </a:p>
        </p:txBody>
      </p:sp>
      <p:sp>
        <p:nvSpPr>
          <p:cNvPr id="19" name="TextBox 18">
            <a:extLst>
              <a:ext uri="{FF2B5EF4-FFF2-40B4-BE49-F238E27FC236}">
                <a16:creationId xmlns:a16="http://schemas.microsoft.com/office/drawing/2014/main" id="{EDC745FC-CFB0-2D5F-A253-960B418D38AF}"/>
              </a:ext>
            </a:extLst>
          </p:cNvPr>
          <p:cNvSpPr txBox="1"/>
          <p:nvPr/>
        </p:nvSpPr>
        <p:spPr>
          <a:xfrm>
            <a:off x="14019276" y="11117406"/>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04</a:t>
            </a:r>
            <a:endParaRPr lang="en-US" sz="4800" b="1" dirty="0">
              <a:solidFill>
                <a:schemeClr val="accent1">
                  <a:lumMod val="40000"/>
                  <a:lumOff val="60000"/>
                </a:schemeClr>
              </a:solidFill>
              <a:cs typeface="Rubik Light" pitchFamily="2" charset="-79"/>
            </a:endParaRPr>
          </a:p>
        </p:txBody>
      </p:sp>
    </p:spTree>
    <p:extLst>
      <p:ext uri="{BB962C8B-B14F-4D97-AF65-F5344CB8AC3E}">
        <p14:creationId xmlns:p14="http://schemas.microsoft.com/office/powerpoint/2010/main" val="346349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AEDAB39-0449-AAB6-2E25-F4004B4A01BA}"/>
              </a:ext>
            </a:extLst>
          </p:cNvPr>
          <p:cNvSpPr>
            <a:spLocks noGrp="1"/>
          </p:cNvSpPr>
          <p:nvPr>
            <p:ph type="pic" sz="quarter" idx="10"/>
          </p:nvPr>
        </p:nvSpPr>
        <p:spPr>
          <a:xfrm>
            <a:off x="1825625" y="9065616"/>
            <a:ext cx="21342351" cy="3247293"/>
          </a:xfrm>
        </p:spPr>
        <p:txBody>
          <a:bodyPr/>
          <a:lstStyle/>
          <a:p>
            <a:endParaRPr lang="en-ID" dirty="0"/>
          </a:p>
        </p:txBody>
      </p:sp>
      <p:sp>
        <p:nvSpPr>
          <p:cNvPr id="3" name="TextBox 2">
            <a:extLst>
              <a:ext uri="{FF2B5EF4-FFF2-40B4-BE49-F238E27FC236}">
                <a16:creationId xmlns:a16="http://schemas.microsoft.com/office/drawing/2014/main" id="{8A30E067-8A6A-212E-6BC2-AED09C96B62E}"/>
              </a:ext>
            </a:extLst>
          </p:cNvPr>
          <p:cNvSpPr txBox="1"/>
          <p:nvPr/>
        </p:nvSpPr>
        <p:spPr>
          <a:xfrm>
            <a:off x="1638207" y="2007063"/>
            <a:ext cx="14697901" cy="3687163"/>
          </a:xfrm>
          <a:prstGeom prst="rect">
            <a:avLst/>
          </a:prstGeom>
          <a:noFill/>
        </p:spPr>
        <p:txBody>
          <a:bodyPr wrap="square">
            <a:spAutoFit/>
          </a:bodyPr>
          <a:lstStyle/>
          <a:p>
            <a:pPr>
              <a:lnSpc>
                <a:spcPct val="80000"/>
              </a:lnSpc>
            </a:pPr>
            <a:r>
              <a:rPr lang="en-US" sz="9600" b="1" dirty="0">
                <a:solidFill>
                  <a:srgbClr val="0070C0"/>
                </a:solidFill>
                <a:latin typeface="+mj-lt"/>
              </a:rPr>
              <a:t>Planned Regulations</a:t>
            </a:r>
          </a:p>
          <a:p>
            <a:pPr>
              <a:lnSpc>
                <a:spcPct val="80000"/>
              </a:lnSpc>
            </a:pPr>
            <a:r>
              <a:rPr lang="en-US" sz="9600" b="1" dirty="0">
                <a:solidFill>
                  <a:srgbClr val="0070C0"/>
                </a:solidFill>
                <a:latin typeface="+mj-lt"/>
              </a:rPr>
              <a:t>&amp; procedures</a:t>
            </a:r>
          </a:p>
          <a:p>
            <a:pPr>
              <a:lnSpc>
                <a:spcPct val="80000"/>
              </a:lnSpc>
            </a:pPr>
            <a:r>
              <a:rPr lang="en-US" sz="9600" dirty="0">
                <a:solidFill>
                  <a:schemeClr val="accent4"/>
                </a:solidFill>
                <a:latin typeface="+mj-lt"/>
              </a:rPr>
              <a:t> </a:t>
            </a:r>
          </a:p>
        </p:txBody>
      </p:sp>
      <p:sp>
        <p:nvSpPr>
          <p:cNvPr id="11" name="TextBox 10">
            <a:extLst>
              <a:ext uri="{FF2B5EF4-FFF2-40B4-BE49-F238E27FC236}">
                <a16:creationId xmlns:a16="http://schemas.microsoft.com/office/drawing/2014/main" id="{5EF26F48-AF1F-7CBA-F7B5-0DFB4EEC51A2}"/>
              </a:ext>
            </a:extLst>
          </p:cNvPr>
          <p:cNvSpPr txBox="1"/>
          <p:nvPr/>
        </p:nvSpPr>
        <p:spPr>
          <a:xfrm>
            <a:off x="516392" y="12875622"/>
            <a:ext cx="1918833" cy="369332"/>
          </a:xfrm>
          <a:prstGeom prst="rect">
            <a:avLst/>
          </a:prstGeom>
          <a:noFill/>
        </p:spPr>
        <p:txBody>
          <a:bodyPr wrap="square">
            <a:spAutoFit/>
          </a:bodyPr>
          <a:lstStyle/>
          <a:p>
            <a:r>
              <a:rPr lang="en-US" b="0" i="0" dirty="0">
                <a:solidFill>
                  <a:schemeClr val="accent4"/>
                </a:solidFill>
                <a:effectLst/>
              </a:rPr>
              <a:t>Pg /      18</a:t>
            </a:r>
            <a:endParaRPr lang="en-US" dirty="0">
              <a:solidFill>
                <a:schemeClr val="accent4"/>
              </a:solidFill>
              <a:cs typeface="Rubik Light" pitchFamily="2" charset="-79"/>
            </a:endParaRPr>
          </a:p>
        </p:txBody>
      </p:sp>
      <p:sp>
        <p:nvSpPr>
          <p:cNvPr id="12" name="Rectangle: Rounded Corners 11">
            <a:extLst>
              <a:ext uri="{FF2B5EF4-FFF2-40B4-BE49-F238E27FC236}">
                <a16:creationId xmlns:a16="http://schemas.microsoft.com/office/drawing/2014/main" id="{B01B898E-E2B6-79B4-7491-3D2DF9354C1A}"/>
              </a:ext>
            </a:extLst>
          </p:cNvPr>
          <p:cNvSpPr/>
          <p:nvPr/>
        </p:nvSpPr>
        <p:spPr>
          <a:xfrm>
            <a:off x="12401083" y="4118264"/>
            <a:ext cx="9147175" cy="6397760"/>
          </a:xfrm>
          <a:prstGeom prst="roundRect">
            <a:avLst>
              <a:gd name="adj" fmla="val 294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6AA13A4C-CA87-CFAC-0F5D-78666C6BF5FD}"/>
              </a:ext>
            </a:extLst>
          </p:cNvPr>
          <p:cNvSpPr txBox="1"/>
          <p:nvPr/>
        </p:nvSpPr>
        <p:spPr>
          <a:xfrm>
            <a:off x="14699625" y="5133844"/>
            <a:ext cx="6312057" cy="1077218"/>
          </a:xfrm>
          <a:prstGeom prst="rect">
            <a:avLst/>
          </a:prstGeom>
          <a:noFill/>
        </p:spPr>
        <p:txBody>
          <a:bodyPr wrap="square">
            <a:spAutoFit/>
          </a:bodyPr>
          <a:lstStyle/>
          <a:p>
            <a:r>
              <a:rPr lang="en-US" sz="3200" b="1" i="0" dirty="0">
                <a:solidFill>
                  <a:schemeClr val="bg1"/>
                </a:solidFill>
                <a:effectLst/>
              </a:rPr>
              <a:t>Draft Data protection Regulation</a:t>
            </a:r>
          </a:p>
        </p:txBody>
      </p:sp>
      <p:sp>
        <p:nvSpPr>
          <p:cNvPr id="15" name="TextBox 14">
            <a:extLst>
              <a:ext uri="{FF2B5EF4-FFF2-40B4-BE49-F238E27FC236}">
                <a16:creationId xmlns:a16="http://schemas.microsoft.com/office/drawing/2014/main" id="{CFCB82F3-DFF5-D08E-960D-B84A5141F2FD}"/>
              </a:ext>
            </a:extLst>
          </p:cNvPr>
          <p:cNvSpPr txBox="1"/>
          <p:nvPr/>
        </p:nvSpPr>
        <p:spPr>
          <a:xfrm>
            <a:off x="13524618" y="5010344"/>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01</a:t>
            </a:r>
            <a:endParaRPr lang="en-US" sz="4800" b="1" dirty="0">
              <a:solidFill>
                <a:schemeClr val="accent1">
                  <a:lumMod val="40000"/>
                  <a:lumOff val="60000"/>
                </a:schemeClr>
              </a:solidFill>
              <a:cs typeface="Rubik Light" pitchFamily="2" charset="-79"/>
            </a:endParaRPr>
          </a:p>
        </p:txBody>
      </p:sp>
      <p:cxnSp>
        <p:nvCxnSpPr>
          <p:cNvPr id="20" name="Straight Connector 19">
            <a:extLst>
              <a:ext uri="{FF2B5EF4-FFF2-40B4-BE49-F238E27FC236}">
                <a16:creationId xmlns:a16="http://schemas.microsoft.com/office/drawing/2014/main" id="{F350D6C5-02F8-AD5D-DE56-B9640AFABA42}"/>
              </a:ext>
            </a:extLst>
          </p:cNvPr>
          <p:cNvCxnSpPr>
            <a:cxnSpLocks/>
          </p:cNvCxnSpPr>
          <p:nvPr/>
        </p:nvCxnSpPr>
        <p:spPr>
          <a:xfrm>
            <a:off x="13620283" y="6793947"/>
            <a:ext cx="67818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7A5DBCA-2360-EF12-4DFC-8C9B4DA46341}"/>
              </a:ext>
            </a:extLst>
          </p:cNvPr>
          <p:cNvSpPr txBox="1"/>
          <p:nvPr/>
        </p:nvSpPr>
        <p:spPr>
          <a:xfrm>
            <a:off x="14699625" y="7130321"/>
            <a:ext cx="6312057" cy="1077218"/>
          </a:xfrm>
          <a:prstGeom prst="rect">
            <a:avLst/>
          </a:prstGeom>
          <a:noFill/>
        </p:spPr>
        <p:txBody>
          <a:bodyPr wrap="square">
            <a:spAutoFit/>
          </a:bodyPr>
          <a:lstStyle/>
          <a:p>
            <a:r>
              <a:rPr lang="en-US" sz="3200" b="1" i="0" dirty="0">
                <a:solidFill>
                  <a:schemeClr val="bg1"/>
                </a:solidFill>
                <a:effectLst/>
              </a:rPr>
              <a:t>Registration Process for Persons Living Abroad</a:t>
            </a:r>
          </a:p>
        </p:txBody>
      </p:sp>
      <p:sp>
        <p:nvSpPr>
          <p:cNvPr id="25" name="TextBox 24">
            <a:extLst>
              <a:ext uri="{FF2B5EF4-FFF2-40B4-BE49-F238E27FC236}">
                <a16:creationId xmlns:a16="http://schemas.microsoft.com/office/drawing/2014/main" id="{0C935B77-56B9-D162-C13F-1C9CD6CFE66E}"/>
              </a:ext>
            </a:extLst>
          </p:cNvPr>
          <p:cNvSpPr txBox="1"/>
          <p:nvPr/>
        </p:nvSpPr>
        <p:spPr>
          <a:xfrm>
            <a:off x="13524618" y="7006821"/>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02</a:t>
            </a:r>
            <a:endParaRPr lang="en-US" sz="4800" b="1" dirty="0">
              <a:solidFill>
                <a:schemeClr val="accent1">
                  <a:lumMod val="40000"/>
                  <a:lumOff val="60000"/>
                </a:schemeClr>
              </a:solidFill>
              <a:cs typeface="Rubik Light" pitchFamily="2" charset="-79"/>
            </a:endParaRPr>
          </a:p>
        </p:txBody>
      </p:sp>
      <p:cxnSp>
        <p:nvCxnSpPr>
          <p:cNvPr id="26" name="Straight Connector 25">
            <a:extLst>
              <a:ext uri="{FF2B5EF4-FFF2-40B4-BE49-F238E27FC236}">
                <a16:creationId xmlns:a16="http://schemas.microsoft.com/office/drawing/2014/main" id="{3AD4B6BA-3549-0ADA-610E-76198B7E0674}"/>
              </a:ext>
            </a:extLst>
          </p:cNvPr>
          <p:cNvCxnSpPr>
            <a:cxnSpLocks/>
          </p:cNvCxnSpPr>
          <p:nvPr/>
        </p:nvCxnSpPr>
        <p:spPr>
          <a:xfrm>
            <a:off x="13620283" y="8448987"/>
            <a:ext cx="67818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B956868-8480-AA95-D660-49E92B29670C}"/>
              </a:ext>
            </a:extLst>
          </p:cNvPr>
          <p:cNvSpPr txBox="1"/>
          <p:nvPr/>
        </p:nvSpPr>
        <p:spPr>
          <a:xfrm>
            <a:off x="14699626" y="8742275"/>
            <a:ext cx="6312056" cy="1077218"/>
          </a:xfrm>
          <a:prstGeom prst="rect">
            <a:avLst/>
          </a:prstGeom>
          <a:noFill/>
        </p:spPr>
        <p:txBody>
          <a:bodyPr wrap="square">
            <a:spAutoFit/>
          </a:bodyPr>
          <a:lstStyle/>
          <a:p>
            <a:r>
              <a:rPr lang="en-US" sz="3200" b="1" i="0" dirty="0">
                <a:solidFill>
                  <a:schemeClr val="bg1"/>
                </a:solidFill>
                <a:effectLst/>
              </a:rPr>
              <a:t>Incomplete Biometric Data Registration</a:t>
            </a:r>
          </a:p>
        </p:txBody>
      </p:sp>
      <p:sp>
        <p:nvSpPr>
          <p:cNvPr id="29" name="TextBox 28">
            <a:extLst>
              <a:ext uri="{FF2B5EF4-FFF2-40B4-BE49-F238E27FC236}">
                <a16:creationId xmlns:a16="http://schemas.microsoft.com/office/drawing/2014/main" id="{0D2F44D2-E06D-3972-DA6A-F0BB77A70A54}"/>
              </a:ext>
            </a:extLst>
          </p:cNvPr>
          <p:cNvSpPr txBox="1"/>
          <p:nvPr/>
        </p:nvSpPr>
        <p:spPr>
          <a:xfrm>
            <a:off x="13524618" y="8618775"/>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03</a:t>
            </a:r>
            <a:endParaRPr lang="en-US" sz="4800" b="1" dirty="0">
              <a:solidFill>
                <a:schemeClr val="accent1">
                  <a:lumMod val="40000"/>
                  <a:lumOff val="60000"/>
                </a:schemeClr>
              </a:solidFill>
              <a:cs typeface="Rubik Light" pitchFamily="2" charset="-79"/>
            </a:endParaRPr>
          </a:p>
        </p:txBody>
      </p:sp>
      <p:sp>
        <p:nvSpPr>
          <p:cNvPr id="32" name="TextBox 31">
            <a:extLst>
              <a:ext uri="{FF2B5EF4-FFF2-40B4-BE49-F238E27FC236}">
                <a16:creationId xmlns:a16="http://schemas.microsoft.com/office/drawing/2014/main" id="{C038E169-AA02-9643-6E52-17D8B186BB33}"/>
              </a:ext>
            </a:extLst>
          </p:cNvPr>
          <p:cNvSpPr txBox="1"/>
          <p:nvPr/>
        </p:nvSpPr>
        <p:spPr>
          <a:xfrm>
            <a:off x="1772602" y="5233192"/>
            <a:ext cx="9200198" cy="3689600"/>
          </a:xfrm>
          <a:prstGeom prst="rect">
            <a:avLst/>
          </a:prstGeom>
          <a:noFill/>
        </p:spPr>
        <p:txBody>
          <a:bodyPr wrap="square">
            <a:spAutoFit/>
          </a:bodyPr>
          <a:lstStyle/>
          <a:p>
            <a:pPr>
              <a:lnSpc>
                <a:spcPct val="150000"/>
              </a:lnSpc>
            </a:pPr>
            <a:r>
              <a:rPr lang="en-US" sz="4000" b="1" dirty="0">
                <a:solidFill>
                  <a:srgbClr val="49495A"/>
                </a:solidFill>
                <a:latin typeface="Open Sans" pitchFamily="34" charset="0"/>
                <a:ea typeface="Open Sans" pitchFamily="34" charset="-122"/>
                <a:cs typeface="Open Sans" pitchFamily="34" charset="-120"/>
              </a:rPr>
              <a:t>Apart from the regulations that have been approved or completed, NIRA plans to initiate the following regulations</a:t>
            </a:r>
            <a:endParaRPr lang="en-US" sz="4000" b="1" dirty="0"/>
          </a:p>
        </p:txBody>
      </p:sp>
    </p:spTree>
    <p:extLst>
      <p:ext uri="{BB962C8B-B14F-4D97-AF65-F5344CB8AC3E}">
        <p14:creationId xmlns:p14="http://schemas.microsoft.com/office/powerpoint/2010/main" val="3994169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966A397-5A07-D3D4-8634-4D3C5B6E7F45}"/>
              </a:ext>
            </a:extLst>
          </p:cNvPr>
          <p:cNvSpPr txBox="1"/>
          <p:nvPr/>
        </p:nvSpPr>
        <p:spPr>
          <a:xfrm>
            <a:off x="516392" y="12875622"/>
            <a:ext cx="1918833" cy="369332"/>
          </a:xfrm>
          <a:prstGeom prst="rect">
            <a:avLst/>
          </a:prstGeom>
          <a:noFill/>
        </p:spPr>
        <p:txBody>
          <a:bodyPr wrap="square">
            <a:spAutoFit/>
          </a:bodyPr>
          <a:lstStyle/>
          <a:p>
            <a:r>
              <a:rPr lang="en-US" b="0" i="0" dirty="0">
                <a:solidFill>
                  <a:schemeClr val="accent4"/>
                </a:solidFill>
                <a:effectLst/>
              </a:rPr>
              <a:t>Pg /      04</a:t>
            </a:r>
            <a:endParaRPr lang="en-US" dirty="0">
              <a:solidFill>
                <a:schemeClr val="accent4"/>
              </a:solidFill>
              <a:cs typeface="Rubik Light" pitchFamily="2" charset="-79"/>
            </a:endParaRPr>
          </a:p>
        </p:txBody>
      </p:sp>
      <p:sp>
        <p:nvSpPr>
          <p:cNvPr id="51" name="object 18">
            <a:extLst>
              <a:ext uri="{FF2B5EF4-FFF2-40B4-BE49-F238E27FC236}">
                <a16:creationId xmlns:a16="http://schemas.microsoft.com/office/drawing/2014/main" id="{110C6D47-B50F-1B4C-0C0E-50EEE897D7EA}"/>
              </a:ext>
            </a:extLst>
          </p:cNvPr>
          <p:cNvSpPr txBox="1"/>
          <p:nvPr/>
        </p:nvSpPr>
        <p:spPr>
          <a:xfrm>
            <a:off x="1939107" y="816477"/>
            <a:ext cx="10252893" cy="1348061"/>
          </a:xfrm>
          <a:prstGeom prst="rect">
            <a:avLst/>
          </a:prstGeom>
          <a:noFill/>
        </p:spPr>
        <p:txBody>
          <a:bodyPr wrap="square" rtlCol="0">
            <a:spAutoFit/>
          </a:bodyPr>
          <a:lstStyle>
            <a:defPPr>
              <a:defRPr lang="en-US"/>
            </a:defPPr>
            <a:lvl1pPr>
              <a:defRPr sz="4800" b="1">
                <a:solidFill>
                  <a:schemeClr val="accent1"/>
                </a:solidFill>
                <a:latin typeface="+mj-lt"/>
                <a:cs typeface="Poppins" panose="00000500000000000000" pitchFamily="2" charset="0"/>
              </a:defRPr>
            </a:lvl1pPr>
          </a:lstStyle>
          <a:p>
            <a:pPr>
              <a:lnSpc>
                <a:spcPct val="80000"/>
              </a:lnSpc>
            </a:pPr>
            <a:r>
              <a:rPr lang="en-US" sz="9600" dirty="0">
                <a:solidFill>
                  <a:srgbClr val="0070C0"/>
                </a:solidFill>
                <a:cs typeface="+mn-cs"/>
              </a:rPr>
              <a:t>Core principles</a:t>
            </a:r>
          </a:p>
        </p:txBody>
      </p:sp>
      <p:sp>
        <p:nvSpPr>
          <p:cNvPr id="9" name="TextBox 8">
            <a:extLst>
              <a:ext uri="{FF2B5EF4-FFF2-40B4-BE49-F238E27FC236}">
                <a16:creationId xmlns:a16="http://schemas.microsoft.com/office/drawing/2014/main" id="{EFF0BF39-F5E6-AC25-DF63-432826275AC0}"/>
              </a:ext>
            </a:extLst>
          </p:cNvPr>
          <p:cNvSpPr txBox="1"/>
          <p:nvPr/>
        </p:nvSpPr>
        <p:spPr>
          <a:xfrm>
            <a:off x="3330540" y="5839201"/>
            <a:ext cx="9674453" cy="575222"/>
          </a:xfrm>
          <a:prstGeom prst="rect">
            <a:avLst/>
          </a:prstGeom>
          <a:noFill/>
        </p:spPr>
        <p:txBody>
          <a:bodyPr wrap="square" rtlCol="0">
            <a:spAutoFit/>
          </a:bodyPr>
          <a:lstStyle/>
          <a:p>
            <a:pPr>
              <a:lnSpc>
                <a:spcPts val="4000"/>
              </a:lnSpc>
            </a:pPr>
            <a:r>
              <a:rPr lang="en-US" sz="3200" b="1" dirty="0">
                <a:solidFill>
                  <a:schemeClr val="tx1">
                    <a:lumMod val="50000"/>
                    <a:lumOff val="50000"/>
                  </a:schemeClr>
                </a:solidFill>
                <a:latin typeface="Raleway" panose="020B0503030101060003" pitchFamily="34" charset="0"/>
              </a:rPr>
              <a:t>(UNIVERSAL COVERAGE AND ACCESSIBILITY)</a:t>
            </a:r>
          </a:p>
        </p:txBody>
      </p:sp>
      <p:sp>
        <p:nvSpPr>
          <p:cNvPr id="10" name="TextBox 9">
            <a:extLst>
              <a:ext uri="{FF2B5EF4-FFF2-40B4-BE49-F238E27FC236}">
                <a16:creationId xmlns:a16="http://schemas.microsoft.com/office/drawing/2014/main" id="{EDC94207-7A47-3527-9EE0-FEE1E679BA07}"/>
              </a:ext>
            </a:extLst>
          </p:cNvPr>
          <p:cNvSpPr txBox="1"/>
          <p:nvPr/>
        </p:nvSpPr>
        <p:spPr>
          <a:xfrm>
            <a:off x="3330540" y="5307232"/>
            <a:ext cx="9674453" cy="719680"/>
          </a:xfrm>
          <a:prstGeom prst="rect">
            <a:avLst/>
          </a:prstGeom>
          <a:noFill/>
        </p:spPr>
        <p:txBody>
          <a:bodyPr wrap="square" rtlCol="0">
            <a:spAutoFit/>
          </a:bodyPr>
          <a:lstStyle/>
          <a:p>
            <a:r>
              <a:rPr lang="en-US" sz="4000" b="1" dirty="0">
                <a:latin typeface="Poppins" panose="00000500000000000000" pitchFamily="2" charset="0"/>
                <a:cs typeface="Poppins" panose="00000500000000000000" pitchFamily="2" charset="0"/>
              </a:rPr>
              <a:t>INCLUSION</a:t>
            </a:r>
          </a:p>
        </p:txBody>
      </p:sp>
      <p:sp>
        <p:nvSpPr>
          <p:cNvPr id="11" name="TextBox 10">
            <a:extLst>
              <a:ext uri="{FF2B5EF4-FFF2-40B4-BE49-F238E27FC236}">
                <a16:creationId xmlns:a16="http://schemas.microsoft.com/office/drawing/2014/main" id="{719B982F-C059-9E12-DC5A-E9970A8ABA3E}"/>
              </a:ext>
            </a:extLst>
          </p:cNvPr>
          <p:cNvSpPr txBox="1"/>
          <p:nvPr/>
        </p:nvSpPr>
        <p:spPr>
          <a:xfrm>
            <a:off x="3330540" y="7566401"/>
            <a:ext cx="9674453" cy="1106313"/>
          </a:xfrm>
          <a:prstGeom prst="rect">
            <a:avLst/>
          </a:prstGeom>
          <a:noFill/>
        </p:spPr>
        <p:txBody>
          <a:bodyPr wrap="square" rtlCol="0">
            <a:spAutoFit/>
          </a:bodyPr>
          <a:lstStyle/>
          <a:p>
            <a:pPr>
              <a:lnSpc>
                <a:spcPts val="4000"/>
              </a:lnSpc>
            </a:pPr>
            <a:r>
              <a:rPr lang="en-US" sz="3200" b="1" dirty="0">
                <a:solidFill>
                  <a:schemeClr val="tx1">
                    <a:lumMod val="50000"/>
                    <a:lumOff val="50000"/>
                  </a:schemeClr>
                </a:solidFill>
                <a:latin typeface="Raleway" panose="020B0503030101060003" pitchFamily="34" charset="0"/>
              </a:rPr>
              <a:t>(ROBUST, SECURE, RESPONSIVE AND SUSTAINABLE)</a:t>
            </a:r>
          </a:p>
        </p:txBody>
      </p:sp>
      <p:sp>
        <p:nvSpPr>
          <p:cNvPr id="12" name="TextBox 11">
            <a:extLst>
              <a:ext uri="{FF2B5EF4-FFF2-40B4-BE49-F238E27FC236}">
                <a16:creationId xmlns:a16="http://schemas.microsoft.com/office/drawing/2014/main" id="{71F6BFC9-8254-5376-CC8B-225264E17B53}"/>
              </a:ext>
            </a:extLst>
          </p:cNvPr>
          <p:cNvSpPr txBox="1"/>
          <p:nvPr/>
        </p:nvSpPr>
        <p:spPr>
          <a:xfrm>
            <a:off x="3330540" y="7034432"/>
            <a:ext cx="9674453" cy="719680"/>
          </a:xfrm>
          <a:prstGeom prst="rect">
            <a:avLst/>
          </a:prstGeom>
          <a:noFill/>
        </p:spPr>
        <p:txBody>
          <a:bodyPr wrap="square" rtlCol="0">
            <a:spAutoFit/>
          </a:bodyPr>
          <a:lstStyle/>
          <a:p>
            <a:r>
              <a:rPr lang="en-US" sz="4000" b="1" dirty="0">
                <a:latin typeface="Poppins" panose="00000500000000000000" pitchFamily="2" charset="0"/>
                <a:cs typeface="Poppins" panose="00000500000000000000" pitchFamily="2" charset="0"/>
              </a:rPr>
              <a:t>DESIGN</a:t>
            </a:r>
          </a:p>
        </p:txBody>
      </p:sp>
      <p:sp>
        <p:nvSpPr>
          <p:cNvPr id="13" name="TextBox 12">
            <a:extLst>
              <a:ext uri="{FF2B5EF4-FFF2-40B4-BE49-F238E27FC236}">
                <a16:creationId xmlns:a16="http://schemas.microsoft.com/office/drawing/2014/main" id="{39D0B582-A6EA-007E-CA8A-0878B1D4EE94}"/>
              </a:ext>
            </a:extLst>
          </p:cNvPr>
          <p:cNvSpPr txBox="1"/>
          <p:nvPr/>
        </p:nvSpPr>
        <p:spPr>
          <a:xfrm>
            <a:off x="3330540" y="9452625"/>
            <a:ext cx="9674453" cy="1106313"/>
          </a:xfrm>
          <a:prstGeom prst="rect">
            <a:avLst/>
          </a:prstGeom>
          <a:noFill/>
        </p:spPr>
        <p:txBody>
          <a:bodyPr wrap="square" rtlCol="0">
            <a:spAutoFit/>
          </a:bodyPr>
          <a:lstStyle/>
          <a:p>
            <a:pPr>
              <a:lnSpc>
                <a:spcPts val="4000"/>
              </a:lnSpc>
            </a:pPr>
            <a:r>
              <a:rPr lang="en-US" sz="3200" b="1" dirty="0">
                <a:solidFill>
                  <a:schemeClr val="tx1">
                    <a:lumMod val="50000"/>
                    <a:lumOff val="50000"/>
                  </a:schemeClr>
                </a:solidFill>
                <a:latin typeface="Raleway" panose="020B0503030101060003" pitchFamily="34" charset="0"/>
              </a:rPr>
              <a:t>(BUILDING TRUST BY PROTECTING  PRIVACY AND USER RIGHTS) </a:t>
            </a:r>
          </a:p>
        </p:txBody>
      </p:sp>
      <p:sp>
        <p:nvSpPr>
          <p:cNvPr id="14" name="TextBox 13">
            <a:extLst>
              <a:ext uri="{FF2B5EF4-FFF2-40B4-BE49-F238E27FC236}">
                <a16:creationId xmlns:a16="http://schemas.microsoft.com/office/drawing/2014/main" id="{5CC164A6-F6C5-42FD-6309-5D2DBEA88755}"/>
              </a:ext>
            </a:extLst>
          </p:cNvPr>
          <p:cNvSpPr txBox="1"/>
          <p:nvPr/>
        </p:nvSpPr>
        <p:spPr>
          <a:xfrm>
            <a:off x="3330540" y="8920657"/>
            <a:ext cx="9674453" cy="719680"/>
          </a:xfrm>
          <a:prstGeom prst="rect">
            <a:avLst/>
          </a:prstGeom>
          <a:noFill/>
        </p:spPr>
        <p:txBody>
          <a:bodyPr wrap="square" rtlCol="0">
            <a:spAutoFit/>
          </a:bodyPr>
          <a:lstStyle/>
          <a:p>
            <a:r>
              <a:rPr lang="en-US" sz="4000" b="1" dirty="0">
                <a:latin typeface="Poppins" panose="00000500000000000000" pitchFamily="2" charset="0"/>
                <a:cs typeface="Poppins" panose="00000500000000000000" pitchFamily="2" charset="0"/>
              </a:rPr>
              <a:t>Privacy and Data Protection</a:t>
            </a:r>
          </a:p>
        </p:txBody>
      </p:sp>
      <p:sp>
        <p:nvSpPr>
          <p:cNvPr id="15" name="TextBox 14">
            <a:extLst>
              <a:ext uri="{FF2B5EF4-FFF2-40B4-BE49-F238E27FC236}">
                <a16:creationId xmlns:a16="http://schemas.microsoft.com/office/drawing/2014/main" id="{FFAFB34B-F6B7-6C2C-FDE0-D52F849F9C38}"/>
              </a:ext>
            </a:extLst>
          </p:cNvPr>
          <p:cNvSpPr txBox="1"/>
          <p:nvPr/>
        </p:nvSpPr>
        <p:spPr>
          <a:xfrm>
            <a:off x="1939106" y="5251812"/>
            <a:ext cx="1478347" cy="1470651"/>
          </a:xfrm>
          <a:prstGeom prst="rect">
            <a:avLst/>
          </a:prstGeom>
          <a:noFill/>
        </p:spPr>
        <p:txBody>
          <a:bodyPr wrap="square" rtlCol="0">
            <a:spAutoFit/>
          </a:bodyPr>
          <a:lstStyle/>
          <a:p>
            <a:r>
              <a:rPr lang="en-US" sz="8800" dirty="0">
                <a:solidFill>
                  <a:schemeClr val="accent1">
                    <a:lumMod val="40000"/>
                    <a:lumOff val="60000"/>
                  </a:schemeClr>
                </a:solidFill>
                <a:latin typeface="Mont Heavy DEMO" panose="00000A00000000000000" pitchFamily="50" charset="0"/>
              </a:rPr>
              <a:t>01</a:t>
            </a:r>
          </a:p>
        </p:txBody>
      </p:sp>
      <p:sp>
        <p:nvSpPr>
          <p:cNvPr id="16" name="TextBox 15">
            <a:extLst>
              <a:ext uri="{FF2B5EF4-FFF2-40B4-BE49-F238E27FC236}">
                <a16:creationId xmlns:a16="http://schemas.microsoft.com/office/drawing/2014/main" id="{4495134C-FC9C-7558-9A39-931BF13715D5}"/>
              </a:ext>
            </a:extLst>
          </p:cNvPr>
          <p:cNvSpPr txBox="1"/>
          <p:nvPr/>
        </p:nvSpPr>
        <p:spPr>
          <a:xfrm>
            <a:off x="1939106" y="6979012"/>
            <a:ext cx="1478347" cy="1470651"/>
          </a:xfrm>
          <a:prstGeom prst="rect">
            <a:avLst/>
          </a:prstGeom>
          <a:noFill/>
        </p:spPr>
        <p:txBody>
          <a:bodyPr wrap="square" rtlCol="0">
            <a:spAutoFit/>
          </a:bodyPr>
          <a:lstStyle/>
          <a:p>
            <a:r>
              <a:rPr lang="en-US" sz="8800" dirty="0">
                <a:solidFill>
                  <a:schemeClr val="accent1">
                    <a:lumMod val="40000"/>
                    <a:lumOff val="60000"/>
                  </a:schemeClr>
                </a:solidFill>
                <a:latin typeface="Mont Heavy DEMO" panose="00000A00000000000000" pitchFamily="50" charset="0"/>
              </a:rPr>
              <a:t>02</a:t>
            </a:r>
          </a:p>
        </p:txBody>
      </p:sp>
      <p:sp>
        <p:nvSpPr>
          <p:cNvPr id="17" name="TextBox 16">
            <a:extLst>
              <a:ext uri="{FF2B5EF4-FFF2-40B4-BE49-F238E27FC236}">
                <a16:creationId xmlns:a16="http://schemas.microsoft.com/office/drawing/2014/main" id="{83086D24-5C37-6BC5-628C-87D960E621FC}"/>
              </a:ext>
            </a:extLst>
          </p:cNvPr>
          <p:cNvSpPr txBox="1"/>
          <p:nvPr/>
        </p:nvSpPr>
        <p:spPr>
          <a:xfrm>
            <a:off x="1939106" y="8865237"/>
            <a:ext cx="1478347" cy="1470651"/>
          </a:xfrm>
          <a:prstGeom prst="rect">
            <a:avLst/>
          </a:prstGeom>
          <a:noFill/>
        </p:spPr>
        <p:txBody>
          <a:bodyPr wrap="square" rtlCol="0">
            <a:spAutoFit/>
          </a:bodyPr>
          <a:lstStyle/>
          <a:p>
            <a:r>
              <a:rPr lang="en-US" sz="8800" dirty="0">
                <a:solidFill>
                  <a:schemeClr val="accent1">
                    <a:lumMod val="40000"/>
                    <a:lumOff val="60000"/>
                  </a:schemeClr>
                </a:solidFill>
                <a:latin typeface="Mont Heavy DEMO" panose="00000A00000000000000" pitchFamily="50" charset="0"/>
              </a:rPr>
              <a:t>03</a:t>
            </a:r>
          </a:p>
        </p:txBody>
      </p:sp>
      <p:sp>
        <p:nvSpPr>
          <p:cNvPr id="18" name="Freeform 5">
            <a:extLst>
              <a:ext uri="{FF2B5EF4-FFF2-40B4-BE49-F238E27FC236}">
                <a16:creationId xmlns:a16="http://schemas.microsoft.com/office/drawing/2014/main" id="{2D39E3A9-5A36-7D67-B2A0-1E6D696EB41A}"/>
              </a:ext>
            </a:extLst>
          </p:cNvPr>
          <p:cNvSpPr>
            <a:spLocks/>
          </p:cNvSpPr>
          <p:nvPr/>
        </p:nvSpPr>
        <p:spPr bwMode="auto">
          <a:xfrm>
            <a:off x="17471052" y="5891786"/>
            <a:ext cx="4220580" cy="5687882"/>
          </a:xfrm>
          <a:custGeom>
            <a:avLst/>
            <a:gdLst>
              <a:gd name="T0" fmla="*/ 465 w 728"/>
              <a:gd name="T1" fmla="*/ 982 h 982"/>
              <a:gd name="T2" fmla="*/ 202 w 728"/>
              <a:gd name="T3" fmla="*/ 719 h 982"/>
              <a:gd name="T4" fmla="*/ 202 w 728"/>
              <a:gd name="T5" fmla="*/ 717 h 982"/>
              <a:gd name="T6" fmla="*/ 202 w 728"/>
              <a:gd name="T7" fmla="*/ 713 h 982"/>
              <a:gd name="T8" fmla="*/ 0 w 728"/>
              <a:gd name="T9" fmla="*/ 208 h 982"/>
              <a:gd name="T10" fmla="*/ 113 w 728"/>
              <a:gd name="T11" fmla="*/ 142 h 982"/>
              <a:gd name="T12" fmla="*/ 116 w 728"/>
              <a:gd name="T13" fmla="*/ 140 h 982"/>
              <a:gd name="T14" fmla="*/ 117 w 728"/>
              <a:gd name="T15" fmla="*/ 140 h 982"/>
              <a:gd name="T16" fmla="*/ 123 w 728"/>
              <a:gd name="T17" fmla="*/ 136 h 982"/>
              <a:gd name="T18" fmla="*/ 128 w 728"/>
              <a:gd name="T19" fmla="*/ 133 h 982"/>
              <a:gd name="T20" fmla="*/ 134 w 728"/>
              <a:gd name="T21" fmla="*/ 129 h 982"/>
              <a:gd name="T22" fmla="*/ 135 w 728"/>
              <a:gd name="T23" fmla="*/ 129 h 982"/>
              <a:gd name="T24" fmla="*/ 138 w 728"/>
              <a:gd name="T25" fmla="*/ 127 h 982"/>
              <a:gd name="T26" fmla="*/ 147 w 728"/>
              <a:gd name="T27" fmla="*/ 121 h 982"/>
              <a:gd name="T28" fmla="*/ 150 w 728"/>
              <a:gd name="T29" fmla="*/ 118 h 982"/>
              <a:gd name="T30" fmla="*/ 157 w 728"/>
              <a:gd name="T31" fmla="*/ 113 h 982"/>
              <a:gd name="T32" fmla="*/ 160 w 728"/>
              <a:gd name="T33" fmla="*/ 111 h 982"/>
              <a:gd name="T34" fmla="*/ 169 w 728"/>
              <a:gd name="T35" fmla="*/ 103 h 982"/>
              <a:gd name="T36" fmla="*/ 170 w 728"/>
              <a:gd name="T37" fmla="*/ 101 h 982"/>
              <a:gd name="T38" fmla="*/ 178 w 728"/>
              <a:gd name="T39" fmla="*/ 95 h 982"/>
              <a:gd name="T40" fmla="*/ 180 w 728"/>
              <a:gd name="T41" fmla="*/ 93 h 982"/>
              <a:gd name="T42" fmla="*/ 197 w 728"/>
              <a:gd name="T43" fmla="*/ 74 h 982"/>
              <a:gd name="T44" fmla="*/ 198 w 728"/>
              <a:gd name="T45" fmla="*/ 73 h 982"/>
              <a:gd name="T46" fmla="*/ 242 w 728"/>
              <a:gd name="T47" fmla="*/ 0 h 982"/>
              <a:gd name="T48" fmla="*/ 588 w 728"/>
              <a:gd name="T49" fmla="*/ 486 h 982"/>
              <a:gd name="T50" fmla="*/ 728 w 728"/>
              <a:gd name="T51" fmla="*/ 719 h 982"/>
              <a:gd name="T52" fmla="*/ 465 w 728"/>
              <a:gd name="T53" fmla="*/ 982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8" h="982">
                <a:moveTo>
                  <a:pt x="465" y="982"/>
                </a:moveTo>
                <a:cubicBezTo>
                  <a:pt x="320" y="982"/>
                  <a:pt x="202" y="864"/>
                  <a:pt x="202" y="719"/>
                </a:cubicBezTo>
                <a:cubicBezTo>
                  <a:pt x="202" y="718"/>
                  <a:pt x="202" y="717"/>
                  <a:pt x="202" y="717"/>
                </a:cubicBezTo>
                <a:cubicBezTo>
                  <a:pt x="202" y="715"/>
                  <a:pt x="202" y="714"/>
                  <a:pt x="202" y="713"/>
                </a:cubicBezTo>
                <a:cubicBezTo>
                  <a:pt x="207" y="443"/>
                  <a:pt x="178" y="329"/>
                  <a:pt x="0" y="208"/>
                </a:cubicBezTo>
                <a:cubicBezTo>
                  <a:pt x="31" y="188"/>
                  <a:pt x="68" y="166"/>
                  <a:pt x="113" y="142"/>
                </a:cubicBezTo>
                <a:cubicBezTo>
                  <a:pt x="114" y="141"/>
                  <a:pt x="115" y="141"/>
                  <a:pt x="116" y="140"/>
                </a:cubicBezTo>
                <a:cubicBezTo>
                  <a:pt x="117" y="140"/>
                  <a:pt x="117" y="140"/>
                  <a:pt x="117" y="140"/>
                </a:cubicBezTo>
                <a:cubicBezTo>
                  <a:pt x="119" y="138"/>
                  <a:pt x="121" y="137"/>
                  <a:pt x="123" y="136"/>
                </a:cubicBezTo>
                <a:cubicBezTo>
                  <a:pt x="125" y="135"/>
                  <a:pt x="126" y="134"/>
                  <a:pt x="128" y="133"/>
                </a:cubicBezTo>
                <a:cubicBezTo>
                  <a:pt x="130" y="132"/>
                  <a:pt x="132" y="131"/>
                  <a:pt x="134" y="129"/>
                </a:cubicBezTo>
                <a:cubicBezTo>
                  <a:pt x="135" y="129"/>
                  <a:pt x="135" y="129"/>
                  <a:pt x="135" y="129"/>
                </a:cubicBezTo>
                <a:cubicBezTo>
                  <a:pt x="136" y="128"/>
                  <a:pt x="137" y="128"/>
                  <a:pt x="138" y="127"/>
                </a:cubicBezTo>
                <a:cubicBezTo>
                  <a:pt x="141" y="125"/>
                  <a:pt x="144" y="123"/>
                  <a:pt x="147" y="121"/>
                </a:cubicBezTo>
                <a:cubicBezTo>
                  <a:pt x="148" y="120"/>
                  <a:pt x="149" y="119"/>
                  <a:pt x="150" y="118"/>
                </a:cubicBezTo>
                <a:cubicBezTo>
                  <a:pt x="152" y="116"/>
                  <a:pt x="155" y="115"/>
                  <a:pt x="157" y="113"/>
                </a:cubicBezTo>
                <a:cubicBezTo>
                  <a:pt x="160" y="111"/>
                  <a:pt x="160" y="111"/>
                  <a:pt x="160" y="111"/>
                </a:cubicBezTo>
                <a:cubicBezTo>
                  <a:pt x="163" y="108"/>
                  <a:pt x="166" y="106"/>
                  <a:pt x="169" y="103"/>
                </a:cubicBezTo>
                <a:cubicBezTo>
                  <a:pt x="170" y="101"/>
                  <a:pt x="170" y="101"/>
                  <a:pt x="170" y="101"/>
                </a:cubicBezTo>
                <a:cubicBezTo>
                  <a:pt x="173" y="99"/>
                  <a:pt x="175" y="97"/>
                  <a:pt x="178" y="95"/>
                </a:cubicBezTo>
                <a:cubicBezTo>
                  <a:pt x="180" y="93"/>
                  <a:pt x="180" y="93"/>
                  <a:pt x="180" y="93"/>
                </a:cubicBezTo>
                <a:cubicBezTo>
                  <a:pt x="186" y="87"/>
                  <a:pt x="191" y="81"/>
                  <a:pt x="197" y="74"/>
                </a:cubicBezTo>
                <a:cubicBezTo>
                  <a:pt x="198" y="73"/>
                  <a:pt x="198" y="73"/>
                  <a:pt x="198" y="73"/>
                </a:cubicBezTo>
                <a:cubicBezTo>
                  <a:pt x="216" y="51"/>
                  <a:pt x="231" y="26"/>
                  <a:pt x="242" y="0"/>
                </a:cubicBezTo>
                <a:cubicBezTo>
                  <a:pt x="250" y="257"/>
                  <a:pt x="321" y="343"/>
                  <a:pt x="588" y="486"/>
                </a:cubicBezTo>
                <a:cubicBezTo>
                  <a:pt x="674" y="532"/>
                  <a:pt x="728" y="621"/>
                  <a:pt x="728" y="719"/>
                </a:cubicBezTo>
                <a:cubicBezTo>
                  <a:pt x="728" y="864"/>
                  <a:pt x="610" y="982"/>
                  <a:pt x="465" y="982"/>
                </a:cubicBezTo>
                <a:close/>
              </a:path>
            </a:pathLst>
          </a:custGeom>
          <a:solidFill>
            <a:schemeClr val="accent1"/>
          </a:solidFill>
          <a:ln>
            <a:noFill/>
          </a:ln>
        </p:spPr>
        <p:txBody>
          <a:bodyPr vert="horz" wrap="square" lIns="182880" tIns="91440" rIns="182880" bIns="91440" numCol="1" anchor="t" anchorCtr="0" compatLnSpc="1">
            <a:prstTxWarp prst="textNoShape">
              <a:avLst/>
            </a:prstTxWarp>
          </a:bodyPr>
          <a:lstStyle/>
          <a:p>
            <a:endParaRPr lang="en-US" sz="3600"/>
          </a:p>
        </p:txBody>
      </p:sp>
      <p:sp>
        <p:nvSpPr>
          <p:cNvPr id="19" name="Freeform 6">
            <a:extLst>
              <a:ext uri="{FF2B5EF4-FFF2-40B4-BE49-F238E27FC236}">
                <a16:creationId xmlns:a16="http://schemas.microsoft.com/office/drawing/2014/main" id="{746E30D6-158A-08E8-0581-20CD6CCA3B25}"/>
              </a:ext>
            </a:extLst>
          </p:cNvPr>
          <p:cNvSpPr>
            <a:spLocks/>
          </p:cNvSpPr>
          <p:nvPr/>
        </p:nvSpPr>
        <p:spPr bwMode="auto">
          <a:xfrm>
            <a:off x="14332813" y="3732675"/>
            <a:ext cx="4541377" cy="5355927"/>
          </a:xfrm>
          <a:custGeom>
            <a:avLst/>
            <a:gdLst>
              <a:gd name="T0" fmla="*/ 300 w 783"/>
              <a:gd name="T1" fmla="*/ 925 h 925"/>
              <a:gd name="T2" fmla="*/ 183 w 783"/>
              <a:gd name="T3" fmla="*/ 860 h 925"/>
              <a:gd name="T4" fmla="*/ 180 w 783"/>
              <a:gd name="T5" fmla="*/ 859 h 925"/>
              <a:gd name="T6" fmla="*/ 34 w 783"/>
              <a:gd name="T7" fmla="*/ 819 h 925"/>
              <a:gd name="T8" fmla="*/ 0 w 783"/>
              <a:gd name="T9" fmla="*/ 821 h 925"/>
              <a:gd name="T10" fmla="*/ 257 w 783"/>
              <a:gd name="T11" fmla="*/ 270 h 925"/>
              <a:gd name="T12" fmla="*/ 257 w 783"/>
              <a:gd name="T13" fmla="*/ 267 h 925"/>
              <a:gd name="T14" fmla="*/ 257 w 783"/>
              <a:gd name="T15" fmla="*/ 263 h 925"/>
              <a:gd name="T16" fmla="*/ 520 w 783"/>
              <a:gd name="T17" fmla="*/ 0 h 925"/>
              <a:gd name="T18" fmla="*/ 783 w 783"/>
              <a:gd name="T19" fmla="*/ 263 h 925"/>
              <a:gd name="T20" fmla="*/ 644 w 783"/>
              <a:gd name="T21" fmla="*/ 495 h 925"/>
              <a:gd name="T22" fmla="*/ 300 w 783"/>
              <a:gd name="T23" fmla="*/ 92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925">
                <a:moveTo>
                  <a:pt x="300" y="925"/>
                </a:moveTo>
                <a:cubicBezTo>
                  <a:pt x="266" y="908"/>
                  <a:pt x="228" y="887"/>
                  <a:pt x="183" y="860"/>
                </a:cubicBezTo>
                <a:cubicBezTo>
                  <a:pt x="182" y="860"/>
                  <a:pt x="180" y="859"/>
                  <a:pt x="180" y="859"/>
                </a:cubicBezTo>
                <a:cubicBezTo>
                  <a:pt x="136" y="832"/>
                  <a:pt x="86" y="819"/>
                  <a:pt x="34" y="819"/>
                </a:cubicBezTo>
                <a:cubicBezTo>
                  <a:pt x="23" y="819"/>
                  <a:pt x="11" y="819"/>
                  <a:pt x="0" y="821"/>
                </a:cubicBezTo>
                <a:cubicBezTo>
                  <a:pt x="225" y="684"/>
                  <a:pt x="265" y="579"/>
                  <a:pt x="257" y="270"/>
                </a:cubicBezTo>
                <a:cubicBezTo>
                  <a:pt x="257" y="267"/>
                  <a:pt x="257" y="267"/>
                  <a:pt x="257" y="267"/>
                </a:cubicBezTo>
                <a:cubicBezTo>
                  <a:pt x="257" y="266"/>
                  <a:pt x="257" y="264"/>
                  <a:pt x="257" y="263"/>
                </a:cubicBezTo>
                <a:cubicBezTo>
                  <a:pt x="257" y="118"/>
                  <a:pt x="375" y="0"/>
                  <a:pt x="520" y="0"/>
                </a:cubicBezTo>
                <a:cubicBezTo>
                  <a:pt x="665" y="0"/>
                  <a:pt x="783" y="118"/>
                  <a:pt x="783" y="263"/>
                </a:cubicBezTo>
                <a:cubicBezTo>
                  <a:pt x="783" y="360"/>
                  <a:pt x="730" y="449"/>
                  <a:pt x="644" y="495"/>
                </a:cubicBezTo>
                <a:cubicBezTo>
                  <a:pt x="404" y="625"/>
                  <a:pt x="318" y="708"/>
                  <a:pt x="300" y="925"/>
                </a:cubicBezTo>
                <a:close/>
              </a:path>
            </a:pathLst>
          </a:custGeom>
          <a:solidFill>
            <a:schemeClr val="bg1"/>
          </a:solidFill>
          <a:ln>
            <a:noFill/>
          </a:ln>
          <a:effectLst>
            <a:outerShdw blurRad="190500" dist="127000" dir="2700000" algn="tl" rotWithShape="0">
              <a:schemeClr val="tx1">
                <a:alpha val="10000"/>
              </a:schemeClr>
            </a:outerShdw>
          </a:effectLst>
        </p:spPr>
        <p:txBody>
          <a:bodyPr vert="horz" wrap="square" lIns="182880" tIns="91440" rIns="182880" bIns="91440" numCol="1" anchor="t" anchorCtr="0" compatLnSpc="1">
            <a:prstTxWarp prst="textNoShape">
              <a:avLst/>
            </a:prstTxWarp>
          </a:bodyPr>
          <a:lstStyle/>
          <a:p>
            <a:endParaRPr lang="en-US" sz="3600"/>
          </a:p>
        </p:txBody>
      </p:sp>
      <p:sp>
        <p:nvSpPr>
          <p:cNvPr id="26" name="Freeform 7">
            <a:extLst>
              <a:ext uri="{FF2B5EF4-FFF2-40B4-BE49-F238E27FC236}">
                <a16:creationId xmlns:a16="http://schemas.microsoft.com/office/drawing/2014/main" id="{0D6C392C-3FA8-7C36-6D4B-7C381E82E219}"/>
              </a:ext>
            </a:extLst>
          </p:cNvPr>
          <p:cNvSpPr>
            <a:spLocks/>
          </p:cNvSpPr>
          <p:nvPr/>
        </p:nvSpPr>
        <p:spPr bwMode="auto">
          <a:xfrm>
            <a:off x="13004994" y="8603219"/>
            <a:ext cx="5844093" cy="3046183"/>
          </a:xfrm>
          <a:custGeom>
            <a:avLst/>
            <a:gdLst>
              <a:gd name="T0" fmla="*/ 263 w 1008"/>
              <a:gd name="T1" fmla="*/ 526 h 526"/>
              <a:gd name="T2" fmla="*/ 0 w 1008"/>
              <a:gd name="T3" fmla="*/ 263 h 526"/>
              <a:gd name="T4" fmla="*/ 263 w 1008"/>
              <a:gd name="T5" fmla="*/ 0 h 526"/>
              <a:gd name="T6" fmla="*/ 398 w 1008"/>
              <a:gd name="T7" fmla="*/ 37 h 526"/>
              <a:gd name="T8" fmla="*/ 400 w 1008"/>
              <a:gd name="T9" fmla="*/ 38 h 526"/>
              <a:gd name="T10" fmla="*/ 744 w 1008"/>
              <a:gd name="T11" fmla="*/ 168 h 526"/>
              <a:gd name="T12" fmla="*/ 948 w 1008"/>
              <a:gd name="T13" fmla="*/ 112 h 526"/>
              <a:gd name="T14" fmla="*/ 949 w 1008"/>
              <a:gd name="T15" fmla="*/ 245 h 526"/>
              <a:gd name="T16" fmla="*/ 949 w 1008"/>
              <a:gd name="T17" fmla="*/ 247 h 526"/>
              <a:gd name="T18" fmla="*/ 949 w 1008"/>
              <a:gd name="T19" fmla="*/ 251 h 526"/>
              <a:gd name="T20" fmla="*/ 1008 w 1008"/>
              <a:gd name="T21" fmla="*/ 424 h 526"/>
              <a:gd name="T22" fmla="*/ 754 w 1008"/>
              <a:gd name="T23" fmla="*/ 345 h 526"/>
              <a:gd name="T24" fmla="*/ 404 w 1008"/>
              <a:gd name="T25" fmla="*/ 486 h 526"/>
              <a:gd name="T26" fmla="*/ 263 w 1008"/>
              <a:gd name="T27"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8" h="526">
                <a:moveTo>
                  <a:pt x="263" y="526"/>
                </a:moveTo>
                <a:cubicBezTo>
                  <a:pt x="118" y="526"/>
                  <a:pt x="0" y="408"/>
                  <a:pt x="0" y="263"/>
                </a:cubicBezTo>
                <a:cubicBezTo>
                  <a:pt x="0" y="118"/>
                  <a:pt x="118" y="0"/>
                  <a:pt x="263" y="0"/>
                </a:cubicBezTo>
                <a:cubicBezTo>
                  <a:pt x="311" y="0"/>
                  <a:pt x="357" y="13"/>
                  <a:pt x="398" y="37"/>
                </a:cubicBezTo>
                <a:cubicBezTo>
                  <a:pt x="400" y="38"/>
                  <a:pt x="400" y="38"/>
                  <a:pt x="400" y="38"/>
                </a:cubicBezTo>
                <a:cubicBezTo>
                  <a:pt x="535" y="119"/>
                  <a:pt x="640" y="168"/>
                  <a:pt x="744" y="168"/>
                </a:cubicBezTo>
                <a:cubicBezTo>
                  <a:pt x="806" y="168"/>
                  <a:pt x="869" y="151"/>
                  <a:pt x="948" y="112"/>
                </a:cubicBezTo>
                <a:cubicBezTo>
                  <a:pt x="950" y="149"/>
                  <a:pt x="950" y="192"/>
                  <a:pt x="949" y="245"/>
                </a:cubicBezTo>
                <a:cubicBezTo>
                  <a:pt x="949" y="247"/>
                  <a:pt x="949" y="247"/>
                  <a:pt x="949" y="247"/>
                </a:cubicBezTo>
                <a:cubicBezTo>
                  <a:pt x="949" y="248"/>
                  <a:pt x="949" y="249"/>
                  <a:pt x="949" y="251"/>
                </a:cubicBezTo>
                <a:cubicBezTo>
                  <a:pt x="949" y="315"/>
                  <a:pt x="970" y="375"/>
                  <a:pt x="1008" y="424"/>
                </a:cubicBezTo>
                <a:cubicBezTo>
                  <a:pt x="914" y="375"/>
                  <a:pt x="834" y="345"/>
                  <a:pt x="754" y="345"/>
                </a:cubicBezTo>
                <a:cubicBezTo>
                  <a:pt x="647" y="345"/>
                  <a:pt x="545" y="397"/>
                  <a:pt x="404" y="486"/>
                </a:cubicBezTo>
                <a:cubicBezTo>
                  <a:pt x="362" y="512"/>
                  <a:pt x="313" y="526"/>
                  <a:pt x="263" y="526"/>
                </a:cubicBezTo>
                <a:close/>
              </a:path>
            </a:pathLst>
          </a:custGeom>
          <a:solidFill>
            <a:schemeClr val="accent1"/>
          </a:solidFill>
          <a:ln>
            <a:noFill/>
          </a:ln>
        </p:spPr>
        <p:txBody>
          <a:bodyPr vert="horz" wrap="square" lIns="182880" tIns="91440" rIns="182880" bIns="91440" numCol="1" anchor="t" anchorCtr="0" compatLnSpc="1">
            <a:prstTxWarp prst="textNoShape">
              <a:avLst/>
            </a:prstTxWarp>
          </a:bodyPr>
          <a:lstStyle/>
          <a:p>
            <a:endParaRPr lang="en-US" sz="3600"/>
          </a:p>
        </p:txBody>
      </p:sp>
      <p:sp>
        <p:nvSpPr>
          <p:cNvPr id="27" name="Oval 8">
            <a:extLst>
              <a:ext uri="{FF2B5EF4-FFF2-40B4-BE49-F238E27FC236}">
                <a16:creationId xmlns:a16="http://schemas.microsoft.com/office/drawing/2014/main" id="{30449ACC-15CE-5FD6-B578-A2FCAC5E1498}"/>
              </a:ext>
            </a:extLst>
          </p:cNvPr>
          <p:cNvSpPr>
            <a:spLocks noChangeArrowheads="1"/>
          </p:cNvSpPr>
          <p:nvPr/>
        </p:nvSpPr>
        <p:spPr bwMode="auto">
          <a:xfrm>
            <a:off x="18971825" y="8862648"/>
            <a:ext cx="2412957" cy="24101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600"/>
          </a:p>
        </p:txBody>
      </p:sp>
      <p:sp>
        <p:nvSpPr>
          <p:cNvPr id="28" name="Oval 9">
            <a:extLst>
              <a:ext uri="{FF2B5EF4-FFF2-40B4-BE49-F238E27FC236}">
                <a16:creationId xmlns:a16="http://schemas.microsoft.com/office/drawing/2014/main" id="{F945B9DC-1D01-BF30-7BA0-6B3F9CAA8621}"/>
              </a:ext>
            </a:extLst>
          </p:cNvPr>
          <p:cNvSpPr>
            <a:spLocks noChangeArrowheads="1"/>
          </p:cNvSpPr>
          <p:nvPr/>
        </p:nvSpPr>
        <p:spPr bwMode="auto">
          <a:xfrm>
            <a:off x="16143230" y="4050683"/>
            <a:ext cx="2410167" cy="2410167"/>
          </a:xfrm>
          <a:prstGeom prst="ellipse">
            <a:avLst/>
          </a:prstGeom>
          <a:solidFill>
            <a:schemeClr val="accent1"/>
          </a:solidFill>
          <a:ln>
            <a:noFill/>
          </a:ln>
        </p:spPr>
        <p:txBody>
          <a:bodyPr vert="horz" wrap="square" lIns="182880" tIns="91440" rIns="182880" bIns="91440" numCol="1" anchor="t" anchorCtr="0" compatLnSpc="1">
            <a:prstTxWarp prst="textNoShape">
              <a:avLst/>
            </a:prstTxWarp>
          </a:bodyPr>
          <a:lstStyle/>
          <a:p>
            <a:endParaRPr lang="en-US" sz="3600"/>
          </a:p>
        </p:txBody>
      </p:sp>
      <p:sp>
        <p:nvSpPr>
          <p:cNvPr id="29" name="Oval 10">
            <a:extLst>
              <a:ext uri="{FF2B5EF4-FFF2-40B4-BE49-F238E27FC236}">
                <a16:creationId xmlns:a16="http://schemas.microsoft.com/office/drawing/2014/main" id="{AC7D4AFE-F8FA-B975-B133-71F67518488A}"/>
              </a:ext>
            </a:extLst>
          </p:cNvPr>
          <p:cNvSpPr>
            <a:spLocks noChangeArrowheads="1"/>
          </p:cNvSpPr>
          <p:nvPr/>
        </p:nvSpPr>
        <p:spPr bwMode="auto">
          <a:xfrm>
            <a:off x="13328583" y="8921227"/>
            <a:ext cx="2407378" cy="24101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3600"/>
          </a:p>
        </p:txBody>
      </p:sp>
      <p:sp>
        <p:nvSpPr>
          <p:cNvPr id="30" name="Shape 2430">
            <a:extLst>
              <a:ext uri="{FF2B5EF4-FFF2-40B4-BE49-F238E27FC236}">
                <a16:creationId xmlns:a16="http://schemas.microsoft.com/office/drawing/2014/main" id="{CA361C5C-B484-A269-4E33-7D32249151FD}"/>
              </a:ext>
            </a:extLst>
          </p:cNvPr>
          <p:cNvSpPr/>
          <p:nvPr/>
        </p:nvSpPr>
        <p:spPr>
          <a:xfrm>
            <a:off x="13950802" y="9544888"/>
            <a:ext cx="1162932" cy="116284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accent1"/>
          </a:solidFill>
          <a:ln w="12700">
            <a:miter lim="400000"/>
          </a:ln>
        </p:spPr>
        <p:txBody>
          <a:bodyPr lIns="38098" tIns="38098" rIns="38098" bIns="38098" anchor="ctr"/>
          <a:lstStyle/>
          <a:p>
            <a:pPr algn="ctr" defTabSz="457169"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23" kern="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31" name="Shape 2435">
            <a:extLst>
              <a:ext uri="{FF2B5EF4-FFF2-40B4-BE49-F238E27FC236}">
                <a16:creationId xmlns:a16="http://schemas.microsoft.com/office/drawing/2014/main" id="{5AA3612B-36CB-1949-9EC4-72C304EA0EA2}"/>
              </a:ext>
            </a:extLst>
          </p:cNvPr>
          <p:cNvSpPr/>
          <p:nvPr/>
        </p:nvSpPr>
        <p:spPr>
          <a:xfrm>
            <a:off x="19596839" y="9486310"/>
            <a:ext cx="1162932" cy="1162847"/>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accent1"/>
          </a:solidFill>
          <a:ln w="12700">
            <a:miter lim="400000"/>
          </a:ln>
        </p:spPr>
        <p:txBody>
          <a:bodyPr lIns="38098" tIns="38098" rIns="38098" bIns="38098" anchor="ctr"/>
          <a:lstStyle/>
          <a:p>
            <a:pPr algn="ctr" defTabSz="457169"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23" kern="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32" name="Shape 2447">
            <a:extLst>
              <a:ext uri="{FF2B5EF4-FFF2-40B4-BE49-F238E27FC236}">
                <a16:creationId xmlns:a16="http://schemas.microsoft.com/office/drawing/2014/main" id="{17AD8EB8-5D63-9EEE-28B5-6C8E81EA383F}"/>
              </a:ext>
            </a:extLst>
          </p:cNvPr>
          <p:cNvSpPr/>
          <p:nvPr/>
        </p:nvSpPr>
        <p:spPr>
          <a:xfrm>
            <a:off x="16766849" y="4780060"/>
            <a:ext cx="1162932" cy="951417"/>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38098" tIns="38098" rIns="38098" bIns="38098" anchor="ctr"/>
          <a:lstStyle/>
          <a:p>
            <a:pPr algn="ctr" defTabSz="457169"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23" kern="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Tree>
    <p:extLst>
      <p:ext uri="{BB962C8B-B14F-4D97-AF65-F5344CB8AC3E}">
        <p14:creationId xmlns:p14="http://schemas.microsoft.com/office/powerpoint/2010/main" val="67875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487EFB2-E6E4-0545-A31F-7C6A54442739}"/>
              </a:ext>
            </a:extLst>
          </p:cNvPr>
          <p:cNvSpPr/>
          <p:nvPr/>
        </p:nvSpPr>
        <p:spPr>
          <a:xfrm>
            <a:off x="12803186" y="5426944"/>
            <a:ext cx="9766423" cy="2797497"/>
          </a:xfrm>
          <a:prstGeom prst="roundRect">
            <a:avLst>
              <a:gd name="adj" fmla="val 5717"/>
            </a:avLst>
          </a:prstGeom>
          <a:solidFill>
            <a:schemeClr val="accent1"/>
          </a:solidFill>
          <a:ln>
            <a:noFill/>
          </a:ln>
          <a:effectLst>
            <a:outerShdw blurRad="533400" sx="101000" sy="101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extBox 20">
            <a:extLst>
              <a:ext uri="{FF2B5EF4-FFF2-40B4-BE49-F238E27FC236}">
                <a16:creationId xmlns:a16="http://schemas.microsoft.com/office/drawing/2014/main" id="{7C656FD1-529F-3A21-8860-6E03550FDCAB}"/>
              </a:ext>
            </a:extLst>
          </p:cNvPr>
          <p:cNvSpPr txBox="1"/>
          <p:nvPr/>
        </p:nvSpPr>
        <p:spPr>
          <a:xfrm>
            <a:off x="14524136" y="5979384"/>
            <a:ext cx="7172082" cy="553998"/>
          </a:xfrm>
          <a:prstGeom prst="rect">
            <a:avLst/>
          </a:prstGeom>
          <a:noFill/>
        </p:spPr>
        <p:txBody>
          <a:bodyPr wrap="square">
            <a:spAutoFit/>
          </a:bodyPr>
          <a:lstStyle/>
          <a:p>
            <a:pPr>
              <a:lnSpc>
                <a:spcPct val="80000"/>
              </a:lnSpc>
            </a:pPr>
            <a:r>
              <a:rPr lang="en-US" sz="3600" dirty="0">
                <a:solidFill>
                  <a:schemeClr val="bg1"/>
                </a:solidFill>
                <a:latin typeface="+mj-lt"/>
              </a:rPr>
              <a:t>Citizenship Law</a:t>
            </a:r>
          </a:p>
        </p:txBody>
      </p:sp>
      <p:sp>
        <p:nvSpPr>
          <p:cNvPr id="22" name="TextBox 21">
            <a:extLst>
              <a:ext uri="{FF2B5EF4-FFF2-40B4-BE49-F238E27FC236}">
                <a16:creationId xmlns:a16="http://schemas.microsoft.com/office/drawing/2014/main" id="{CFEE1EEC-EBD4-109F-306A-DEC25B693E50}"/>
              </a:ext>
            </a:extLst>
          </p:cNvPr>
          <p:cNvSpPr txBox="1"/>
          <p:nvPr/>
        </p:nvSpPr>
        <p:spPr>
          <a:xfrm>
            <a:off x="14524136" y="6544445"/>
            <a:ext cx="7424639" cy="961674"/>
          </a:xfrm>
          <a:prstGeom prst="rect">
            <a:avLst/>
          </a:prstGeom>
          <a:noFill/>
        </p:spPr>
        <p:txBody>
          <a:bodyPr wrap="square">
            <a:spAutoFit/>
          </a:bodyPr>
          <a:lstStyle/>
          <a:p>
            <a:pPr>
              <a:lnSpc>
                <a:spcPct val="150000"/>
              </a:lnSpc>
            </a:pPr>
            <a:r>
              <a:rPr lang="en-US" sz="2000" b="0" i="0" dirty="0">
                <a:solidFill>
                  <a:schemeClr val="bg1"/>
                </a:solidFill>
                <a:effectLst/>
              </a:rPr>
              <a:t>This law specifies the criteria and processes that NIRA must follow when registering citizens for national ID cards.</a:t>
            </a:r>
          </a:p>
        </p:txBody>
      </p:sp>
      <p:sp>
        <p:nvSpPr>
          <p:cNvPr id="23" name="Rectangle: Rounded Corners 22">
            <a:extLst>
              <a:ext uri="{FF2B5EF4-FFF2-40B4-BE49-F238E27FC236}">
                <a16:creationId xmlns:a16="http://schemas.microsoft.com/office/drawing/2014/main" id="{C33932C1-4B83-D71D-8FB2-0B7AF098CCA4}"/>
              </a:ext>
            </a:extLst>
          </p:cNvPr>
          <p:cNvSpPr/>
          <p:nvPr/>
        </p:nvSpPr>
        <p:spPr>
          <a:xfrm>
            <a:off x="12803186" y="8789502"/>
            <a:ext cx="9766423" cy="2797497"/>
          </a:xfrm>
          <a:prstGeom prst="roundRect">
            <a:avLst>
              <a:gd name="adj" fmla="val 5717"/>
            </a:avLst>
          </a:prstGeom>
          <a:solidFill>
            <a:schemeClr val="accent1">
              <a:lumMod val="75000"/>
            </a:schemeClr>
          </a:solidFill>
          <a:ln>
            <a:noFill/>
          </a:ln>
          <a:effectLst>
            <a:outerShdw blurRad="533400" sx="101000" sy="101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extBox 23">
            <a:extLst>
              <a:ext uri="{FF2B5EF4-FFF2-40B4-BE49-F238E27FC236}">
                <a16:creationId xmlns:a16="http://schemas.microsoft.com/office/drawing/2014/main" id="{5CDBE367-DA7E-98D6-6F21-9DC2F288EB6A}"/>
              </a:ext>
            </a:extLst>
          </p:cNvPr>
          <p:cNvSpPr txBox="1"/>
          <p:nvPr/>
        </p:nvSpPr>
        <p:spPr>
          <a:xfrm>
            <a:off x="14524136" y="9341942"/>
            <a:ext cx="6324522" cy="553998"/>
          </a:xfrm>
          <a:prstGeom prst="rect">
            <a:avLst/>
          </a:prstGeom>
          <a:noFill/>
        </p:spPr>
        <p:txBody>
          <a:bodyPr wrap="square">
            <a:spAutoFit/>
          </a:bodyPr>
          <a:lstStyle/>
          <a:p>
            <a:pPr>
              <a:lnSpc>
                <a:spcPct val="80000"/>
              </a:lnSpc>
            </a:pPr>
            <a:r>
              <a:rPr lang="en-US" sz="3600" dirty="0">
                <a:solidFill>
                  <a:schemeClr val="bg1"/>
                </a:solidFill>
                <a:latin typeface="+mj-lt"/>
              </a:rPr>
              <a:t>Cybersecurity Regulations</a:t>
            </a:r>
          </a:p>
        </p:txBody>
      </p:sp>
      <p:sp>
        <p:nvSpPr>
          <p:cNvPr id="25" name="TextBox 24">
            <a:extLst>
              <a:ext uri="{FF2B5EF4-FFF2-40B4-BE49-F238E27FC236}">
                <a16:creationId xmlns:a16="http://schemas.microsoft.com/office/drawing/2014/main" id="{CDCC4A89-F8A9-78C7-34DC-73EAA7F09538}"/>
              </a:ext>
            </a:extLst>
          </p:cNvPr>
          <p:cNvSpPr txBox="1"/>
          <p:nvPr/>
        </p:nvSpPr>
        <p:spPr>
          <a:xfrm>
            <a:off x="14524136" y="9907003"/>
            <a:ext cx="7424639" cy="961674"/>
          </a:xfrm>
          <a:prstGeom prst="rect">
            <a:avLst/>
          </a:prstGeom>
          <a:noFill/>
        </p:spPr>
        <p:txBody>
          <a:bodyPr wrap="square">
            <a:spAutoFit/>
          </a:bodyPr>
          <a:lstStyle/>
          <a:p>
            <a:pPr>
              <a:lnSpc>
                <a:spcPct val="150000"/>
              </a:lnSpc>
            </a:pPr>
            <a:r>
              <a:rPr lang="en-US" sz="2000" b="0" i="0" dirty="0">
                <a:solidFill>
                  <a:schemeClr val="bg1"/>
                </a:solidFill>
                <a:effectLst/>
              </a:rPr>
              <a:t>These rules mandate the security standards and protocols that NIRA's IT systems and databases must adhere to.</a:t>
            </a:r>
          </a:p>
        </p:txBody>
      </p:sp>
      <p:sp>
        <p:nvSpPr>
          <p:cNvPr id="35" name="TextBox 34">
            <a:extLst>
              <a:ext uri="{FF2B5EF4-FFF2-40B4-BE49-F238E27FC236}">
                <a16:creationId xmlns:a16="http://schemas.microsoft.com/office/drawing/2014/main" id="{4966A397-5A07-D3D4-8634-4D3C5B6E7F45}"/>
              </a:ext>
            </a:extLst>
          </p:cNvPr>
          <p:cNvSpPr txBox="1"/>
          <p:nvPr/>
        </p:nvSpPr>
        <p:spPr>
          <a:xfrm>
            <a:off x="516392" y="12875622"/>
            <a:ext cx="1918833" cy="369332"/>
          </a:xfrm>
          <a:prstGeom prst="rect">
            <a:avLst/>
          </a:prstGeom>
          <a:noFill/>
        </p:spPr>
        <p:txBody>
          <a:bodyPr wrap="square">
            <a:spAutoFit/>
          </a:bodyPr>
          <a:lstStyle/>
          <a:p>
            <a:r>
              <a:rPr lang="en-US" b="0" i="0" dirty="0">
                <a:solidFill>
                  <a:schemeClr val="accent4"/>
                </a:solidFill>
                <a:effectLst/>
              </a:rPr>
              <a:t>04</a:t>
            </a:r>
            <a:endParaRPr lang="en-US" dirty="0">
              <a:solidFill>
                <a:schemeClr val="accent4"/>
              </a:solidFill>
              <a:cs typeface="Rubik Light" pitchFamily="2" charset="-79"/>
            </a:endParaRPr>
          </a:p>
        </p:txBody>
      </p:sp>
      <p:sp>
        <p:nvSpPr>
          <p:cNvPr id="34" name="Rectangle: Rounded Corners 33">
            <a:extLst>
              <a:ext uri="{FF2B5EF4-FFF2-40B4-BE49-F238E27FC236}">
                <a16:creationId xmlns:a16="http://schemas.microsoft.com/office/drawing/2014/main" id="{B2F0F322-B331-0867-837D-23E67D646991}"/>
              </a:ext>
            </a:extLst>
          </p:cNvPr>
          <p:cNvSpPr/>
          <p:nvPr/>
        </p:nvSpPr>
        <p:spPr>
          <a:xfrm>
            <a:off x="1814392" y="5426522"/>
            <a:ext cx="9766423" cy="2797497"/>
          </a:xfrm>
          <a:prstGeom prst="roundRect">
            <a:avLst>
              <a:gd name="adj" fmla="val 5717"/>
            </a:avLst>
          </a:prstGeom>
          <a:solidFill>
            <a:schemeClr val="accent1">
              <a:lumMod val="75000"/>
            </a:schemeClr>
          </a:solidFill>
          <a:ln>
            <a:noFill/>
          </a:ln>
          <a:effectLst>
            <a:outerShdw blurRad="533400" sx="101000" sy="101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TextBox 35">
            <a:extLst>
              <a:ext uri="{FF2B5EF4-FFF2-40B4-BE49-F238E27FC236}">
                <a16:creationId xmlns:a16="http://schemas.microsoft.com/office/drawing/2014/main" id="{0AC62965-6705-494F-EF59-FCBA2C1D9D82}"/>
              </a:ext>
            </a:extLst>
          </p:cNvPr>
          <p:cNvSpPr txBox="1"/>
          <p:nvPr/>
        </p:nvSpPr>
        <p:spPr>
          <a:xfrm>
            <a:off x="3535341" y="5978962"/>
            <a:ext cx="6240425" cy="997196"/>
          </a:xfrm>
          <a:prstGeom prst="rect">
            <a:avLst/>
          </a:prstGeom>
          <a:noFill/>
        </p:spPr>
        <p:txBody>
          <a:bodyPr wrap="square">
            <a:spAutoFit/>
          </a:bodyPr>
          <a:lstStyle/>
          <a:p>
            <a:pPr>
              <a:lnSpc>
                <a:spcPct val="80000"/>
              </a:lnSpc>
            </a:pPr>
            <a:r>
              <a:rPr lang="en-US" sz="3600" dirty="0">
                <a:solidFill>
                  <a:schemeClr val="bg1"/>
                </a:solidFill>
                <a:latin typeface="+mj-lt"/>
              </a:rPr>
              <a:t>Data Protection Law</a:t>
            </a:r>
          </a:p>
          <a:p>
            <a:pPr>
              <a:lnSpc>
                <a:spcPct val="80000"/>
              </a:lnSpc>
            </a:pPr>
            <a:endParaRPr lang="en-US" sz="3600" dirty="0">
              <a:solidFill>
                <a:schemeClr val="bg1"/>
              </a:solidFill>
              <a:latin typeface="+mj-lt"/>
            </a:endParaRPr>
          </a:p>
        </p:txBody>
      </p:sp>
      <p:sp>
        <p:nvSpPr>
          <p:cNvPr id="38" name="TextBox 37">
            <a:extLst>
              <a:ext uri="{FF2B5EF4-FFF2-40B4-BE49-F238E27FC236}">
                <a16:creationId xmlns:a16="http://schemas.microsoft.com/office/drawing/2014/main" id="{E6BC6A2A-A7D6-1B5B-8DD5-9F4BA194263A}"/>
              </a:ext>
            </a:extLst>
          </p:cNvPr>
          <p:cNvSpPr txBox="1"/>
          <p:nvPr/>
        </p:nvSpPr>
        <p:spPr>
          <a:xfrm>
            <a:off x="3535342" y="6544023"/>
            <a:ext cx="7424639" cy="961674"/>
          </a:xfrm>
          <a:prstGeom prst="rect">
            <a:avLst/>
          </a:prstGeom>
          <a:noFill/>
        </p:spPr>
        <p:txBody>
          <a:bodyPr wrap="square">
            <a:spAutoFit/>
          </a:bodyPr>
          <a:lstStyle/>
          <a:p>
            <a:pPr>
              <a:lnSpc>
                <a:spcPct val="150000"/>
              </a:lnSpc>
            </a:pPr>
            <a:r>
              <a:rPr lang="en-US" sz="2000" b="0" i="0" dirty="0">
                <a:solidFill>
                  <a:schemeClr val="bg1"/>
                </a:solidFill>
                <a:effectLst/>
              </a:rPr>
              <a:t>This empowers individuals with rights over their personal data collected by NIRA in the national ID system. </a:t>
            </a:r>
            <a:endParaRPr lang="en-US" sz="2000" dirty="0">
              <a:solidFill>
                <a:schemeClr val="bg1"/>
              </a:solidFill>
              <a:cs typeface="Rubik Light" pitchFamily="2" charset="-79"/>
            </a:endParaRPr>
          </a:p>
        </p:txBody>
      </p:sp>
      <p:sp>
        <p:nvSpPr>
          <p:cNvPr id="40" name="Rectangle: Rounded Corners 39">
            <a:extLst>
              <a:ext uri="{FF2B5EF4-FFF2-40B4-BE49-F238E27FC236}">
                <a16:creationId xmlns:a16="http://schemas.microsoft.com/office/drawing/2014/main" id="{3639EE8C-D74C-B527-AB85-1CFC4BA0126A}"/>
              </a:ext>
            </a:extLst>
          </p:cNvPr>
          <p:cNvSpPr/>
          <p:nvPr/>
        </p:nvSpPr>
        <p:spPr>
          <a:xfrm>
            <a:off x="1814392" y="8672213"/>
            <a:ext cx="9766423" cy="2797497"/>
          </a:xfrm>
          <a:prstGeom prst="roundRect">
            <a:avLst>
              <a:gd name="adj" fmla="val 5717"/>
            </a:avLst>
          </a:prstGeom>
          <a:solidFill>
            <a:schemeClr val="accent1"/>
          </a:solidFill>
          <a:ln>
            <a:noFill/>
          </a:ln>
          <a:effectLst>
            <a:outerShdw blurRad="533400" sx="101000" sy="101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TextBox 41">
            <a:extLst>
              <a:ext uri="{FF2B5EF4-FFF2-40B4-BE49-F238E27FC236}">
                <a16:creationId xmlns:a16="http://schemas.microsoft.com/office/drawing/2014/main" id="{116D8A1A-027F-6BC5-B6F6-DC3C31E77120}"/>
              </a:ext>
            </a:extLst>
          </p:cNvPr>
          <p:cNvSpPr txBox="1"/>
          <p:nvPr/>
        </p:nvSpPr>
        <p:spPr>
          <a:xfrm>
            <a:off x="3535342" y="9224653"/>
            <a:ext cx="7646372" cy="997196"/>
          </a:xfrm>
          <a:prstGeom prst="rect">
            <a:avLst/>
          </a:prstGeom>
          <a:noFill/>
        </p:spPr>
        <p:txBody>
          <a:bodyPr wrap="square">
            <a:spAutoFit/>
          </a:bodyPr>
          <a:lstStyle/>
          <a:p>
            <a:pPr>
              <a:lnSpc>
                <a:spcPct val="80000"/>
              </a:lnSpc>
            </a:pPr>
            <a:r>
              <a:rPr lang="en-US" sz="3600" dirty="0">
                <a:solidFill>
                  <a:schemeClr val="bg1"/>
                </a:solidFill>
                <a:latin typeface="+mj-lt"/>
              </a:rPr>
              <a:t> Proposed Civil Registration and Vital Statistics</a:t>
            </a:r>
          </a:p>
        </p:txBody>
      </p:sp>
      <p:sp>
        <p:nvSpPr>
          <p:cNvPr id="44" name="TextBox 43">
            <a:extLst>
              <a:ext uri="{FF2B5EF4-FFF2-40B4-BE49-F238E27FC236}">
                <a16:creationId xmlns:a16="http://schemas.microsoft.com/office/drawing/2014/main" id="{8905C8E7-5EB1-A9B1-6763-3B90B09EC747}"/>
              </a:ext>
            </a:extLst>
          </p:cNvPr>
          <p:cNvSpPr txBox="1"/>
          <p:nvPr/>
        </p:nvSpPr>
        <p:spPr>
          <a:xfrm>
            <a:off x="3535342" y="10255222"/>
            <a:ext cx="7424639" cy="961674"/>
          </a:xfrm>
          <a:prstGeom prst="rect">
            <a:avLst/>
          </a:prstGeom>
          <a:noFill/>
        </p:spPr>
        <p:txBody>
          <a:bodyPr wrap="square">
            <a:spAutoFit/>
          </a:bodyPr>
          <a:lstStyle/>
          <a:p>
            <a:pPr>
              <a:lnSpc>
                <a:spcPct val="150000"/>
              </a:lnSpc>
            </a:pPr>
            <a:r>
              <a:rPr lang="en-US" sz="2000" b="0" i="0" dirty="0">
                <a:solidFill>
                  <a:schemeClr val="bg1"/>
                </a:solidFill>
                <a:effectLst/>
              </a:rPr>
              <a:t>This law governs how NIRA can integrate and utilize the civil registry data (births, deaths, marriages, etc.) </a:t>
            </a:r>
            <a:endParaRPr lang="en-US" sz="2000" dirty="0">
              <a:solidFill>
                <a:schemeClr val="bg1"/>
              </a:solidFill>
              <a:cs typeface="Rubik Light" pitchFamily="2" charset="-79"/>
            </a:endParaRPr>
          </a:p>
        </p:txBody>
      </p:sp>
      <p:sp>
        <p:nvSpPr>
          <p:cNvPr id="47" name="TextBox 46">
            <a:extLst>
              <a:ext uri="{FF2B5EF4-FFF2-40B4-BE49-F238E27FC236}">
                <a16:creationId xmlns:a16="http://schemas.microsoft.com/office/drawing/2014/main" id="{50DAEE7B-1260-79E3-A982-3C547F35A869}"/>
              </a:ext>
            </a:extLst>
          </p:cNvPr>
          <p:cNvSpPr txBox="1"/>
          <p:nvPr/>
        </p:nvSpPr>
        <p:spPr>
          <a:xfrm>
            <a:off x="2313083" y="5592674"/>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01</a:t>
            </a:r>
            <a:endParaRPr lang="en-US" sz="4800" b="1" dirty="0">
              <a:solidFill>
                <a:schemeClr val="accent1">
                  <a:lumMod val="40000"/>
                  <a:lumOff val="60000"/>
                </a:schemeClr>
              </a:solidFill>
              <a:cs typeface="Rubik Light" pitchFamily="2" charset="-79"/>
            </a:endParaRPr>
          </a:p>
        </p:txBody>
      </p:sp>
      <p:sp>
        <p:nvSpPr>
          <p:cNvPr id="48" name="TextBox 47">
            <a:extLst>
              <a:ext uri="{FF2B5EF4-FFF2-40B4-BE49-F238E27FC236}">
                <a16:creationId xmlns:a16="http://schemas.microsoft.com/office/drawing/2014/main" id="{A6D041BA-177C-3CE3-4576-699FA8FD43DA}"/>
              </a:ext>
            </a:extLst>
          </p:cNvPr>
          <p:cNvSpPr txBox="1"/>
          <p:nvPr/>
        </p:nvSpPr>
        <p:spPr>
          <a:xfrm>
            <a:off x="2313083" y="8842708"/>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02</a:t>
            </a:r>
            <a:endParaRPr lang="en-US" sz="4800" b="1" dirty="0">
              <a:solidFill>
                <a:schemeClr val="accent1">
                  <a:lumMod val="40000"/>
                  <a:lumOff val="60000"/>
                </a:schemeClr>
              </a:solidFill>
              <a:cs typeface="Rubik Light" pitchFamily="2" charset="-79"/>
            </a:endParaRPr>
          </a:p>
        </p:txBody>
      </p:sp>
      <p:sp>
        <p:nvSpPr>
          <p:cNvPr id="49" name="TextBox 48">
            <a:extLst>
              <a:ext uri="{FF2B5EF4-FFF2-40B4-BE49-F238E27FC236}">
                <a16:creationId xmlns:a16="http://schemas.microsoft.com/office/drawing/2014/main" id="{41AA3D8F-3C62-731D-BAF9-621A5794C38D}"/>
              </a:ext>
            </a:extLst>
          </p:cNvPr>
          <p:cNvSpPr txBox="1"/>
          <p:nvPr/>
        </p:nvSpPr>
        <p:spPr>
          <a:xfrm>
            <a:off x="13301878" y="5577548"/>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03</a:t>
            </a:r>
            <a:endParaRPr lang="en-US" sz="4800" b="1" dirty="0">
              <a:solidFill>
                <a:schemeClr val="accent1">
                  <a:lumMod val="40000"/>
                  <a:lumOff val="60000"/>
                </a:schemeClr>
              </a:solidFill>
              <a:cs typeface="Rubik Light" pitchFamily="2" charset="-79"/>
            </a:endParaRPr>
          </a:p>
        </p:txBody>
      </p:sp>
      <p:sp>
        <p:nvSpPr>
          <p:cNvPr id="50" name="TextBox 49">
            <a:extLst>
              <a:ext uri="{FF2B5EF4-FFF2-40B4-BE49-F238E27FC236}">
                <a16:creationId xmlns:a16="http://schemas.microsoft.com/office/drawing/2014/main" id="{3F14D806-F3D9-05FF-0928-D13D9203C8C8}"/>
              </a:ext>
            </a:extLst>
          </p:cNvPr>
          <p:cNvSpPr txBox="1"/>
          <p:nvPr/>
        </p:nvSpPr>
        <p:spPr>
          <a:xfrm>
            <a:off x="13301878" y="8917352"/>
            <a:ext cx="1222258" cy="1070678"/>
          </a:xfrm>
          <a:prstGeom prst="rect">
            <a:avLst/>
          </a:prstGeom>
          <a:noFill/>
        </p:spPr>
        <p:txBody>
          <a:bodyPr wrap="square">
            <a:spAutoFit/>
          </a:bodyPr>
          <a:lstStyle/>
          <a:p>
            <a:pPr>
              <a:lnSpc>
                <a:spcPct val="150000"/>
              </a:lnSpc>
            </a:pPr>
            <a:r>
              <a:rPr lang="en-US" sz="4800" b="1" i="0" dirty="0">
                <a:solidFill>
                  <a:schemeClr val="accent1">
                    <a:lumMod val="40000"/>
                    <a:lumOff val="60000"/>
                  </a:schemeClr>
                </a:solidFill>
                <a:effectLst/>
              </a:rPr>
              <a:t>04</a:t>
            </a:r>
            <a:endParaRPr lang="en-US" sz="4800" b="1" dirty="0">
              <a:solidFill>
                <a:schemeClr val="accent1">
                  <a:lumMod val="40000"/>
                  <a:lumOff val="60000"/>
                </a:schemeClr>
              </a:solidFill>
              <a:cs typeface="Rubik Light" pitchFamily="2" charset="-79"/>
            </a:endParaRPr>
          </a:p>
        </p:txBody>
      </p:sp>
      <p:sp>
        <p:nvSpPr>
          <p:cNvPr id="51" name="object 18">
            <a:extLst>
              <a:ext uri="{FF2B5EF4-FFF2-40B4-BE49-F238E27FC236}">
                <a16:creationId xmlns:a16="http://schemas.microsoft.com/office/drawing/2014/main" id="{110C6D47-B50F-1B4C-0C0E-50EEE897D7EA}"/>
              </a:ext>
            </a:extLst>
          </p:cNvPr>
          <p:cNvSpPr txBox="1"/>
          <p:nvPr/>
        </p:nvSpPr>
        <p:spPr>
          <a:xfrm>
            <a:off x="1610123" y="2293629"/>
            <a:ext cx="10818364" cy="2505301"/>
          </a:xfrm>
          <a:prstGeom prst="rect">
            <a:avLst/>
          </a:prstGeom>
          <a:noFill/>
        </p:spPr>
        <p:txBody>
          <a:bodyPr wrap="square" rtlCol="0">
            <a:spAutoFit/>
          </a:bodyPr>
          <a:lstStyle>
            <a:defPPr>
              <a:defRPr lang="en-US"/>
            </a:defPPr>
            <a:lvl1pPr>
              <a:defRPr sz="4800" b="1">
                <a:solidFill>
                  <a:schemeClr val="accent1"/>
                </a:solidFill>
                <a:latin typeface="+mj-lt"/>
                <a:cs typeface="Poppins" panose="00000500000000000000" pitchFamily="2" charset="0"/>
              </a:defRPr>
            </a:lvl1pPr>
          </a:lstStyle>
          <a:p>
            <a:pPr>
              <a:lnSpc>
                <a:spcPct val="80000"/>
              </a:lnSpc>
            </a:pPr>
            <a:r>
              <a:rPr lang="en-US" sz="9600" dirty="0">
                <a:solidFill>
                  <a:srgbClr val="0070C0"/>
                </a:solidFill>
                <a:cs typeface="+mn-cs"/>
              </a:rPr>
              <a:t>Relevant Laws &amp; Regulations</a:t>
            </a:r>
          </a:p>
        </p:txBody>
      </p:sp>
    </p:spTree>
    <p:extLst>
      <p:ext uri="{BB962C8B-B14F-4D97-AF65-F5344CB8AC3E}">
        <p14:creationId xmlns:p14="http://schemas.microsoft.com/office/powerpoint/2010/main" val="176665992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113">
      <a:dk1>
        <a:sysClr val="windowText" lastClr="000000"/>
      </a:dk1>
      <a:lt1>
        <a:sysClr val="window" lastClr="FFFFFF"/>
      </a:lt1>
      <a:dk2>
        <a:srgbClr val="7F7F7F"/>
      </a:dk2>
      <a:lt2>
        <a:srgbClr val="E7E6E6"/>
      </a:lt2>
      <a:accent1>
        <a:srgbClr val="004C98"/>
      </a:accent1>
      <a:accent2>
        <a:srgbClr val="356B9F"/>
      </a:accent2>
      <a:accent3>
        <a:srgbClr val="E76422"/>
      </a:accent3>
      <a:accent4>
        <a:srgbClr val="222222"/>
      </a:accent4>
      <a:accent5>
        <a:srgbClr val="B7B8B8"/>
      </a:accent5>
      <a:accent6>
        <a:srgbClr val="DFE1E2"/>
      </a:accent6>
      <a:hlink>
        <a:srgbClr val="0563C1"/>
      </a:hlink>
      <a:folHlink>
        <a:srgbClr val="954F72"/>
      </a:folHlink>
    </a:clrScheme>
    <a:fontScheme name="Custom 108">
      <a:majorFont>
        <a:latin typeface="Poppins"/>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13">
    <a:dk1>
      <a:sysClr val="windowText" lastClr="000000"/>
    </a:dk1>
    <a:lt1>
      <a:sysClr val="window" lastClr="FFFFFF"/>
    </a:lt1>
    <a:dk2>
      <a:srgbClr val="7F7F7F"/>
    </a:dk2>
    <a:lt2>
      <a:srgbClr val="E7E6E6"/>
    </a:lt2>
    <a:accent1>
      <a:srgbClr val="004C98"/>
    </a:accent1>
    <a:accent2>
      <a:srgbClr val="356B9F"/>
    </a:accent2>
    <a:accent3>
      <a:srgbClr val="E76422"/>
    </a:accent3>
    <a:accent4>
      <a:srgbClr val="222222"/>
    </a:accent4>
    <a:accent5>
      <a:srgbClr val="B7B8B8"/>
    </a:accent5>
    <a:accent6>
      <a:srgbClr val="DFE1E2"/>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 2013 - 2022</Template>
  <TotalTime>2399</TotalTime>
  <Words>447</Words>
  <Application>Microsoft Macintosh PowerPoint</Application>
  <PresentationFormat>Custom</PresentationFormat>
  <Paragraphs>73</Paragraphs>
  <Slides>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Inter</vt:lpstr>
      <vt:lpstr>Mont Heavy DEMO</vt:lpstr>
      <vt:lpstr>Open Sans</vt:lpstr>
      <vt:lpstr>Poppins</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Dhika Supangestu</dc:creator>
  <cp:lastModifiedBy>Arafat Ali</cp:lastModifiedBy>
  <cp:revision>11</cp:revision>
  <dcterms:created xsi:type="dcterms:W3CDTF">2019-01-23T07:32:06Z</dcterms:created>
  <dcterms:modified xsi:type="dcterms:W3CDTF">2024-08-17T07:05:51Z</dcterms:modified>
</cp:coreProperties>
</file>