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97" r:id="rId2"/>
    <p:sldId id="381" r:id="rId3"/>
    <p:sldId id="385" r:id="rId4"/>
    <p:sldId id="390" r:id="rId5"/>
    <p:sldId id="263" r:id="rId6"/>
    <p:sldId id="396" r:id="rId7"/>
    <p:sldId id="408" r:id="rId8"/>
    <p:sldId id="398" r:id="rId9"/>
    <p:sldId id="405" r:id="rId10"/>
    <p:sldId id="406" r:id="rId11"/>
    <p:sldId id="407" r:id="rId12"/>
    <p:sldId id="1237" r:id="rId13"/>
    <p:sldId id="1257" r:id="rId14"/>
    <p:sldId id="389" r:id="rId15"/>
    <p:sldId id="1258" r:id="rId16"/>
    <p:sldId id="38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556673-F842-9E27-9CC1-4D315327DE73}" name="James Mwanza" initials="JM" userId="James Mwanza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5DA0"/>
    <a:srgbClr val="346733"/>
    <a:srgbClr val="5083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888AEB-3967-45FD-ADD6-4F596B3C2083}" v="10" dt="2024-08-15T09:04:26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79" autoAdjust="0"/>
    <p:restoredTop sz="94667"/>
  </p:normalViewPr>
  <p:slideViewPr>
    <p:cSldViewPr snapToGrid="0">
      <p:cViewPr varScale="1">
        <p:scale>
          <a:sx n="110" d="100"/>
          <a:sy n="110" d="100"/>
        </p:scale>
        <p:origin x="9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ikani Wehliye" userId="fc5d29f187e5799a" providerId="LiveId" clId="{68888AEB-3967-45FD-ADD6-4F596B3C2083}"/>
    <pc:docChg chg="undo redo custSel addSld delSld modSld sldOrd">
      <pc:chgData name="Abdikani Wehliye" userId="fc5d29f187e5799a" providerId="LiveId" clId="{68888AEB-3967-45FD-ADD6-4F596B3C2083}" dt="2024-08-15T10:41:22.961" v="671" actId="1076"/>
      <pc:docMkLst>
        <pc:docMk/>
      </pc:docMkLst>
      <pc:sldChg chg="modSp mod">
        <pc:chgData name="Abdikani Wehliye" userId="fc5d29f187e5799a" providerId="LiveId" clId="{68888AEB-3967-45FD-ADD6-4F596B3C2083}" dt="2024-08-15T08:10:03.480" v="33" actId="313"/>
        <pc:sldMkLst>
          <pc:docMk/>
          <pc:sldMk cId="1027452965" sldId="380"/>
        </pc:sldMkLst>
        <pc:spChg chg="mod">
          <ac:chgData name="Abdikani Wehliye" userId="fc5d29f187e5799a" providerId="LiveId" clId="{68888AEB-3967-45FD-ADD6-4F596B3C2083}" dt="2024-08-15T08:10:03.480" v="33" actId="313"/>
          <ac:spMkLst>
            <pc:docMk/>
            <pc:sldMk cId="1027452965" sldId="380"/>
            <ac:spMk id="10" creationId="{A37E0289-8148-42E8-8835-AB53E5D0C6B7}"/>
          </ac:spMkLst>
        </pc:spChg>
        <pc:spChg chg="mod">
          <ac:chgData name="Abdikani Wehliye" userId="fc5d29f187e5799a" providerId="LiveId" clId="{68888AEB-3967-45FD-ADD6-4F596B3C2083}" dt="2024-08-15T07:59:30.372" v="18" actId="1076"/>
          <ac:spMkLst>
            <pc:docMk/>
            <pc:sldMk cId="1027452965" sldId="380"/>
            <ac:spMk id="11" creationId="{B0536619-C042-4C18-8263-C192E23C2C6F}"/>
          </ac:spMkLst>
        </pc:spChg>
        <pc:picChg chg="mod">
          <ac:chgData name="Abdikani Wehliye" userId="fc5d29f187e5799a" providerId="LiveId" clId="{68888AEB-3967-45FD-ADD6-4F596B3C2083}" dt="2024-08-15T08:00:04.652" v="22" actId="1076"/>
          <ac:picMkLst>
            <pc:docMk/>
            <pc:sldMk cId="1027452965" sldId="380"/>
            <ac:picMk id="2" creationId="{309DDFC7-B388-A15C-21D7-5B951AA1B8C9}"/>
          </ac:picMkLst>
        </pc:picChg>
      </pc:sldChg>
      <pc:sldChg chg="modSp mod">
        <pc:chgData name="Abdikani Wehliye" userId="fc5d29f187e5799a" providerId="LiveId" clId="{68888AEB-3967-45FD-ADD6-4F596B3C2083}" dt="2024-08-15T10:38:21.317" v="664" actId="20577"/>
        <pc:sldMkLst>
          <pc:docMk/>
          <pc:sldMk cId="3817951335" sldId="381"/>
        </pc:sldMkLst>
        <pc:spChg chg="mod">
          <ac:chgData name="Abdikani Wehliye" userId="fc5d29f187e5799a" providerId="LiveId" clId="{68888AEB-3967-45FD-ADD6-4F596B3C2083}" dt="2024-08-15T10:38:21.317" v="664" actId="20577"/>
          <ac:spMkLst>
            <pc:docMk/>
            <pc:sldMk cId="3817951335" sldId="381"/>
            <ac:spMk id="3" creationId="{80745EDA-0164-439F-9B2B-FB0DC1A8807D}"/>
          </ac:spMkLst>
        </pc:spChg>
      </pc:sldChg>
      <pc:sldChg chg="modSp mod">
        <pc:chgData name="Abdikani Wehliye" userId="fc5d29f187e5799a" providerId="LiveId" clId="{68888AEB-3967-45FD-ADD6-4F596B3C2083}" dt="2024-08-15T08:29:06.038" v="169" actId="20577"/>
        <pc:sldMkLst>
          <pc:docMk/>
          <pc:sldMk cId="3781544957" sldId="385"/>
        </pc:sldMkLst>
        <pc:spChg chg="mod">
          <ac:chgData name="Abdikani Wehliye" userId="fc5d29f187e5799a" providerId="LiveId" clId="{68888AEB-3967-45FD-ADD6-4F596B3C2083}" dt="2024-08-15T08:29:06.038" v="169" actId="20577"/>
          <ac:spMkLst>
            <pc:docMk/>
            <pc:sldMk cId="3781544957" sldId="385"/>
            <ac:spMk id="3" creationId="{8424557D-5B47-60E6-E6C8-71C3DD2CAC41}"/>
          </ac:spMkLst>
        </pc:spChg>
      </pc:sldChg>
      <pc:sldChg chg="del">
        <pc:chgData name="Abdikani Wehliye" userId="fc5d29f187e5799a" providerId="LiveId" clId="{68888AEB-3967-45FD-ADD6-4F596B3C2083}" dt="2024-08-15T10:40:57.476" v="669" actId="47"/>
        <pc:sldMkLst>
          <pc:docMk/>
          <pc:sldMk cId="3670148006" sldId="389"/>
        </pc:sldMkLst>
      </pc:sldChg>
      <pc:sldChg chg="del">
        <pc:chgData name="Abdikani Wehliye" userId="fc5d29f187e5799a" providerId="LiveId" clId="{68888AEB-3967-45FD-ADD6-4F596B3C2083}" dt="2024-08-15T10:40:54.570" v="668" actId="47"/>
        <pc:sldMkLst>
          <pc:docMk/>
          <pc:sldMk cId="2188737348" sldId="393"/>
        </pc:sldMkLst>
      </pc:sldChg>
      <pc:sldChg chg="addSp delSp modSp mod ord">
        <pc:chgData name="Abdikani Wehliye" userId="fc5d29f187e5799a" providerId="LiveId" clId="{68888AEB-3967-45FD-ADD6-4F596B3C2083}" dt="2024-08-15T08:54:11.104" v="320" actId="1076"/>
        <pc:sldMkLst>
          <pc:docMk/>
          <pc:sldMk cId="2015245312" sldId="396"/>
        </pc:sldMkLst>
        <pc:spChg chg="mod">
          <ac:chgData name="Abdikani Wehliye" userId="fc5d29f187e5799a" providerId="LiveId" clId="{68888AEB-3967-45FD-ADD6-4F596B3C2083}" dt="2024-08-15T08:47:37.092" v="292" actId="1076"/>
          <ac:spMkLst>
            <pc:docMk/>
            <pc:sldMk cId="2015245312" sldId="396"/>
            <ac:spMk id="2" creationId="{835FC2A6-CF09-F0F5-FA3B-8289E1D4561B}"/>
          </ac:spMkLst>
        </pc:spChg>
        <pc:spChg chg="mod">
          <ac:chgData name="Abdikani Wehliye" userId="fc5d29f187e5799a" providerId="LiveId" clId="{68888AEB-3967-45FD-ADD6-4F596B3C2083}" dt="2024-08-15T08:53:28.958" v="309" actId="6549"/>
          <ac:spMkLst>
            <pc:docMk/>
            <pc:sldMk cId="2015245312" sldId="396"/>
            <ac:spMk id="3" creationId="{8424557D-5B47-60E6-E6C8-71C3DD2CAC41}"/>
          </ac:spMkLst>
        </pc:spChg>
        <pc:spChg chg="del">
          <ac:chgData name="Abdikani Wehliye" userId="fc5d29f187e5799a" providerId="LiveId" clId="{68888AEB-3967-45FD-ADD6-4F596B3C2083}" dt="2024-08-15T08:53:43.691" v="313" actId="478"/>
          <ac:spMkLst>
            <pc:docMk/>
            <pc:sldMk cId="2015245312" sldId="396"/>
            <ac:spMk id="4" creationId="{FCE7F004-2FA1-2B54-6D73-995BCAC28638}"/>
          </ac:spMkLst>
        </pc:spChg>
        <pc:grpChg chg="del">
          <ac:chgData name="Abdikani Wehliye" userId="fc5d29f187e5799a" providerId="LiveId" clId="{68888AEB-3967-45FD-ADD6-4F596B3C2083}" dt="2024-08-15T08:53:41.970" v="312" actId="478"/>
          <ac:grpSpMkLst>
            <pc:docMk/>
            <pc:sldMk cId="2015245312" sldId="396"/>
            <ac:grpSpMk id="5" creationId="{01354945-9882-EA4C-344F-85168C76296C}"/>
          </ac:grpSpMkLst>
        </pc:grpChg>
        <pc:grpChg chg="del">
          <ac:chgData name="Abdikani Wehliye" userId="fc5d29f187e5799a" providerId="LiveId" clId="{68888AEB-3967-45FD-ADD6-4F596B3C2083}" dt="2024-08-15T08:53:40.787" v="311" actId="478"/>
          <ac:grpSpMkLst>
            <pc:docMk/>
            <pc:sldMk cId="2015245312" sldId="396"/>
            <ac:grpSpMk id="9" creationId="{7E595A53-23B9-EC86-6276-BC1E276522B3}"/>
          </ac:grpSpMkLst>
        </pc:grpChg>
        <pc:picChg chg="add mod">
          <ac:chgData name="Abdikani Wehliye" userId="fc5d29f187e5799a" providerId="LiveId" clId="{68888AEB-3967-45FD-ADD6-4F596B3C2083}" dt="2024-08-15T08:54:06.272" v="319" actId="14100"/>
          <ac:picMkLst>
            <pc:docMk/>
            <pc:sldMk cId="2015245312" sldId="396"/>
            <ac:picMk id="11" creationId="{5209550D-0575-E400-E8CF-E083B58410D4}"/>
          </ac:picMkLst>
        </pc:picChg>
        <pc:picChg chg="add mod">
          <ac:chgData name="Abdikani Wehliye" userId="fc5d29f187e5799a" providerId="LiveId" clId="{68888AEB-3967-45FD-ADD6-4F596B3C2083}" dt="2024-08-15T08:53:56.018" v="317" actId="1076"/>
          <ac:picMkLst>
            <pc:docMk/>
            <pc:sldMk cId="2015245312" sldId="396"/>
            <ac:picMk id="15" creationId="{3A5A9677-3EAA-8A78-9A52-6F7F4C8C60BA}"/>
          </ac:picMkLst>
        </pc:picChg>
        <pc:picChg chg="add mod">
          <ac:chgData name="Abdikani Wehliye" userId="fc5d29f187e5799a" providerId="LiveId" clId="{68888AEB-3967-45FD-ADD6-4F596B3C2083}" dt="2024-08-15T08:54:11.104" v="320" actId="1076"/>
          <ac:picMkLst>
            <pc:docMk/>
            <pc:sldMk cId="2015245312" sldId="396"/>
            <ac:picMk id="17" creationId="{E96F9D8B-DD41-1771-DD36-291C2FDF5EBA}"/>
          </ac:picMkLst>
        </pc:picChg>
      </pc:sldChg>
      <pc:sldChg chg="modSp mod">
        <pc:chgData name="Abdikani Wehliye" userId="fc5d29f187e5799a" providerId="LiveId" clId="{68888AEB-3967-45FD-ADD6-4F596B3C2083}" dt="2024-08-15T09:08:26.344" v="613" actId="20577"/>
        <pc:sldMkLst>
          <pc:docMk/>
          <pc:sldMk cId="2510774208" sldId="398"/>
        </pc:sldMkLst>
        <pc:spChg chg="mod">
          <ac:chgData name="Abdikani Wehliye" userId="fc5d29f187e5799a" providerId="LiveId" clId="{68888AEB-3967-45FD-ADD6-4F596B3C2083}" dt="2024-08-15T09:08:26.344" v="613" actId="20577"/>
          <ac:spMkLst>
            <pc:docMk/>
            <pc:sldMk cId="2510774208" sldId="398"/>
            <ac:spMk id="3" creationId="{8424557D-5B47-60E6-E6C8-71C3DD2CAC41}"/>
          </ac:spMkLst>
        </pc:spChg>
      </pc:sldChg>
      <pc:sldChg chg="addSp delSp modSp mod">
        <pc:chgData name="Abdikani Wehliye" userId="fc5d29f187e5799a" providerId="LiveId" clId="{68888AEB-3967-45FD-ADD6-4F596B3C2083}" dt="2024-08-15T10:41:22.961" v="671" actId="1076"/>
        <pc:sldMkLst>
          <pc:docMk/>
          <pc:sldMk cId="2622876665" sldId="405"/>
        </pc:sldMkLst>
        <pc:spChg chg="mod">
          <ac:chgData name="Abdikani Wehliye" userId="fc5d29f187e5799a" providerId="LiveId" clId="{68888AEB-3967-45FD-ADD6-4F596B3C2083}" dt="2024-08-15T10:41:22.961" v="671" actId="1076"/>
          <ac:spMkLst>
            <pc:docMk/>
            <pc:sldMk cId="2622876665" sldId="405"/>
            <ac:spMk id="2" creationId="{835FC2A6-CF09-F0F5-FA3B-8289E1D4561B}"/>
          </ac:spMkLst>
        </pc:spChg>
        <pc:spChg chg="mod ord">
          <ac:chgData name="Abdikani Wehliye" userId="fc5d29f187e5799a" providerId="LiveId" clId="{68888AEB-3967-45FD-ADD6-4F596B3C2083}" dt="2024-08-15T10:40:39.104" v="667" actId="26606"/>
          <ac:spMkLst>
            <pc:docMk/>
            <pc:sldMk cId="2622876665" sldId="405"/>
            <ac:spMk id="3" creationId="{8424557D-5B47-60E6-E6C8-71C3DD2CAC41}"/>
          </ac:spMkLst>
        </pc:spChg>
        <pc:spChg chg="add del">
          <ac:chgData name="Abdikani Wehliye" userId="fc5d29f187e5799a" providerId="LiveId" clId="{68888AEB-3967-45FD-ADD6-4F596B3C2083}" dt="2024-08-15T10:40:39.104" v="667" actId="26606"/>
          <ac:spMkLst>
            <pc:docMk/>
            <pc:sldMk cId="2622876665" sldId="405"/>
            <ac:spMk id="36" creationId="{AB902CB9-C7DC-4673-B7D5-F22DCF0EC54E}"/>
          </ac:spMkLst>
        </pc:spChg>
        <pc:spChg chg="add">
          <ac:chgData name="Abdikani Wehliye" userId="fc5d29f187e5799a" providerId="LiveId" clId="{68888AEB-3967-45FD-ADD6-4F596B3C2083}" dt="2024-08-15T10:40:39.104" v="667" actId="26606"/>
          <ac:spMkLst>
            <pc:docMk/>
            <pc:sldMk cId="2622876665" sldId="405"/>
            <ac:spMk id="49" creationId="{AB902CB9-C7DC-4673-B7D5-F22DCF0EC54E}"/>
          </ac:spMkLst>
        </pc:spChg>
        <pc:picChg chg="mod">
          <ac:chgData name="Abdikani Wehliye" userId="fc5d29f187e5799a" providerId="LiveId" clId="{68888AEB-3967-45FD-ADD6-4F596B3C2083}" dt="2024-08-15T10:40:39.096" v="666" actId="26606"/>
          <ac:picMkLst>
            <pc:docMk/>
            <pc:sldMk cId="2622876665" sldId="405"/>
            <ac:picMk id="4" creationId="{1EBA9A44-4834-1F89-5B16-F3326DFF20FA}"/>
          </ac:picMkLst>
        </pc:picChg>
        <pc:picChg chg="mod ord">
          <ac:chgData name="Abdikani Wehliye" userId="fc5d29f187e5799a" providerId="LiveId" clId="{68888AEB-3967-45FD-ADD6-4F596B3C2083}" dt="2024-08-15T10:40:39.096" v="666" actId="26606"/>
          <ac:picMkLst>
            <pc:docMk/>
            <pc:sldMk cId="2622876665" sldId="405"/>
            <ac:picMk id="9" creationId="{79C2A620-412A-66FB-61A0-ECF5CC1F8E59}"/>
          </ac:picMkLst>
        </pc:picChg>
        <pc:picChg chg="mod ord">
          <ac:chgData name="Abdikani Wehliye" userId="fc5d29f187e5799a" providerId="LiveId" clId="{68888AEB-3967-45FD-ADD6-4F596B3C2083}" dt="2024-08-15T10:40:39.096" v="666" actId="26606"/>
          <ac:picMkLst>
            <pc:docMk/>
            <pc:sldMk cId="2622876665" sldId="405"/>
            <ac:picMk id="12" creationId="{9D28FE4A-FB3B-B8D9-4B89-1934D4AD5762}"/>
          </ac:picMkLst>
        </pc:picChg>
        <pc:picChg chg="mod">
          <ac:chgData name="Abdikani Wehliye" userId="fc5d29f187e5799a" providerId="LiveId" clId="{68888AEB-3967-45FD-ADD6-4F596B3C2083}" dt="2024-08-15T10:40:39.096" v="666" actId="26606"/>
          <ac:picMkLst>
            <pc:docMk/>
            <pc:sldMk cId="2622876665" sldId="405"/>
            <ac:picMk id="14" creationId="{227A68A3-005B-3464-C895-71251D1D5333}"/>
          </ac:picMkLst>
        </pc:picChg>
        <pc:picChg chg="mod">
          <ac:chgData name="Abdikani Wehliye" userId="fc5d29f187e5799a" providerId="LiveId" clId="{68888AEB-3967-45FD-ADD6-4F596B3C2083}" dt="2024-08-15T10:40:39.096" v="666" actId="26606"/>
          <ac:picMkLst>
            <pc:docMk/>
            <pc:sldMk cId="2622876665" sldId="405"/>
            <ac:picMk id="19" creationId="{49131910-E030-57AB-6FD7-940CC4922282}"/>
          </ac:picMkLst>
        </pc:picChg>
        <pc:cxnChg chg="add del">
          <ac:chgData name="Abdikani Wehliye" userId="fc5d29f187e5799a" providerId="LiveId" clId="{68888AEB-3967-45FD-ADD6-4F596B3C2083}" dt="2024-08-15T10:40:39.096" v="666" actId="26606"/>
          <ac:cxnSpMkLst>
            <pc:docMk/>
            <pc:sldMk cId="2622876665" sldId="405"/>
            <ac:cxnSpMk id="41" creationId="{822A5670-0F7B-4199-AEAB-33FBA9CEA44D}"/>
          </ac:cxnSpMkLst>
        </pc:cxnChg>
        <pc:cxnChg chg="add del">
          <ac:chgData name="Abdikani Wehliye" userId="fc5d29f187e5799a" providerId="LiveId" clId="{68888AEB-3967-45FD-ADD6-4F596B3C2083}" dt="2024-08-15T10:40:39.096" v="666" actId="26606"/>
          <ac:cxnSpMkLst>
            <pc:docMk/>
            <pc:sldMk cId="2622876665" sldId="405"/>
            <ac:cxnSpMk id="43" creationId="{8BB1744D-A7DF-4B65-B6E3-DCF12BB2D869}"/>
          </ac:cxnSpMkLst>
        </pc:cxnChg>
        <pc:cxnChg chg="add del">
          <ac:chgData name="Abdikani Wehliye" userId="fc5d29f187e5799a" providerId="LiveId" clId="{68888AEB-3967-45FD-ADD6-4F596B3C2083}" dt="2024-08-15T10:40:39.096" v="666" actId="26606"/>
          <ac:cxnSpMkLst>
            <pc:docMk/>
            <pc:sldMk cId="2622876665" sldId="405"/>
            <ac:cxnSpMk id="45" creationId="{882DD753-EA38-4E86-91FB-05041A44A28E}"/>
          </ac:cxnSpMkLst>
        </pc:cxnChg>
        <pc:cxnChg chg="add del">
          <ac:chgData name="Abdikani Wehliye" userId="fc5d29f187e5799a" providerId="LiveId" clId="{68888AEB-3967-45FD-ADD6-4F596B3C2083}" dt="2024-08-15T10:40:39.096" v="666" actId="26606"/>
          <ac:cxnSpMkLst>
            <pc:docMk/>
            <pc:sldMk cId="2622876665" sldId="405"/>
            <ac:cxnSpMk id="47" creationId="{6DA63E78-7704-45EF-B5D3-EADDF5D82674}"/>
          </ac:cxnSpMkLst>
        </pc:cxnChg>
      </pc:sldChg>
      <pc:sldChg chg="addSp delSp modSp add mod">
        <pc:chgData name="Abdikani Wehliye" userId="fc5d29f187e5799a" providerId="LiveId" clId="{68888AEB-3967-45FD-ADD6-4F596B3C2083}" dt="2024-08-15T08:41:31.270" v="245" actId="20577"/>
        <pc:sldMkLst>
          <pc:docMk/>
          <pc:sldMk cId="1564185676" sldId="406"/>
        </pc:sldMkLst>
        <pc:spChg chg="mod">
          <ac:chgData name="Abdikani Wehliye" userId="fc5d29f187e5799a" providerId="LiveId" clId="{68888AEB-3967-45FD-ADD6-4F596B3C2083}" dt="2024-08-15T08:41:31.270" v="245" actId="20577"/>
          <ac:spMkLst>
            <pc:docMk/>
            <pc:sldMk cId="1564185676" sldId="406"/>
            <ac:spMk id="2" creationId="{835FC2A6-CF09-F0F5-FA3B-8289E1D4561B}"/>
          </ac:spMkLst>
        </pc:spChg>
        <pc:spChg chg="mod">
          <ac:chgData name="Abdikani Wehliye" userId="fc5d29f187e5799a" providerId="LiveId" clId="{68888AEB-3967-45FD-ADD6-4F596B3C2083}" dt="2024-08-15T08:37:17.548" v="220" actId="1076"/>
          <ac:spMkLst>
            <pc:docMk/>
            <pc:sldMk cId="1564185676" sldId="406"/>
            <ac:spMk id="3" creationId="{8424557D-5B47-60E6-E6C8-71C3DD2CAC41}"/>
          </ac:spMkLst>
        </pc:spChg>
        <pc:spChg chg="mod">
          <ac:chgData name="Abdikani Wehliye" userId="fc5d29f187e5799a" providerId="LiveId" clId="{68888AEB-3967-45FD-ADD6-4F596B3C2083}" dt="2024-08-15T08:37:21.186" v="221" actId="1076"/>
          <ac:spMkLst>
            <pc:docMk/>
            <pc:sldMk cId="1564185676" sldId="406"/>
            <ac:spMk id="4" creationId="{FCE7F004-2FA1-2B54-6D73-995BCAC28638}"/>
          </ac:spMkLst>
        </pc:spChg>
        <pc:grpChg chg="del">
          <ac:chgData name="Abdikani Wehliye" userId="fc5d29f187e5799a" providerId="LiveId" clId="{68888AEB-3967-45FD-ADD6-4F596B3C2083}" dt="2024-08-15T08:35:40.628" v="178" actId="478"/>
          <ac:grpSpMkLst>
            <pc:docMk/>
            <pc:sldMk cId="1564185676" sldId="406"/>
            <ac:grpSpMk id="5" creationId="{01354945-9882-EA4C-344F-85168C76296C}"/>
          </ac:grpSpMkLst>
        </pc:grpChg>
        <pc:grpChg chg="del">
          <ac:chgData name="Abdikani Wehliye" userId="fc5d29f187e5799a" providerId="LiveId" clId="{68888AEB-3967-45FD-ADD6-4F596B3C2083}" dt="2024-08-15T08:35:38.684" v="177" actId="478"/>
          <ac:grpSpMkLst>
            <pc:docMk/>
            <pc:sldMk cId="1564185676" sldId="406"/>
            <ac:grpSpMk id="9" creationId="{7E595A53-23B9-EC86-6276-BC1E276522B3}"/>
          </ac:grpSpMkLst>
        </pc:grpChg>
        <pc:grpChg chg="add mod">
          <ac:chgData name="Abdikani Wehliye" userId="fc5d29f187e5799a" providerId="LiveId" clId="{68888AEB-3967-45FD-ADD6-4F596B3C2083}" dt="2024-08-15T08:41:11.921" v="234" actId="1076"/>
          <ac:grpSpMkLst>
            <pc:docMk/>
            <pc:sldMk cId="1564185676" sldId="406"/>
            <ac:grpSpMk id="17" creationId="{2DFD7052-31EB-93D8-BC0F-D46C8DC5CB5D}"/>
          </ac:grpSpMkLst>
        </pc:grpChg>
        <pc:picChg chg="add del mod">
          <ac:chgData name="Abdikani Wehliye" userId="fc5d29f187e5799a" providerId="LiveId" clId="{68888AEB-3967-45FD-ADD6-4F596B3C2083}" dt="2024-08-15T08:40:02.220" v="225" actId="478"/>
          <ac:picMkLst>
            <pc:docMk/>
            <pc:sldMk cId="1564185676" sldId="406"/>
            <ac:picMk id="11" creationId="{9A7FF41C-E3EF-A6C1-5572-4482EAA6B5D8}"/>
          </ac:picMkLst>
        </pc:picChg>
        <pc:picChg chg="add del mod">
          <ac:chgData name="Abdikani Wehliye" userId="fc5d29f187e5799a" providerId="LiveId" clId="{68888AEB-3967-45FD-ADD6-4F596B3C2083}" dt="2024-08-15T08:40:47.880" v="230" actId="478"/>
          <ac:picMkLst>
            <pc:docMk/>
            <pc:sldMk cId="1564185676" sldId="406"/>
            <ac:picMk id="12" creationId="{0CE10C15-705C-1A3C-5042-0F6050E51323}"/>
          </ac:picMkLst>
        </pc:picChg>
        <pc:picChg chg="add mod">
          <ac:chgData name="Abdikani Wehliye" userId="fc5d29f187e5799a" providerId="LiveId" clId="{68888AEB-3967-45FD-ADD6-4F596B3C2083}" dt="2024-08-15T08:40:55.312" v="231" actId="164"/>
          <ac:picMkLst>
            <pc:docMk/>
            <pc:sldMk cId="1564185676" sldId="406"/>
            <ac:picMk id="15" creationId="{9A7FF41C-E3EF-A6C1-5572-4482EAA6B5D8}"/>
          </ac:picMkLst>
        </pc:picChg>
        <pc:picChg chg="add mod">
          <ac:chgData name="Abdikani Wehliye" userId="fc5d29f187e5799a" providerId="LiveId" clId="{68888AEB-3967-45FD-ADD6-4F596B3C2083}" dt="2024-08-15T08:40:55.312" v="231" actId="164"/>
          <ac:picMkLst>
            <pc:docMk/>
            <pc:sldMk cId="1564185676" sldId="406"/>
            <ac:picMk id="16" creationId="{0CE10C15-705C-1A3C-5042-0F6050E51323}"/>
          </ac:picMkLst>
        </pc:picChg>
      </pc:sldChg>
      <pc:sldChg chg="addSp delSp modSp add mod">
        <pc:chgData name="Abdikani Wehliye" userId="fc5d29f187e5799a" providerId="LiveId" clId="{68888AEB-3967-45FD-ADD6-4F596B3C2083}" dt="2024-08-15T08:43:23.923" v="252" actId="1076"/>
        <pc:sldMkLst>
          <pc:docMk/>
          <pc:sldMk cId="3757281218" sldId="407"/>
        </pc:sldMkLst>
        <pc:grpChg chg="del">
          <ac:chgData name="Abdikani Wehliye" userId="fc5d29f187e5799a" providerId="LiveId" clId="{68888AEB-3967-45FD-ADD6-4F596B3C2083}" dt="2024-08-15T08:41:49.252" v="247" actId="478"/>
          <ac:grpSpMkLst>
            <pc:docMk/>
            <pc:sldMk cId="3757281218" sldId="407"/>
            <ac:grpSpMk id="17" creationId="{2DFD7052-31EB-93D8-BC0F-D46C8DC5CB5D}"/>
          </ac:grpSpMkLst>
        </pc:grpChg>
        <pc:picChg chg="add mod">
          <ac:chgData name="Abdikani Wehliye" userId="fc5d29f187e5799a" providerId="LiveId" clId="{68888AEB-3967-45FD-ADD6-4F596B3C2083}" dt="2024-08-15T08:43:23.923" v="252" actId="1076"/>
          <ac:picMkLst>
            <pc:docMk/>
            <pc:sldMk cId="3757281218" sldId="407"/>
            <ac:picMk id="6" creationId="{DC7446C4-8A58-E73F-78F4-B61AF9FCAA21}"/>
          </ac:picMkLst>
        </pc:picChg>
      </pc:sldChg>
      <pc:sldChg chg="addSp delSp modSp add mod">
        <pc:chgData name="Abdikani Wehliye" userId="fc5d29f187e5799a" providerId="LiveId" clId="{68888AEB-3967-45FD-ADD6-4F596B3C2083}" dt="2024-08-15T09:05:37.425" v="456" actId="1076"/>
        <pc:sldMkLst>
          <pc:docMk/>
          <pc:sldMk cId="3198706650" sldId="408"/>
        </pc:sldMkLst>
        <pc:spChg chg="mod">
          <ac:chgData name="Abdikani Wehliye" userId="fc5d29f187e5799a" providerId="LiveId" clId="{68888AEB-3967-45FD-ADD6-4F596B3C2083}" dt="2024-08-15T08:55:39.892" v="433" actId="6549"/>
          <ac:spMkLst>
            <pc:docMk/>
            <pc:sldMk cId="3198706650" sldId="408"/>
            <ac:spMk id="3" creationId="{8424557D-5B47-60E6-E6C8-71C3DD2CAC41}"/>
          </ac:spMkLst>
        </pc:spChg>
        <pc:spChg chg="del">
          <ac:chgData name="Abdikani Wehliye" userId="fc5d29f187e5799a" providerId="LiveId" clId="{68888AEB-3967-45FD-ADD6-4F596B3C2083}" dt="2024-08-15T08:55:46.341" v="434" actId="478"/>
          <ac:spMkLst>
            <pc:docMk/>
            <pc:sldMk cId="3198706650" sldId="408"/>
            <ac:spMk id="4" creationId="{FCE7F004-2FA1-2B54-6D73-995BCAC28638}"/>
          </ac:spMkLst>
        </pc:spChg>
        <pc:grpChg chg="del">
          <ac:chgData name="Abdikani Wehliye" userId="fc5d29f187e5799a" providerId="LiveId" clId="{68888AEB-3967-45FD-ADD6-4F596B3C2083}" dt="2024-08-15T08:55:54.868" v="435" actId="478"/>
          <ac:grpSpMkLst>
            <pc:docMk/>
            <pc:sldMk cId="3198706650" sldId="408"/>
            <ac:grpSpMk id="5" creationId="{01354945-9882-EA4C-344F-85168C76296C}"/>
          </ac:grpSpMkLst>
        </pc:grpChg>
        <pc:grpChg chg="mod">
          <ac:chgData name="Abdikani Wehliye" userId="fc5d29f187e5799a" providerId="LiveId" clId="{68888AEB-3967-45FD-ADD6-4F596B3C2083}" dt="2024-08-15T09:05:33.673" v="455" actId="1076"/>
          <ac:grpSpMkLst>
            <pc:docMk/>
            <pc:sldMk cId="3198706650" sldId="408"/>
            <ac:grpSpMk id="9" creationId="{7E595A53-23B9-EC86-6276-BC1E276522B3}"/>
          </ac:grpSpMkLst>
        </pc:grpChg>
        <pc:picChg chg="add del mod">
          <ac:chgData name="Abdikani Wehliye" userId="fc5d29f187e5799a" providerId="LiveId" clId="{68888AEB-3967-45FD-ADD6-4F596B3C2083}" dt="2024-08-15T09:04:33.974" v="445" actId="478"/>
          <ac:picMkLst>
            <pc:docMk/>
            <pc:sldMk cId="3198706650" sldId="408"/>
            <ac:picMk id="11" creationId="{A77F8491-D3AE-FBE6-DFD7-D8569DBC8403}"/>
          </ac:picMkLst>
        </pc:picChg>
        <pc:picChg chg="add mod ord">
          <ac:chgData name="Abdikani Wehliye" userId="fc5d29f187e5799a" providerId="LiveId" clId="{68888AEB-3967-45FD-ADD6-4F596B3C2083}" dt="2024-08-15T09:05:37.425" v="456" actId="1076"/>
          <ac:picMkLst>
            <pc:docMk/>
            <pc:sldMk cId="3198706650" sldId="408"/>
            <ac:picMk id="15" creationId="{4ACF59E7-D77B-C72A-A90B-4E4F5E35BAF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DB045-E0D5-4F76-8D75-1B1420A7B86B}" type="datetimeFigureOut">
              <a:rPr lang="en-US" smtClean="0"/>
              <a:t>8/17/24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2DBDF-DABC-46E0-89F8-F735D360C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2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2DBDF-DABC-46E0-89F8-F735D360C2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60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Presented by: Violet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BF244-3B8C-4EC2-B07C-DF974623857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770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6C62-C2E3-40CE-BFD4-0FE416C82343}" type="datetimeFigureOut">
              <a:rPr lang="en-US" smtClean="0"/>
              <a:t>8/17/24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5DA1-D75A-4B7A-8C0A-943C0366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0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6C62-C2E3-40CE-BFD4-0FE416C82343}" type="datetimeFigureOut">
              <a:rPr lang="en-US" smtClean="0"/>
              <a:t>8/17/24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5DA1-D75A-4B7A-8C0A-943C0366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26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6C62-C2E3-40CE-BFD4-0FE416C82343}" type="datetimeFigureOut">
              <a:rPr lang="en-US" smtClean="0"/>
              <a:t>8/17/24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5DA1-D75A-4B7A-8C0A-943C0366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444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200" y="1825625"/>
            <a:ext cx="11289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B475743-3A64-A74D-A307-659BB60BB7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4676"/>
          <a:stretch/>
        </p:blipFill>
        <p:spPr>
          <a:xfrm>
            <a:off x="0" y="6492874"/>
            <a:ext cx="12192000" cy="36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75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 object, solar cell&#10;&#10;Description automatically generated">
            <a:extLst>
              <a:ext uri="{FF2B5EF4-FFF2-40B4-BE49-F238E27FC236}">
                <a16:creationId xmlns:a16="http://schemas.microsoft.com/office/drawing/2014/main" id="{6307C092-7B1C-BC4F-8088-BBECA502B8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87900"/>
            <a:ext cx="12192000" cy="2070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F345D1-61B6-1D40-8DFE-38133E869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520"/>
          <a:stretch/>
        </p:blipFill>
        <p:spPr>
          <a:xfrm>
            <a:off x="4201132" y="277232"/>
            <a:ext cx="3789737" cy="179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40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6C62-C2E3-40CE-BFD4-0FE416C82343}" type="datetimeFigureOut">
              <a:rPr lang="en-US" smtClean="0"/>
              <a:t>8/17/24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5DA1-D75A-4B7A-8C0A-943C0366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365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6C62-C2E3-40CE-BFD4-0FE416C82343}" type="datetimeFigureOut">
              <a:rPr lang="en-US" smtClean="0"/>
              <a:t>8/17/24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5DA1-D75A-4B7A-8C0A-943C0366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85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6C62-C2E3-40CE-BFD4-0FE416C82343}" type="datetimeFigureOut">
              <a:rPr lang="en-US" smtClean="0"/>
              <a:t>8/17/24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5DA1-D75A-4B7A-8C0A-943C0366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1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6C62-C2E3-40CE-BFD4-0FE416C82343}" type="datetimeFigureOut">
              <a:rPr lang="en-US" smtClean="0"/>
              <a:t>8/17/24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5DA1-D75A-4B7A-8C0A-943C0366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493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6C62-C2E3-40CE-BFD4-0FE416C82343}" type="datetimeFigureOut">
              <a:rPr lang="en-US" smtClean="0"/>
              <a:t>8/17/24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5DA1-D75A-4B7A-8C0A-943C0366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259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6C62-C2E3-40CE-BFD4-0FE416C82343}" type="datetimeFigureOut">
              <a:rPr lang="en-US" smtClean="0"/>
              <a:t>8/17/24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5DA1-D75A-4B7A-8C0A-943C0366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174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6C62-C2E3-40CE-BFD4-0FE416C82343}" type="datetimeFigureOut">
              <a:rPr lang="en-US" smtClean="0"/>
              <a:t>8/17/24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5DA1-D75A-4B7A-8C0A-943C0366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172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6C62-C2E3-40CE-BFD4-0FE416C82343}" type="datetimeFigureOut">
              <a:rPr lang="en-US" smtClean="0"/>
              <a:t>8/17/24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5DA1-D75A-4B7A-8C0A-943C0366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47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96C62-C2E3-40CE-BFD4-0FE416C82343}" type="datetimeFigureOut">
              <a:rPr lang="en-US" smtClean="0"/>
              <a:t>8/17/24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75DA1-D75A-4B7A-8C0A-943C0366E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5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37E0289-8148-42E8-8835-AB53E5D0C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390506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 dirty="0"/>
              <a:t>Civil Registration in </a:t>
            </a:r>
            <a:br>
              <a:rPr lang="en-US" sz="5400" b="1" dirty="0"/>
            </a:br>
            <a:r>
              <a:rPr lang="en-US" sz="5400" b="1" dirty="0"/>
              <a:t>Somalia</a:t>
            </a:r>
            <a:endParaRPr lang="en-GB" sz="5400" b="1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B0536619-C042-4C18-8263-C192E23C2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Autofit/>
          </a:bodyPr>
          <a:lstStyle/>
          <a:p>
            <a:r>
              <a:rPr lang="en-US" sz="1800" b="1" dirty="0"/>
              <a:t>Mohamed Mohamud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Ministry of Interior, Federal Affairs and Reconciliation (MOIFAR)</a:t>
            </a:r>
          </a:p>
        </p:txBody>
      </p:sp>
      <p:sp>
        <p:nvSpPr>
          <p:cNvPr id="25" name="!!accent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 descr="A blue and white emblem with a blue and white coat of arms and a blue star with a white star and a blue and white star with a blue and white star with a blue and white star&#10;&#10;Description automatically generated">
            <a:extLst>
              <a:ext uri="{FF2B5EF4-FFF2-40B4-BE49-F238E27FC236}">
                <a16:creationId xmlns:a16="http://schemas.microsoft.com/office/drawing/2014/main" id="{309DDFC7-B388-A15C-21D7-5B951AA1B8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56" r="1" b="1"/>
          <a:stretch/>
        </p:blipFill>
        <p:spPr>
          <a:xfrm>
            <a:off x="4868487" y="10"/>
            <a:ext cx="732351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5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FC2A6-CF09-F0F5-FA3B-8289E1D4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National CRVS Policy - an Overview</a:t>
            </a:r>
            <a:endParaRPr lang="en-GB" b="1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4557D-5B47-60E6-E6C8-71C3DD2CA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2909" y="2062700"/>
            <a:ext cx="3624292" cy="35355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Approved by the FGS Cabinet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August 2021</a:t>
            </a:r>
          </a:p>
          <a:p>
            <a:pPr algn="just">
              <a:spcBef>
                <a:spcPts val="0"/>
              </a:spcBef>
              <a:spcAft>
                <a:spcPts val="80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FCE7F004-2FA1-2B54-6D73-995BCAC28638}"/>
              </a:ext>
            </a:extLst>
          </p:cNvPr>
          <p:cNvSpPr/>
          <p:nvPr/>
        </p:nvSpPr>
        <p:spPr>
          <a:xfrm>
            <a:off x="8499535" y="2452963"/>
            <a:ext cx="3151039" cy="3791949"/>
          </a:xfrm>
          <a:custGeom>
            <a:avLst/>
            <a:gdLst/>
            <a:ahLst/>
            <a:cxnLst/>
            <a:rect l="l" t="t" r="r" b="b"/>
            <a:pathLst>
              <a:path w="6741536" h="10287000">
                <a:moveTo>
                  <a:pt x="0" y="0"/>
                </a:moveTo>
                <a:lnTo>
                  <a:pt x="6741536" y="0"/>
                </a:lnTo>
                <a:lnTo>
                  <a:pt x="674153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" r="-157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FD7052-31EB-93D8-BC0F-D46C8DC5CB5D}"/>
              </a:ext>
            </a:extLst>
          </p:cNvPr>
          <p:cNvGrpSpPr/>
          <p:nvPr/>
        </p:nvGrpSpPr>
        <p:grpSpPr>
          <a:xfrm>
            <a:off x="689117" y="1972461"/>
            <a:ext cx="7272040" cy="4057135"/>
            <a:chOff x="541426" y="2084028"/>
            <a:chExt cx="5731510" cy="2205975"/>
          </a:xfrm>
        </p:grpSpPr>
        <p:pic>
          <p:nvPicPr>
            <p:cNvPr id="15" name="Picture 1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A7FF41C-E3EF-A6C1-5572-4482EAA6B5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0490"/>
            <a:stretch/>
          </p:blipFill>
          <p:spPr bwMode="auto">
            <a:xfrm>
              <a:off x="541426" y="2084028"/>
              <a:ext cx="5729605" cy="7378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0CE10C15-705C-1A3C-5042-0F6050E51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0151"/>
            <a:stretch/>
          </p:blipFill>
          <p:spPr bwMode="auto">
            <a:xfrm>
              <a:off x="541426" y="2781878"/>
              <a:ext cx="5731510" cy="15081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4185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FC2A6-CF09-F0F5-FA3B-8289E1D4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National CRVS Policy - an Overview</a:t>
            </a:r>
            <a:endParaRPr lang="en-GB" b="1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4557D-5B47-60E6-E6C8-71C3DD2CA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2909" y="2062700"/>
            <a:ext cx="3624292" cy="35355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Approved by the FGS Cabinet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August 2021</a:t>
            </a:r>
          </a:p>
          <a:p>
            <a:pPr algn="just">
              <a:spcBef>
                <a:spcPts val="0"/>
              </a:spcBef>
              <a:spcAft>
                <a:spcPts val="80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FCE7F004-2FA1-2B54-6D73-995BCAC28638}"/>
              </a:ext>
            </a:extLst>
          </p:cNvPr>
          <p:cNvSpPr/>
          <p:nvPr/>
        </p:nvSpPr>
        <p:spPr>
          <a:xfrm>
            <a:off x="8499535" y="2452963"/>
            <a:ext cx="3151039" cy="3791949"/>
          </a:xfrm>
          <a:custGeom>
            <a:avLst/>
            <a:gdLst/>
            <a:ahLst/>
            <a:cxnLst/>
            <a:rect l="l" t="t" r="r" b="b"/>
            <a:pathLst>
              <a:path w="6741536" h="10287000">
                <a:moveTo>
                  <a:pt x="0" y="0"/>
                </a:moveTo>
                <a:lnTo>
                  <a:pt x="6741536" y="0"/>
                </a:lnTo>
                <a:lnTo>
                  <a:pt x="674153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" r="-157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7446C4-8A58-E73F-78F4-B61AF9FCA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26" y="2062700"/>
            <a:ext cx="7527048" cy="363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81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10"/>
          <p:cNvSpPr>
            <a:spLocks/>
          </p:cNvSpPr>
          <p:nvPr/>
        </p:nvSpPr>
        <p:spPr bwMode="auto">
          <a:xfrm>
            <a:off x="9320213" y="6251575"/>
            <a:ext cx="10795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indent="127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en-US" alt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rPr>
              <a:t>UNECA.ORG</a:t>
            </a:r>
          </a:p>
        </p:txBody>
      </p:sp>
      <p:sp>
        <p:nvSpPr>
          <p:cNvPr id="4105" name="Rectangle 11"/>
          <p:cNvSpPr>
            <a:spLocks/>
          </p:cNvSpPr>
          <p:nvPr/>
        </p:nvSpPr>
        <p:spPr bwMode="auto">
          <a:xfrm>
            <a:off x="1802921" y="290514"/>
            <a:ext cx="39589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indent="127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en-US" altLang="en-US" sz="2800" dirty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Lato" pitchFamily="34" charset="0"/>
              </a:rPr>
              <a:t> </a:t>
            </a:r>
          </a:p>
        </p:txBody>
      </p:sp>
      <p:sp>
        <p:nvSpPr>
          <p:cNvPr id="4107" name="Line 13"/>
          <p:cNvSpPr>
            <a:spLocks noChangeShapeType="1"/>
          </p:cNvSpPr>
          <p:nvPr/>
        </p:nvSpPr>
        <p:spPr bwMode="auto">
          <a:xfrm>
            <a:off x="1524000" y="6851650"/>
            <a:ext cx="9144000" cy="0"/>
          </a:xfrm>
          <a:prstGeom prst="line">
            <a:avLst/>
          </a:prstGeom>
          <a:noFill/>
          <a:ln w="12700">
            <a:solidFill>
              <a:srgbClr val="66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20" rIns="45720"/>
          <a:lstStyle/>
          <a:p>
            <a:endParaRPr lang="en-US" dirty="0"/>
          </a:p>
        </p:txBody>
      </p:sp>
      <p:sp>
        <p:nvSpPr>
          <p:cNvPr id="26" name="AutoShape 6"/>
          <p:cNvSpPr>
            <a:spLocks noChangeAspect="1"/>
          </p:cNvSpPr>
          <p:nvPr/>
        </p:nvSpPr>
        <p:spPr bwMode="auto">
          <a:xfrm>
            <a:off x="1911070" y="1519897"/>
            <a:ext cx="6533358" cy="4128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647700">
              <a:lnSpc>
                <a:spcPct val="120000"/>
              </a:lnSpc>
              <a:spcBef>
                <a:spcPts val="1700"/>
              </a:spcBef>
              <a:defRPr/>
            </a:pPr>
            <a:endParaRPr lang="en-US" sz="2400" i="1" dirty="0">
              <a:cs typeface="League Gothic" charset="0"/>
            </a:endParaRPr>
          </a:p>
        </p:txBody>
      </p:sp>
      <p:sp>
        <p:nvSpPr>
          <p:cNvPr id="31" name="AutoShape 6"/>
          <p:cNvSpPr>
            <a:spLocks noChangeAspect="1"/>
          </p:cNvSpPr>
          <p:nvPr/>
        </p:nvSpPr>
        <p:spPr bwMode="auto">
          <a:xfrm>
            <a:off x="1655362" y="1519897"/>
            <a:ext cx="8454868" cy="119252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647700">
              <a:spcBef>
                <a:spcPts val="1700"/>
              </a:spcBef>
              <a:defRPr/>
            </a:pPr>
            <a:endParaRPr lang="en-US" sz="2400" i="1" dirty="0">
              <a:cs typeface="League Gothic" charset="0"/>
            </a:endParaRPr>
          </a:p>
        </p:txBody>
      </p:sp>
      <p:sp>
        <p:nvSpPr>
          <p:cNvPr id="32" name="AutoShape 7"/>
          <p:cNvSpPr>
            <a:spLocks noChangeAspect="1"/>
          </p:cNvSpPr>
          <p:nvPr/>
        </p:nvSpPr>
        <p:spPr bwMode="auto">
          <a:xfrm>
            <a:off x="1637146" y="1474499"/>
            <a:ext cx="8473084" cy="45583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>
              <a:defRPr/>
            </a:pPr>
            <a:endParaRPr lang="es-ES" sz="2800" b="1" dirty="0">
              <a:cs typeface="League Gothic" charset="0"/>
            </a:endParaRPr>
          </a:p>
        </p:txBody>
      </p:sp>
      <p:sp>
        <p:nvSpPr>
          <p:cNvPr id="33" name="AutoShape 7"/>
          <p:cNvSpPr>
            <a:spLocks noChangeAspect="1"/>
          </p:cNvSpPr>
          <p:nvPr/>
        </p:nvSpPr>
        <p:spPr bwMode="auto">
          <a:xfrm>
            <a:off x="1639981" y="1135737"/>
            <a:ext cx="6590976" cy="31377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>
              <a:defRPr/>
            </a:pPr>
            <a:endParaRPr lang="es-ES" sz="2800" b="1" dirty="0">
              <a:cs typeface="League Gothic" charset="0"/>
            </a:endParaRPr>
          </a:p>
        </p:txBody>
      </p:sp>
      <p:sp>
        <p:nvSpPr>
          <p:cNvPr id="19" name="Google Shape;1279;p26"/>
          <p:cNvSpPr/>
          <p:nvPr/>
        </p:nvSpPr>
        <p:spPr>
          <a:xfrm>
            <a:off x="1894579" y="1415912"/>
            <a:ext cx="8530893" cy="4554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DC825-5B20-CD48-82FF-0D92BEA3D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A2E260-17E2-BF40-B0C7-2A3DFE7B9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94" y="477432"/>
            <a:ext cx="11352212" cy="6385619"/>
          </a:xfrm>
          <a:prstGeom prst="rect">
            <a:avLst/>
          </a:prstGeom>
        </p:spPr>
      </p:pic>
      <p:sp>
        <p:nvSpPr>
          <p:cNvPr id="16" name="AutoShape 6">
            <a:extLst>
              <a:ext uri="{FF2B5EF4-FFF2-40B4-BE49-F238E27FC236}">
                <a16:creationId xmlns:a16="http://schemas.microsoft.com/office/drawing/2014/main" id="{8799B4D2-BD7D-0442-9DE6-7C95C554575C}"/>
              </a:ext>
            </a:extLst>
          </p:cNvPr>
          <p:cNvSpPr>
            <a:spLocks/>
          </p:cNvSpPr>
          <p:nvPr/>
        </p:nvSpPr>
        <p:spPr bwMode="auto">
          <a:xfrm>
            <a:off x="-1" y="15357"/>
            <a:ext cx="10989733" cy="679676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694" y="0"/>
                </a:moveTo>
                <a:lnTo>
                  <a:pt x="115" y="0"/>
                </a:lnTo>
                <a:lnTo>
                  <a:pt x="0" y="157"/>
                </a:lnTo>
                <a:lnTo>
                  <a:pt x="0" y="21443"/>
                </a:lnTo>
                <a:lnTo>
                  <a:pt x="115" y="21600"/>
                </a:lnTo>
                <a:lnTo>
                  <a:pt x="20694" y="21600"/>
                </a:lnTo>
                <a:lnTo>
                  <a:pt x="20935" y="21272"/>
                </a:lnTo>
                <a:lnTo>
                  <a:pt x="21151" y="20346"/>
                </a:lnTo>
                <a:lnTo>
                  <a:pt x="21335" y="18910"/>
                </a:lnTo>
                <a:lnTo>
                  <a:pt x="21476" y="17052"/>
                </a:lnTo>
                <a:lnTo>
                  <a:pt x="21568" y="14858"/>
                </a:lnTo>
                <a:lnTo>
                  <a:pt x="21600" y="12416"/>
                </a:lnTo>
                <a:lnTo>
                  <a:pt x="21600" y="9183"/>
                </a:lnTo>
                <a:lnTo>
                  <a:pt x="21568" y="6742"/>
                </a:lnTo>
                <a:lnTo>
                  <a:pt x="21476" y="4549"/>
                </a:lnTo>
                <a:lnTo>
                  <a:pt x="21335" y="2690"/>
                </a:lnTo>
                <a:lnTo>
                  <a:pt x="21151" y="1254"/>
                </a:lnTo>
                <a:lnTo>
                  <a:pt x="20935" y="328"/>
                </a:lnTo>
                <a:lnTo>
                  <a:pt x="20694" y="0"/>
                </a:lnTo>
                <a:close/>
              </a:path>
            </a:pathLst>
          </a:custGeom>
          <a:solidFill>
            <a:srgbClr val="135DA0"/>
          </a:solidFill>
          <a:ln>
            <a:noFill/>
          </a:ln>
        </p:spPr>
        <p:txBody>
          <a:bodyPr lIns="45720" rIns="45720"/>
          <a:lstStyle/>
          <a:p>
            <a:pPr marL="357188"/>
            <a:r>
              <a:rPr lang="en-US" sz="2800" b="1" dirty="0">
                <a:solidFill>
                  <a:schemeClr val="bg1"/>
                </a:solidFill>
              </a:rPr>
              <a:t>Recommended UN LIA Holistic Approach Model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337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DAAADB4-39C5-4F20-9B6F-9C5C9DA2A353}"/>
              </a:ext>
            </a:extLst>
          </p:cNvPr>
          <p:cNvGrpSpPr/>
          <p:nvPr/>
        </p:nvGrpSpPr>
        <p:grpSpPr>
          <a:xfrm>
            <a:off x="606448" y="1430714"/>
            <a:ext cx="2679852" cy="2662325"/>
            <a:chOff x="355489" y="1577825"/>
            <a:chExt cx="838017" cy="81023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D6A8AB4-2830-4602-9E61-D92B99040898}"/>
                </a:ext>
              </a:extLst>
            </p:cNvPr>
            <p:cNvSpPr/>
            <p:nvPr/>
          </p:nvSpPr>
          <p:spPr>
            <a:xfrm>
              <a:off x="355489" y="1577825"/>
              <a:ext cx="838017" cy="81023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7F5E9B0-B07B-4E9C-8FB0-57B1B0AAA52E}"/>
                </a:ext>
              </a:extLst>
            </p:cNvPr>
            <p:cNvSpPr txBox="1"/>
            <p:nvPr/>
          </p:nvSpPr>
          <p:spPr>
            <a:xfrm>
              <a:off x="399789" y="1908233"/>
              <a:ext cx="732849" cy="140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Proxima Nova Rg" panose="02000506030000020004" pitchFamily="50" charset="0"/>
                </a:rPr>
                <a:t>Definition </a:t>
              </a:r>
              <a:endParaRPr lang="fr-BE" sz="2400" b="1" dirty="0">
                <a:solidFill>
                  <a:schemeClr val="bg1"/>
                </a:solidFill>
                <a:latin typeface="Proxima Nova Rg" panose="02000506030000020004" pitchFamily="50" charset="0"/>
              </a:endParaRPr>
            </a:p>
          </p:txBody>
        </p:sp>
      </p:grpSp>
      <p:sp>
        <p:nvSpPr>
          <p:cNvPr id="7" name="Right Brace 6">
            <a:extLst>
              <a:ext uri="{FF2B5EF4-FFF2-40B4-BE49-F238E27FC236}">
                <a16:creationId xmlns:a16="http://schemas.microsoft.com/office/drawing/2014/main" id="{2AE45D3C-88B8-4DED-A911-D9AD709E998A}"/>
              </a:ext>
            </a:extLst>
          </p:cNvPr>
          <p:cNvSpPr/>
          <p:nvPr/>
        </p:nvSpPr>
        <p:spPr>
          <a:xfrm>
            <a:off x="3311737" y="1867968"/>
            <a:ext cx="578155" cy="1787809"/>
          </a:xfrm>
          <a:prstGeom prst="rightBrace">
            <a:avLst>
              <a:gd name="adj1" fmla="val 78596"/>
              <a:gd name="adj2" fmla="val 50000"/>
            </a:avLst>
          </a:prstGeom>
          <a:ln w="38100">
            <a:solidFill>
              <a:srgbClr val="ED66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3B8D99-777C-4D7E-AFBF-D305CDEDF500}"/>
              </a:ext>
            </a:extLst>
          </p:cNvPr>
          <p:cNvSpPr txBox="1"/>
          <p:nvPr/>
        </p:nvSpPr>
        <p:spPr>
          <a:xfrm flipH="1">
            <a:off x="3979519" y="1074510"/>
            <a:ext cx="7849807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chemeClr val="accent2"/>
                </a:solidFill>
                <a:latin typeface="Proxima Nova Lt" panose="02000506030000020004" pitchFamily="50" charset="0"/>
              </a:rPr>
              <a:t>Legal identity </a:t>
            </a:r>
            <a:r>
              <a:rPr lang="en-US" sz="2300" dirty="0">
                <a:latin typeface="Proxima Nova Lt" panose="02000506030000020004" pitchFamily="50" charset="0"/>
              </a:rPr>
              <a:t>is defined as the </a:t>
            </a:r>
            <a:r>
              <a:rPr lang="en-US" sz="2300" dirty="0">
                <a:solidFill>
                  <a:schemeClr val="accent2"/>
                </a:solidFill>
                <a:latin typeface="Proxima Nova Lt" panose="02000506030000020004" pitchFamily="50" charset="0"/>
              </a:rPr>
              <a:t>basic characteristics </a:t>
            </a:r>
            <a:r>
              <a:rPr lang="en-US" sz="2300" dirty="0">
                <a:latin typeface="Proxima Nova Lt" panose="02000506030000020004" pitchFamily="50" charset="0"/>
              </a:rPr>
              <a:t>of an individual’s identity, e.g. name, sex, place and date of birth conferred through </a:t>
            </a:r>
            <a:r>
              <a:rPr lang="en-US" sz="2300" dirty="0">
                <a:solidFill>
                  <a:schemeClr val="accent2"/>
                </a:solidFill>
                <a:latin typeface="Proxima Nova Lt" panose="02000506030000020004" pitchFamily="50" charset="0"/>
              </a:rPr>
              <a:t>registration</a:t>
            </a:r>
            <a:r>
              <a:rPr lang="en-US" sz="2300" dirty="0">
                <a:latin typeface="Proxima Nova Lt" panose="02000506030000020004" pitchFamily="50" charset="0"/>
              </a:rPr>
              <a:t> and the issuance of a </a:t>
            </a:r>
            <a:r>
              <a:rPr lang="en-US" sz="2300" dirty="0">
                <a:solidFill>
                  <a:schemeClr val="accent2"/>
                </a:solidFill>
                <a:latin typeface="Proxima Nova Lt" panose="02000506030000020004" pitchFamily="50" charset="0"/>
              </a:rPr>
              <a:t>certificate</a:t>
            </a:r>
            <a:r>
              <a:rPr lang="en-US" sz="2300" dirty="0">
                <a:latin typeface="Proxima Nova Lt" panose="02000506030000020004" pitchFamily="50" charset="0"/>
              </a:rPr>
              <a:t> by an authorized </a:t>
            </a:r>
            <a:r>
              <a:rPr lang="en-US" sz="2300" dirty="0">
                <a:solidFill>
                  <a:schemeClr val="accent2"/>
                </a:solidFill>
                <a:latin typeface="Proxima Nova Lt" panose="02000506030000020004" pitchFamily="50" charset="0"/>
              </a:rPr>
              <a:t>civil registration authority</a:t>
            </a:r>
            <a:r>
              <a:rPr lang="en-US" sz="2300" dirty="0">
                <a:solidFill>
                  <a:srgbClr val="00B1EF"/>
                </a:solidFill>
                <a:latin typeface="Proxima Nova Lt" panose="02000506030000020004" pitchFamily="50" charset="0"/>
              </a:rPr>
              <a:t> </a:t>
            </a:r>
            <a:r>
              <a:rPr lang="en-US" sz="2300" dirty="0">
                <a:latin typeface="Proxima Nova Lt" panose="02000506030000020004" pitchFamily="50" charset="0"/>
              </a:rPr>
              <a:t>following the occurrence of </a:t>
            </a:r>
            <a:r>
              <a:rPr lang="en-US" sz="2300" dirty="0">
                <a:solidFill>
                  <a:schemeClr val="accent2"/>
                </a:solidFill>
                <a:latin typeface="Proxima Nova Lt" panose="02000506030000020004" pitchFamily="50" charset="0"/>
              </a:rPr>
              <a:t>birth</a:t>
            </a:r>
            <a:r>
              <a:rPr lang="en-US" sz="2300" dirty="0">
                <a:latin typeface="Proxima Nova Lt" panose="02000506030000020004" pitchFamily="50" charset="0"/>
              </a:rPr>
              <a:t>. In the absence of birth registration, legal identity may be conferred by a legally-recognized identification authority; this system should be linked to the </a:t>
            </a:r>
            <a:r>
              <a:rPr lang="en-US" sz="2300" dirty="0">
                <a:solidFill>
                  <a:schemeClr val="accent2"/>
                </a:solidFill>
                <a:latin typeface="Proxima Nova Lt" panose="02000506030000020004" pitchFamily="50" charset="0"/>
              </a:rPr>
              <a:t>civil registration system </a:t>
            </a:r>
            <a:r>
              <a:rPr lang="en-US" sz="2300" dirty="0">
                <a:latin typeface="Proxima Nova Lt" panose="02000506030000020004" pitchFamily="50" charset="0"/>
              </a:rPr>
              <a:t>to ensure a </a:t>
            </a:r>
            <a:r>
              <a:rPr lang="en-US" sz="2300" dirty="0">
                <a:solidFill>
                  <a:schemeClr val="accent2"/>
                </a:solidFill>
                <a:latin typeface="Proxima Nova Lt" panose="02000506030000020004" pitchFamily="50" charset="0"/>
              </a:rPr>
              <a:t>holistic approach</a:t>
            </a:r>
            <a:r>
              <a:rPr lang="en-US" sz="2300" dirty="0">
                <a:latin typeface="Proxima Nova Lt" panose="02000506030000020004" pitchFamily="50" charset="0"/>
              </a:rPr>
              <a:t> to legal identity from </a:t>
            </a:r>
            <a:r>
              <a:rPr lang="en-US" sz="2300" dirty="0">
                <a:solidFill>
                  <a:schemeClr val="accent2"/>
                </a:solidFill>
                <a:latin typeface="Proxima Nova Lt" panose="02000506030000020004" pitchFamily="50" charset="0"/>
              </a:rPr>
              <a:t>birth to death</a:t>
            </a:r>
            <a:r>
              <a:rPr lang="en-US" sz="2300" dirty="0">
                <a:latin typeface="Proxima Nova Lt" panose="02000506030000020004" pitchFamily="50" charset="0"/>
              </a:rPr>
              <a:t>.  (</a:t>
            </a:r>
            <a:r>
              <a:rPr lang="en-US" sz="2300" dirty="0"/>
              <a:t>UN LIEG</a:t>
            </a:r>
            <a:r>
              <a:rPr lang="en-US" sz="2300" dirty="0">
                <a:latin typeface="Proxima Nova Lt" panose="02000506030000020004" pitchFamily="50" charset="0"/>
              </a:rPr>
              <a:t>)</a:t>
            </a:r>
          </a:p>
        </p:txBody>
      </p:sp>
      <p:sp>
        <p:nvSpPr>
          <p:cNvPr id="15" name="AutoShape 6" descr="Image result for lebanon flag">
            <a:extLst>
              <a:ext uri="{FF2B5EF4-FFF2-40B4-BE49-F238E27FC236}">
                <a16:creationId xmlns:a16="http://schemas.microsoft.com/office/drawing/2014/main" id="{9A6E8323-6F67-400F-A8D2-82B1B6A1A6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1000" y="2157413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6FBC62-7EF8-48E9-3001-DC68ADF0BD70}"/>
              </a:ext>
            </a:extLst>
          </p:cNvPr>
          <p:cNvSpPr txBox="1"/>
          <p:nvPr/>
        </p:nvSpPr>
        <p:spPr>
          <a:xfrm>
            <a:off x="922917" y="33025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/>
              <a:t>What’s Legal Identity? </a:t>
            </a:r>
            <a:endParaRPr lang="en-SO" sz="4400" dirty="0"/>
          </a:p>
        </p:txBody>
      </p:sp>
      <p:pic>
        <p:nvPicPr>
          <p:cNvPr id="4" name="Picture 3" descr="Diagram of a diagram showing a diagram of a water supply system&#10;&#10;Description automatically generated">
            <a:extLst>
              <a:ext uri="{FF2B5EF4-FFF2-40B4-BE49-F238E27FC236}">
                <a16:creationId xmlns:a16="http://schemas.microsoft.com/office/drawing/2014/main" id="{24E51255-BBEB-7ACD-D314-B9B052D40E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t="18947" r="1213" b="15263"/>
          <a:stretch/>
        </p:blipFill>
        <p:spPr>
          <a:xfrm>
            <a:off x="3889892" y="4352330"/>
            <a:ext cx="8302108" cy="25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86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FC2A6-CF09-F0F5-FA3B-8289E1D4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100" y="329184"/>
            <a:ext cx="7065772" cy="1783080"/>
          </a:xfrm>
        </p:spPr>
        <p:txBody>
          <a:bodyPr anchor="b">
            <a:norm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dirty="0"/>
              <a:t>Linkages between the CRVS system &amp; the Digital ID system</a:t>
            </a:r>
          </a:p>
        </p:txBody>
      </p:sp>
      <p:pic>
        <p:nvPicPr>
          <p:cNvPr id="5" name="Picture 4" descr="Programming data on computer monitor">
            <a:extLst>
              <a:ext uri="{FF2B5EF4-FFF2-40B4-BE49-F238E27FC236}">
                <a16:creationId xmlns:a16="http://schemas.microsoft.com/office/drawing/2014/main" id="{8DF9CA50-C0CC-17ED-5FDB-B1DF1B4F1D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37622" t="-1" r="22362" b="-1"/>
          <a:stretch/>
        </p:blipFill>
        <p:spPr>
          <a:xfrm>
            <a:off x="-1" y="10"/>
            <a:ext cx="4111245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4557D-5B47-60E6-E6C8-71C3DD2CA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3700" y="2786888"/>
            <a:ext cx="7620000" cy="3887724"/>
          </a:xfrm>
        </p:spPr>
        <p:txBody>
          <a:bodyPr>
            <a:normAutofit/>
          </a:bodyPr>
          <a:lstStyle/>
          <a:p>
            <a:pPr algn="just">
              <a:lnSpc>
                <a:spcPct val="7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300" dirty="0">
                <a:latin typeface="Calibri" panose="020F0502020204030204" pitchFamily="34" charset="0"/>
                <a:cs typeface="Arial" panose="020B0604020202020204" pitchFamily="34" charset="0"/>
              </a:rPr>
              <a:t>The CRVS system serves as foundational source for the digital ID system</a:t>
            </a:r>
          </a:p>
          <a:p>
            <a:pPr algn="just">
              <a:lnSpc>
                <a:spcPct val="7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300" dirty="0">
                <a:latin typeface="Calibri" panose="020F0502020204030204" pitchFamily="34" charset="0"/>
                <a:cs typeface="Arial" panose="020B0604020202020204" pitchFamily="34" charset="0"/>
              </a:rPr>
              <a:t>Linking digital identity data to vital records can help prevent identity fraud</a:t>
            </a:r>
          </a:p>
          <a:p>
            <a:pPr algn="just">
              <a:lnSpc>
                <a:spcPct val="7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300" dirty="0">
                <a:latin typeface="Calibri" panose="020F0502020204030204" pitchFamily="34" charset="0"/>
                <a:cs typeface="Arial" panose="020B0604020202020204" pitchFamily="34" charset="0"/>
              </a:rPr>
              <a:t>The CRVS and the digital ID systems provides a more comprehensive approach to identity management, spanning the full life cycle of an individual (from birth to death)</a:t>
            </a:r>
          </a:p>
          <a:p>
            <a:pPr algn="just">
              <a:lnSpc>
                <a:spcPct val="7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300" dirty="0">
                <a:latin typeface="Calibri" panose="020F0502020204030204" pitchFamily="34" charset="0"/>
                <a:cs typeface="Arial" panose="020B0604020202020204" pitchFamily="34" charset="0"/>
              </a:rPr>
              <a:t>The interoperability of CRVS and digital ID systems can enhance overall governance and accountability</a:t>
            </a:r>
          </a:p>
          <a:p>
            <a:pPr algn="just">
              <a:lnSpc>
                <a:spcPct val="7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300" dirty="0">
                <a:latin typeface="Calibri" panose="020F0502020204030204" pitchFamily="34" charset="0"/>
                <a:cs typeface="Arial" panose="020B0604020202020204" pitchFamily="34" charset="0"/>
              </a:rPr>
              <a:t>The two systems can be complementary and mutually reinforcing as strengthening linkages will improve overall coverage, accuracy and reliability of data &amp; records.</a:t>
            </a:r>
          </a:p>
        </p:txBody>
      </p:sp>
    </p:spTree>
    <p:extLst>
      <p:ext uri="{BB962C8B-B14F-4D97-AF65-F5344CB8AC3E}">
        <p14:creationId xmlns:p14="http://schemas.microsoft.com/office/powerpoint/2010/main" val="3670148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FC2A6-CF09-F0F5-FA3B-8289E1D4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sz="5400" dirty="0"/>
              <a:t>Next Steps: What Can Be Done? 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4557D-5B47-60E6-E6C8-71C3DD2CA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2071316"/>
            <a:ext cx="7263408" cy="4119172"/>
          </a:xfrm>
        </p:spPr>
        <p:txBody>
          <a:bodyPr anchor="t">
            <a:noAutofit/>
          </a:bodyPr>
          <a:lstStyle/>
          <a:p>
            <a:pPr algn="just">
              <a:spcBef>
                <a:spcPts val="600"/>
              </a:spcBef>
            </a:pPr>
            <a:r>
              <a:rPr lang="en-US" sz="2300" dirty="0">
                <a:latin typeface="Calibri" panose="020F0502020204030204" pitchFamily="34" charset="0"/>
                <a:cs typeface="Arial" panose="020B0604020202020204" pitchFamily="34" charset="0"/>
              </a:rPr>
              <a:t>Facilitate close collaboration between the government agencies responsible for CRVS and digital ID systems</a:t>
            </a:r>
          </a:p>
          <a:p>
            <a:pPr algn="just">
              <a:spcBef>
                <a:spcPts val="600"/>
              </a:spcBef>
            </a:pPr>
            <a:r>
              <a:rPr lang="en-US" sz="2300" dirty="0">
                <a:latin typeface="Calibri" panose="020F0502020204030204" pitchFamily="34" charset="0"/>
                <a:cs typeface="Arial" panose="020B0604020202020204" pitchFamily="34" charset="0"/>
              </a:rPr>
              <a:t>Develop clear governance structures and decision-making processes to strengthen linkages of the two systems</a:t>
            </a:r>
          </a:p>
          <a:p>
            <a:pPr algn="just">
              <a:spcBef>
                <a:spcPts val="600"/>
              </a:spcBef>
            </a:pPr>
            <a:r>
              <a:rPr lang="en-US" sz="2300" dirty="0">
                <a:latin typeface="Calibri" panose="020F0502020204030204" pitchFamily="34" charset="0"/>
                <a:cs typeface="Arial" panose="020B0604020202020204" pitchFamily="34" charset="0"/>
              </a:rPr>
              <a:t>Ensure strengthening the interoperability of CRVS and Digital ID Systems (each system should be designed to support and connect with the other)</a:t>
            </a:r>
          </a:p>
          <a:p>
            <a:pPr algn="just">
              <a:spcBef>
                <a:spcPts val="600"/>
              </a:spcBef>
            </a:pPr>
            <a:r>
              <a:rPr lang="en-US" sz="2300" dirty="0">
                <a:latin typeface="Calibri" panose="020F0502020204030204" pitchFamily="34" charset="0"/>
                <a:cs typeface="Arial" panose="020B0604020202020204" pitchFamily="34" charset="0"/>
              </a:rPr>
              <a:t>Enable Late Birth Registration during Digital ID Enrolment (the digital ID enrolment process should provide an opportunity for late birth registration) </a:t>
            </a:r>
          </a:p>
          <a:p>
            <a:pPr algn="just">
              <a:spcBef>
                <a:spcPts val="600"/>
              </a:spcBef>
            </a:pPr>
            <a:r>
              <a:rPr lang="en-US" sz="2300" dirty="0"/>
              <a:t>Enable seamless data exchange between the CRVS and digital ID systems while ensuring data privacy, security &amp; integrity. </a:t>
            </a:r>
          </a:p>
        </p:txBody>
      </p:sp>
      <p:pic>
        <p:nvPicPr>
          <p:cNvPr id="6" name="Picture 4" descr="Exclamation mark on a yellow background">
            <a:extLst>
              <a:ext uri="{FF2B5EF4-FFF2-40B4-BE49-F238E27FC236}">
                <a16:creationId xmlns:a16="http://schemas.microsoft.com/office/drawing/2014/main" id="{5DDFA9D6-6AB4-A9D1-0ABD-306FBFD25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20043" r="7803"/>
          <a:stretch/>
        </p:blipFill>
        <p:spPr>
          <a:xfrm>
            <a:off x="8247888" y="2071316"/>
            <a:ext cx="3941064" cy="479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7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949DBF7-D8C4-42EB-9EE9-7A7DFBF0F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668" y="1830528"/>
            <a:ext cx="9476665" cy="3196945"/>
          </a:xfrm>
          <a:prstGeom prst="rect">
            <a:avLst/>
          </a:prstGeom>
          <a:ln>
            <a:noFill/>
          </a:ln>
        </p:spPr>
      </p:pic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07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DA440A-985F-436B-923C-FE7F03786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b="1"/>
              <a:t>Contents</a:t>
            </a:r>
            <a:endParaRPr lang="en-GB" sz="5400" b="1"/>
          </a:p>
        </p:txBody>
      </p:sp>
      <p:sp>
        <p:nvSpPr>
          <p:cNvPr id="69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45EDA-0164-439F-9B2B-FB0DC1A8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861" y="2807208"/>
            <a:ext cx="4648039" cy="3410712"/>
          </a:xfrm>
        </p:spPr>
        <p:txBody>
          <a:bodyPr anchor="t">
            <a:normAutofit lnSpcReduction="10000"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sz="2200" dirty="0"/>
              <a:t>Background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sz="2200" dirty="0"/>
              <a:t>Status of Civil Registration in Somalia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sz="2200" dirty="0"/>
              <a:t>Key Achievements since 2021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sz="2200" dirty="0" err="1"/>
              <a:t>eCRVS</a:t>
            </a:r>
            <a:r>
              <a:rPr lang="en-GB" sz="2200" dirty="0"/>
              <a:t> Demo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sz="2200" dirty="0"/>
              <a:t>National CRVS Policy – an Overview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sz="2200" dirty="0"/>
              <a:t>The UN LIA Holistic Approach Model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sz="2200" dirty="0"/>
              <a:t>Linkages between the CRVS system &amp; the Digital ID system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sz="2200" dirty="0"/>
              <a:t>Next Steps: What can be done?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en-GB" sz="2200" dirty="0"/>
          </a:p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endParaRPr lang="en-GB" sz="2200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8EFA7-3978-FD3E-B8C0-2EF5ED7540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52" b="11406"/>
          <a:stretch/>
        </p:blipFill>
        <p:spPr>
          <a:xfrm>
            <a:off x="4836695" y="2573756"/>
            <a:ext cx="7668079" cy="371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51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FC2A6-CF09-F0F5-FA3B-8289E1D4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Background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4557D-5B47-60E6-E6C8-71C3DD2CA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8153400" cy="4468958"/>
          </a:xfrm>
        </p:spPr>
        <p:txBody>
          <a:bodyPr>
            <a:normAutofit lnSpcReduction="10000"/>
          </a:bodyPr>
          <a:lstStyle/>
          <a:p>
            <a:pPr marL="457200" lvl="1" indent="-457200">
              <a:spcBef>
                <a:spcPts val="1000"/>
              </a:spcBef>
            </a:pPr>
            <a:r>
              <a:rPr lang="en-US" sz="2500" dirty="0"/>
              <a:t>Prior to the government collapse in 1991, all districts in the country offered registration services for births, deaths, marriages, and divorces</a:t>
            </a:r>
          </a:p>
          <a:p>
            <a:pPr marL="457200" lvl="1" indent="-457200">
              <a:spcBef>
                <a:spcPts val="1000"/>
              </a:spcBef>
            </a:pPr>
            <a:r>
              <a:rPr lang="en-US" sz="2500" dirty="0"/>
              <a:t>The CRVS system ceased functioning post-1991, with almost no remaining records or traces</a:t>
            </a:r>
          </a:p>
          <a:p>
            <a:pPr marL="457200" lvl="1" indent="-457200">
              <a:spcBef>
                <a:spcPts val="1000"/>
              </a:spcBef>
            </a:pPr>
            <a:r>
              <a:rPr lang="en-GB" sz="2500" dirty="0"/>
              <a:t>The existing CRVS legal framework in Somalia </a:t>
            </a:r>
            <a:r>
              <a:rPr lang="en-GB" sz="2500"/>
              <a:t>was fragmented, </a:t>
            </a:r>
            <a:r>
              <a:rPr lang="en-GB" sz="2500" dirty="0"/>
              <a:t>became outdated and is not functioning effectively with the country’s current federated government structure</a:t>
            </a:r>
          </a:p>
          <a:p>
            <a:pPr marL="457200" lvl="1" indent="-457200">
              <a:spcBef>
                <a:spcPts val="1000"/>
              </a:spcBef>
            </a:pPr>
            <a:r>
              <a:rPr lang="en-GB" sz="2500" dirty="0"/>
              <a:t>It does not also adequately address the digital technological advances made in CRVS services over the past 30 years. </a:t>
            </a:r>
            <a:endParaRPr lang="en-US" sz="2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8A9CE-D063-B2F3-D0EB-FE36350AB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1971516"/>
            <a:ext cx="3197352" cy="465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44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FC2A6-CF09-F0F5-FA3B-8289E1D4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ctr">
            <a:normAutofit/>
          </a:bodyPr>
          <a:lstStyle/>
          <a:p>
            <a:r>
              <a:rPr lang="en-US" b="1" dirty="0"/>
              <a:t>Status of Civil Registration in Somalia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984A9-5888-CC63-2546-C6A7EA82F4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688"/>
          <a:stretch/>
        </p:blipFill>
        <p:spPr>
          <a:xfrm>
            <a:off x="7791408" y="1842226"/>
            <a:ext cx="3941064" cy="48476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4557D-5B47-60E6-E6C8-71C3DD2CA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2071316"/>
            <a:ext cx="7379315" cy="4119172"/>
          </a:xfrm>
        </p:spPr>
        <p:txBody>
          <a:bodyPr anchor="t">
            <a:noAutofit/>
          </a:bodyPr>
          <a:lstStyle/>
          <a:p>
            <a:r>
              <a:rPr lang="en-US" sz="2500" dirty="0"/>
              <a:t>Current CRVS processes are bureaucratic and fragmented, coordinated nationally and administered by local governments without contributing to national statistics</a:t>
            </a:r>
          </a:p>
          <a:p>
            <a:r>
              <a:rPr lang="en-US" sz="2500" dirty="0"/>
              <a:t>A total of 33 districts and Mogadishu Municipality provide birth certifications on demand</a:t>
            </a:r>
          </a:p>
          <a:p>
            <a:r>
              <a:rPr lang="en-US" sz="2500" dirty="0"/>
              <a:t>Hospitals </a:t>
            </a:r>
            <a:r>
              <a:rPr lang="ru-RU" sz="2500" dirty="0"/>
              <a:t>nationwide</a:t>
            </a:r>
            <a:r>
              <a:rPr lang="en-US" sz="2500" dirty="0"/>
              <a:t> record live births and deaths, most confined to individual hospital registers and not integrated into a national database</a:t>
            </a:r>
            <a:endParaRPr lang="ru-RU" sz="2500" dirty="0"/>
          </a:p>
          <a:p>
            <a:r>
              <a:rPr lang="en-US" sz="2500" dirty="0"/>
              <a:t>There are no official estimates on the completeness of vital events registration in Somalia.</a:t>
            </a:r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13366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1177663" y="-119315"/>
            <a:ext cx="14547325" cy="911632"/>
            <a:chOff x="0" y="-38100"/>
            <a:chExt cx="6110362" cy="531751"/>
          </a:xfrm>
        </p:grpSpPr>
        <p:sp>
          <p:nvSpPr>
            <p:cNvPr id="6" name="Freeform 6"/>
            <p:cNvSpPr/>
            <p:nvPr/>
          </p:nvSpPr>
          <p:spPr>
            <a:xfrm>
              <a:off x="494657" y="0"/>
              <a:ext cx="5121047" cy="493651"/>
            </a:xfrm>
            <a:custGeom>
              <a:avLst/>
              <a:gdLst/>
              <a:ahLst/>
              <a:cxnLst/>
              <a:rect l="l" t="t" r="r" b="b"/>
              <a:pathLst>
                <a:path w="6110362" h="493651">
                  <a:moveTo>
                    <a:pt x="0" y="0"/>
                  </a:moveTo>
                  <a:lnTo>
                    <a:pt x="6110362" y="0"/>
                  </a:lnTo>
                  <a:lnTo>
                    <a:pt x="6110362" y="493651"/>
                  </a:lnTo>
                  <a:lnTo>
                    <a:pt x="0" y="493651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110362" cy="5317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5216" y="1845933"/>
            <a:ext cx="11846785" cy="4380851"/>
            <a:chOff x="0" y="0"/>
            <a:chExt cx="23693570" cy="87617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74038" cy="8652535"/>
            </a:xfrm>
            <a:custGeom>
              <a:avLst/>
              <a:gdLst/>
              <a:ahLst/>
              <a:cxnLst/>
              <a:rect l="l" t="t" r="r" b="b"/>
              <a:pathLst>
                <a:path w="6174038" h="8652535">
                  <a:moveTo>
                    <a:pt x="0" y="0"/>
                  </a:moveTo>
                  <a:lnTo>
                    <a:pt x="6174038" y="0"/>
                  </a:lnTo>
                  <a:lnTo>
                    <a:pt x="6174038" y="8652535"/>
                  </a:lnTo>
                  <a:lnTo>
                    <a:pt x="0" y="8652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7730" r="-8233" b="-13218"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176763" y="0"/>
              <a:ext cx="17516807" cy="6651681"/>
            </a:xfrm>
            <a:custGeom>
              <a:avLst/>
              <a:gdLst/>
              <a:ahLst/>
              <a:cxnLst/>
              <a:rect l="l" t="t" r="r" b="b"/>
              <a:pathLst>
                <a:path w="17516807" h="6651681">
                  <a:moveTo>
                    <a:pt x="0" y="0"/>
                  </a:moveTo>
                  <a:lnTo>
                    <a:pt x="17516807" y="0"/>
                  </a:lnTo>
                  <a:lnTo>
                    <a:pt x="17516807" y="6651681"/>
                  </a:lnTo>
                  <a:lnTo>
                    <a:pt x="0" y="6651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499258" y="5310877"/>
              <a:ext cx="4723810" cy="3341658"/>
            </a:xfrm>
            <a:custGeom>
              <a:avLst/>
              <a:gdLst/>
              <a:ahLst/>
              <a:cxnLst/>
              <a:rect l="l" t="t" r="r" b="b"/>
              <a:pathLst>
                <a:path w="4723810" h="3341658">
                  <a:moveTo>
                    <a:pt x="0" y="0"/>
                  </a:moveTo>
                  <a:lnTo>
                    <a:pt x="4723810" y="0"/>
                  </a:lnTo>
                  <a:lnTo>
                    <a:pt x="4723810" y="3341658"/>
                  </a:lnTo>
                  <a:lnTo>
                    <a:pt x="0" y="3341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6719416" y="5085810"/>
              <a:ext cx="2669470" cy="3566724"/>
            </a:xfrm>
            <a:custGeom>
              <a:avLst/>
              <a:gdLst/>
              <a:ahLst/>
              <a:cxnLst/>
              <a:rect l="l" t="t" r="r" b="b"/>
              <a:pathLst>
                <a:path w="2669470" h="3566724">
                  <a:moveTo>
                    <a:pt x="0" y="0"/>
                  </a:moveTo>
                  <a:lnTo>
                    <a:pt x="2669471" y="0"/>
                  </a:lnTo>
                  <a:lnTo>
                    <a:pt x="2669471" y="3566725"/>
                  </a:lnTo>
                  <a:lnTo>
                    <a:pt x="0" y="3566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1501570" y="5249561"/>
              <a:ext cx="4887647" cy="3457557"/>
            </a:xfrm>
            <a:custGeom>
              <a:avLst/>
              <a:gdLst/>
              <a:ahLst/>
              <a:cxnLst/>
              <a:rect l="l" t="t" r="r" b="b"/>
              <a:pathLst>
                <a:path w="4887647" h="3457557">
                  <a:moveTo>
                    <a:pt x="0" y="0"/>
                  </a:moveTo>
                  <a:lnTo>
                    <a:pt x="4887646" y="0"/>
                  </a:lnTo>
                  <a:lnTo>
                    <a:pt x="4887646" y="3457557"/>
                  </a:lnTo>
                  <a:lnTo>
                    <a:pt x="0" y="3457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9940506" y="5329045"/>
              <a:ext cx="2381464" cy="3432657"/>
            </a:xfrm>
            <a:custGeom>
              <a:avLst/>
              <a:gdLst/>
              <a:ahLst/>
              <a:cxnLst/>
              <a:rect l="l" t="t" r="r" b="b"/>
              <a:pathLst>
                <a:path w="2381464" h="3432657">
                  <a:moveTo>
                    <a:pt x="0" y="0"/>
                  </a:moveTo>
                  <a:lnTo>
                    <a:pt x="2381464" y="0"/>
                  </a:lnTo>
                  <a:lnTo>
                    <a:pt x="2381464" y="3432657"/>
                  </a:lnTo>
                  <a:lnTo>
                    <a:pt x="0" y="3432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09078" y="846901"/>
            <a:ext cx="10737706" cy="609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4400" b="1" dirty="0">
                <a:latin typeface="+mj-lt"/>
                <a:ea typeface="+mj-ea"/>
                <a:cs typeface="+mj-cs"/>
                <a:sym typeface="Open Sans Extra Bold"/>
              </a:rPr>
              <a:t>Birth Certificates in Different Administrations  </a:t>
            </a:r>
            <a:endParaRPr lang="en-US" sz="4400" b="1" dirty="0">
              <a:latin typeface="+mj-lt"/>
              <a:ea typeface="+mj-ea"/>
              <a:cs typeface="+mj-cs"/>
              <a:sym typeface="Open Sans Extra Bold"/>
            </a:endParaRP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5737E203-C011-C032-61F8-C3AB6F17E6DD}"/>
              </a:ext>
            </a:extLst>
          </p:cNvPr>
          <p:cNvGrpSpPr/>
          <p:nvPr/>
        </p:nvGrpSpPr>
        <p:grpSpPr>
          <a:xfrm>
            <a:off x="-1177665" y="6244444"/>
            <a:ext cx="14547325" cy="613556"/>
            <a:chOff x="0" y="-38100"/>
            <a:chExt cx="6110362" cy="531751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EEFDF33A-6172-F893-AB6C-A80E523DC7A5}"/>
                </a:ext>
              </a:extLst>
            </p:cNvPr>
            <p:cNvSpPr/>
            <p:nvPr/>
          </p:nvSpPr>
          <p:spPr>
            <a:xfrm>
              <a:off x="494657" y="0"/>
              <a:ext cx="5121047" cy="493651"/>
            </a:xfrm>
            <a:custGeom>
              <a:avLst/>
              <a:gdLst/>
              <a:ahLst/>
              <a:cxnLst/>
              <a:rect l="l" t="t" r="r" b="b"/>
              <a:pathLst>
                <a:path w="6110362" h="493651">
                  <a:moveTo>
                    <a:pt x="0" y="0"/>
                  </a:moveTo>
                  <a:lnTo>
                    <a:pt x="6110362" y="0"/>
                  </a:lnTo>
                  <a:lnTo>
                    <a:pt x="6110362" y="493651"/>
                  </a:lnTo>
                  <a:lnTo>
                    <a:pt x="0" y="493651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098C65C5-88F7-4EB6-5736-A6B2BBADBA14}"/>
                </a:ext>
              </a:extLst>
            </p:cNvPr>
            <p:cNvSpPr txBox="1"/>
            <p:nvPr/>
          </p:nvSpPr>
          <p:spPr>
            <a:xfrm>
              <a:off x="0" y="-38100"/>
              <a:ext cx="6110362" cy="5317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FC2A6-CF09-F0F5-FA3B-8289E1D4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04" y="543401"/>
            <a:ext cx="10515600" cy="1054004"/>
          </a:xfrm>
        </p:spPr>
        <p:txBody>
          <a:bodyPr>
            <a:normAutofit/>
          </a:bodyPr>
          <a:lstStyle/>
          <a:p>
            <a:r>
              <a:rPr lang="en-GB" b="1" dirty="0"/>
              <a:t>Key Achievements since 2021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4557D-5B47-60E6-E6C8-71C3DD2CA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88" y="1929383"/>
            <a:ext cx="7411055" cy="4563491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TWG, comprising representatives from the Federal &amp; State-level relevant Institutions, has convened quarterly since the last quarter of 2021.</a:t>
            </a:r>
          </a:p>
          <a:p>
            <a:pPr algn="just">
              <a:spcBef>
                <a:spcPts val="0"/>
              </a:spcBef>
              <a:spcAft>
                <a:spcPts val="800"/>
              </a:spcAft>
            </a:pP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800"/>
              </a:spcAft>
            </a:pP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209550D-0575-E400-E8CF-E083B5841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547" y="4110872"/>
            <a:ext cx="4145091" cy="2747128"/>
          </a:xfrm>
          <a:prstGeom prst="rect">
            <a:avLst/>
          </a:prstGeom>
        </p:spPr>
      </p:pic>
      <p:pic>
        <p:nvPicPr>
          <p:cNvPr id="15" name="Picture 14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3A5A9677-3EAA-8A78-9A52-6F7F4C8C6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547" y="1002053"/>
            <a:ext cx="4145091" cy="3108819"/>
          </a:xfrm>
          <a:prstGeom prst="rect">
            <a:avLst/>
          </a:prstGeom>
        </p:spPr>
      </p:pic>
      <p:pic>
        <p:nvPicPr>
          <p:cNvPr id="17" name="Picture 16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E96F9D8B-DD41-1771-DD36-291C2FDF5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49" y="3203138"/>
            <a:ext cx="5482293" cy="365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45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FC2A6-CF09-F0F5-FA3B-8289E1D4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04" y="543401"/>
            <a:ext cx="10515600" cy="1054004"/>
          </a:xfrm>
        </p:spPr>
        <p:txBody>
          <a:bodyPr>
            <a:normAutofit/>
          </a:bodyPr>
          <a:lstStyle/>
          <a:p>
            <a:r>
              <a:rPr lang="en-GB" b="1" dirty="0"/>
              <a:t>Key Achievements since 2021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4557D-5B47-60E6-E6C8-71C3DD2CA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88" y="1929383"/>
            <a:ext cx="7411055" cy="4563491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Third National Steering Committee annual meeting is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set to take place in September 2024.</a:t>
            </a:r>
          </a:p>
          <a:p>
            <a:pPr algn="just">
              <a:spcBef>
                <a:spcPts val="0"/>
              </a:spcBef>
              <a:spcAft>
                <a:spcPts val="800"/>
              </a:spcAft>
            </a:pP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800"/>
              </a:spcAft>
            </a:pP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ACF59E7-D77B-C72A-A90B-4E4F5E35B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" b="11751"/>
          <a:stretch/>
        </p:blipFill>
        <p:spPr>
          <a:xfrm>
            <a:off x="351081" y="2771613"/>
            <a:ext cx="7561300" cy="40931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595A53-23B9-EC86-6276-BC1E276522B3}"/>
              </a:ext>
            </a:extLst>
          </p:cNvPr>
          <p:cNvGrpSpPr/>
          <p:nvPr/>
        </p:nvGrpSpPr>
        <p:grpSpPr>
          <a:xfrm>
            <a:off x="7912381" y="1104422"/>
            <a:ext cx="4381799" cy="5210177"/>
            <a:chOff x="7569843" y="1027906"/>
            <a:chExt cx="4381799" cy="5210177"/>
          </a:xfrm>
        </p:grpSpPr>
        <p:pic>
          <p:nvPicPr>
            <p:cNvPr id="13" name="Picture 12" descr="A group of people in a room&#10;&#10;Description automatically generated">
              <a:extLst>
                <a:ext uri="{FF2B5EF4-FFF2-40B4-BE49-F238E27FC236}">
                  <a16:creationId xmlns:a16="http://schemas.microsoft.com/office/drawing/2014/main" id="{479D3F19-F54B-11C0-68D5-E9F88A8DB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9843" y="1027906"/>
              <a:ext cx="2801039" cy="3596906"/>
            </a:xfrm>
            <a:prstGeom prst="rect">
              <a:avLst/>
            </a:prstGeom>
          </p:spPr>
        </p:pic>
        <p:pic>
          <p:nvPicPr>
            <p:cNvPr id="14" name="Picture 13" descr="A cover of a document&#10;&#10;Description automatically generated">
              <a:extLst>
                <a:ext uri="{FF2B5EF4-FFF2-40B4-BE49-F238E27FC236}">
                  <a16:creationId xmlns:a16="http://schemas.microsoft.com/office/drawing/2014/main" id="{3C369247-9288-976B-0237-E775E6422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6738">
              <a:off x="9773041" y="3321751"/>
              <a:ext cx="2178601" cy="2916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8706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FC2A6-CF09-F0F5-FA3B-8289E1D4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/>
              <a:t>Key Achievements since 2021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4557D-5B47-60E6-E6C8-71C3DD2CA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6731644" cy="4563491"/>
          </a:xfrm>
        </p:spPr>
        <p:txBody>
          <a:bodyPr>
            <a:normAutofit fontScale="92500" lnSpcReduction="20000"/>
          </a:bodyPr>
          <a:lstStyle/>
          <a:p>
            <a:pPr algn="just"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CRVS Department has been elevated to a General Directorate within the Ministry of Interior as of 2024</a:t>
            </a:r>
          </a:p>
          <a:p>
            <a:pPr algn="just">
              <a:spcBef>
                <a:spcPts val="0"/>
              </a:spcBef>
              <a:spcAft>
                <a:spcPts val="800"/>
              </a:spcAft>
            </a:pPr>
            <a:r>
              <a:rPr lang="en-GB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Ministries of Interior at FMS level established  Civil Registration Service Offices</a:t>
            </a:r>
          </a:p>
          <a:p>
            <a:pPr algn="just">
              <a:spcBef>
                <a:spcPts val="0"/>
              </a:spcBef>
              <a:spcAft>
                <a:spcPts val="800"/>
              </a:spcAft>
            </a:pPr>
            <a:r>
              <a:rPr lang="en-GB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CR directorate trained stakeholders both domestically and internationally, and equipped state coordination offices and 21 district registrar offices</a:t>
            </a:r>
            <a:endParaRPr lang="en-GB" sz="1600" dirty="0"/>
          </a:p>
          <a:p>
            <a:pPr algn="just">
              <a:spcBef>
                <a:spcPts val="0"/>
              </a:spcBef>
              <a:spcAft>
                <a:spcPts val="800"/>
              </a:spcAft>
            </a:pPr>
            <a:r>
              <a:rPr lang="en-US" altLang="en-US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also established strong stakeholder coordination, particularly with NIRA, MOH, SNBS, and FMS MOIs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800"/>
              </a:spcAft>
            </a:pPr>
            <a:r>
              <a:rPr lang="en-GB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outlined in the National CRVS Strategic Plan, Somalia aims to produce its first Vital Statistics report by 2029.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800"/>
              </a:spcAft>
              <a:buNone/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500" b="1" i="1" u="sng" dirty="0">
                <a:solidFill>
                  <a:srgbClr val="3467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Vision:</a:t>
            </a:r>
            <a:r>
              <a:rPr lang="en-US" sz="2500" b="1" dirty="0">
                <a:solidFill>
                  <a:srgbClr val="346733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500" i="1" dirty="0">
                <a:solidFill>
                  <a:srgbClr val="5083CB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500" i="1" dirty="0">
                <a:solidFill>
                  <a:srgbClr val="5083C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have a universal and complete registration of vital events in Somalia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E960C7-1FC2-7669-F494-61D0FEC205D7}"/>
              </a:ext>
            </a:extLst>
          </p:cNvPr>
          <p:cNvGrpSpPr/>
          <p:nvPr/>
        </p:nvGrpSpPr>
        <p:grpSpPr>
          <a:xfrm>
            <a:off x="7558269" y="1027906"/>
            <a:ext cx="4376165" cy="5314701"/>
            <a:chOff x="7569844" y="1027906"/>
            <a:chExt cx="4376165" cy="53147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B9EF0C-2202-5B3D-9E77-3D21AAA13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1" r="3896"/>
            <a:stretch/>
          </p:blipFill>
          <p:spPr>
            <a:xfrm>
              <a:off x="7569844" y="1027906"/>
              <a:ext cx="2427048" cy="347073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578731-5853-CA96-9C64-3BC5264BF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7419">
              <a:off x="9774250" y="3272434"/>
              <a:ext cx="2171759" cy="3070173"/>
            </a:xfrm>
            <a:prstGeom prst="rect">
              <a:avLst/>
            </a:prstGeom>
          </p:spPr>
        </p:pic>
      </p:grpSp>
      <p:pic>
        <p:nvPicPr>
          <p:cNvPr id="1026" name="Picture 2" descr="UNICEF Logo PNG Vector (SVG) Free Download">
            <a:extLst>
              <a:ext uri="{FF2B5EF4-FFF2-40B4-BE49-F238E27FC236}">
                <a16:creationId xmlns:a16="http://schemas.microsoft.com/office/drawing/2014/main" id="{F5A4E1E5-79A1-2373-B137-4380C5149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269" y="5526186"/>
            <a:ext cx="1455842" cy="114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66F16F8A-CF01-C7E3-C3AD-4A4F81C18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62635"/>
            <a:ext cx="2487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774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FC2A6-CF09-F0F5-FA3B-8289E1D4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16" y="17440"/>
            <a:ext cx="8633346" cy="1690798"/>
          </a:xfrm>
        </p:spPr>
        <p:txBody>
          <a:bodyPr>
            <a:normAutofit/>
          </a:bodyPr>
          <a:lstStyle/>
          <a:p>
            <a:r>
              <a:rPr lang="en-GB" sz="4000" b="1" dirty="0" err="1"/>
              <a:t>eCRVS</a:t>
            </a:r>
            <a:r>
              <a:rPr lang="en-GB" sz="4000" b="1" dirty="0"/>
              <a:t> - Digital First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4557D-5B47-60E6-E6C8-71C3DD2CA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0475"/>
            <a:ext cx="3999971" cy="372182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GB" sz="2300" dirty="0">
                <a:latin typeface="Calibri" panose="020F0502020204030204" pitchFamily="34" charset="0"/>
                <a:cs typeface="Arial" panose="020B0604020202020204" pitchFamily="34" charset="0"/>
              </a:rPr>
              <a:t>Digital Somalia </a:t>
            </a:r>
            <a:r>
              <a:rPr lang="en-GB" sz="2300" dirty="0" err="1">
                <a:latin typeface="Calibri" panose="020F0502020204030204" pitchFamily="34" charset="0"/>
                <a:cs typeface="Arial" panose="020B0604020202020204" pitchFamily="34" charset="0"/>
              </a:rPr>
              <a:t>eCRVS</a:t>
            </a:r>
            <a:r>
              <a:rPr lang="en-GB" sz="2300" dirty="0">
                <a:latin typeface="Calibri" panose="020F0502020204030204" pitchFamily="34" charset="0"/>
                <a:cs typeface="Arial" panose="020B0604020202020204" pitchFamily="34" charset="0"/>
              </a:rPr>
              <a:t> platform has been developed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GB" sz="2300" dirty="0">
                <a:latin typeface="Calibri" panose="020F0502020204030204" pitchFamily="34" charset="0"/>
                <a:cs typeface="Arial" panose="020B0604020202020204" pitchFamily="34" charset="0"/>
              </a:rPr>
              <a:t>The birth and death registration systems have been completed and are ready for piloting in 21 Districts across the country.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C2A620-412A-66FB-61A0-ECF5CC1F8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933" y="1384475"/>
            <a:ext cx="3325118" cy="2518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28FE4A-FB3B-B8D9-4B89-1934D4AD5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469" y="1542417"/>
            <a:ext cx="3325118" cy="2360834"/>
          </a:xfrm>
          <a:prstGeom prst="rect">
            <a:avLst/>
          </a:prstGeom>
        </p:spPr>
      </p:pic>
      <p:pic>
        <p:nvPicPr>
          <p:cNvPr id="4" name="Picture 3" descr="A login screen with a blue and white emblem&#10;&#10;Description automatically generated">
            <a:extLst>
              <a:ext uri="{FF2B5EF4-FFF2-40B4-BE49-F238E27FC236}">
                <a16:creationId xmlns:a16="http://schemas.microsoft.com/office/drawing/2014/main" id="{1EBA9A44-4834-1F89-5B16-F3326DFF2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235" y="3903251"/>
            <a:ext cx="1660831" cy="27704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131910-E030-57AB-6FD7-940CC4922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862" y="4061443"/>
            <a:ext cx="1515022" cy="22279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7A68A3-005B-3464-C895-71251D1D5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8801" y="4059309"/>
            <a:ext cx="1565151" cy="22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7666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5376</TotalTime>
  <Words>767</Words>
  <Application>Microsoft Macintosh PowerPoint</Application>
  <PresentationFormat>Widescreen</PresentationFormat>
  <Paragraphs>67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Proxima Nova Lt</vt:lpstr>
      <vt:lpstr>Proxima Nova Rg</vt:lpstr>
      <vt:lpstr>1_Office Theme</vt:lpstr>
      <vt:lpstr>Civil Registration in  Somalia</vt:lpstr>
      <vt:lpstr>Contents</vt:lpstr>
      <vt:lpstr>Background</vt:lpstr>
      <vt:lpstr>Status of Civil Registration in Somalia </vt:lpstr>
      <vt:lpstr>PowerPoint Presentation</vt:lpstr>
      <vt:lpstr>Key Achievements since 2021</vt:lpstr>
      <vt:lpstr>Key Achievements since 2021</vt:lpstr>
      <vt:lpstr>Key Achievements since 2021</vt:lpstr>
      <vt:lpstr>eCRVS - Digital First Approach</vt:lpstr>
      <vt:lpstr>The National CRVS Policy - an Overview</vt:lpstr>
      <vt:lpstr>The National CRVS Policy - an Overview</vt:lpstr>
      <vt:lpstr>PowerPoint Presentation</vt:lpstr>
      <vt:lpstr>PowerPoint Presentation</vt:lpstr>
      <vt:lpstr>Linkages between the CRVS system &amp; the Digital ID system</vt:lpstr>
      <vt:lpstr>Next Steps: What Can Be Done?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William Muhwava</dc:creator>
  <cp:lastModifiedBy>M. Mohamud</cp:lastModifiedBy>
  <cp:revision>75</cp:revision>
  <dcterms:created xsi:type="dcterms:W3CDTF">2022-09-20T01:45:54Z</dcterms:created>
  <dcterms:modified xsi:type="dcterms:W3CDTF">2024-08-17T12:20:19Z</dcterms:modified>
</cp:coreProperties>
</file>