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8" r:id="rId2"/>
    <p:sldId id="297" r:id="rId3"/>
    <p:sldId id="261" r:id="rId4"/>
    <p:sldId id="299" r:id="rId5"/>
    <p:sldId id="296" r:id="rId6"/>
    <p:sldId id="263" r:id="rId7"/>
    <p:sldId id="3350" r:id="rId8"/>
    <p:sldId id="257" r:id="rId9"/>
    <p:sldId id="258" r:id="rId10"/>
    <p:sldId id="259" r:id="rId11"/>
    <p:sldId id="278" r:id="rId1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C34F6-915C-47C4-80F1-602874F92BBF}" type="datetimeFigureOut">
              <a:rPr lang="LID4096" smtClean="0"/>
              <a:t>08/17/2024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894DE-7CB1-4FD6-8504-8D1A83ED0C0F}" type="slidenum">
              <a:rPr lang="LID4096" smtClean="0"/>
              <a:t>‹#›</a:t>
            </a:fld>
            <a:endParaRPr lang="LID4096"/>
          </a:p>
        </p:txBody>
      </p:sp>
    </p:spTree>
    <p:extLst>
      <p:ext uri="{BB962C8B-B14F-4D97-AF65-F5344CB8AC3E}">
        <p14:creationId xmlns:p14="http://schemas.microsoft.com/office/powerpoint/2010/main" val="423613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 name="Google Shape;45;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Google Shape;38;p1: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 name="Google Shape;39;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C72894DE-7CB1-4FD6-8504-8D1A83ED0C0F}" type="slidenum">
              <a:rPr lang="LID4096" smtClean="0"/>
              <a:t>4</a:t>
            </a:fld>
            <a:endParaRPr lang="LID4096"/>
          </a:p>
        </p:txBody>
      </p:sp>
    </p:spTree>
    <p:extLst>
      <p:ext uri="{BB962C8B-B14F-4D97-AF65-F5344CB8AC3E}">
        <p14:creationId xmlns:p14="http://schemas.microsoft.com/office/powerpoint/2010/main" val="239662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9" name="Google Shape;17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471E-B166-195F-24E7-0B14332C8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D628BF5-DD79-EDE9-B58E-2DBF2E1E1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508BB2AC-48E7-7012-3732-940DFE7E55FE}"/>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5" name="Footer Placeholder 4">
            <a:extLst>
              <a:ext uri="{FF2B5EF4-FFF2-40B4-BE49-F238E27FC236}">
                <a16:creationId xmlns:a16="http://schemas.microsoft.com/office/drawing/2014/main" id="{DD0A95A1-3501-0F50-6C63-0AAFD9D4AE1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B99826B-9408-A6A2-C980-2A371A045CBE}"/>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426998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56DE-7915-B3A1-12FB-C6A0C0C654FB}"/>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A03AB5F-2EF8-FC81-5B98-825F007EE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03B9227-C46F-3CA1-CA23-2ED8FE310191}"/>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5" name="Footer Placeholder 4">
            <a:extLst>
              <a:ext uri="{FF2B5EF4-FFF2-40B4-BE49-F238E27FC236}">
                <a16:creationId xmlns:a16="http://schemas.microsoft.com/office/drawing/2014/main" id="{383B4D20-A902-DF6C-45EC-76E9D1B8288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E55A673-E6F0-449A-9F6A-979B79463152}"/>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354951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C95FC1-1F19-83C5-2BC2-631428D266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CEBBDF42-C457-F937-930C-69EE743C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11E5B35-8927-91DA-1C67-70691DBCFD8F}"/>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5" name="Footer Placeholder 4">
            <a:extLst>
              <a:ext uri="{FF2B5EF4-FFF2-40B4-BE49-F238E27FC236}">
                <a16:creationId xmlns:a16="http://schemas.microsoft.com/office/drawing/2014/main" id="{761800BA-6C9D-6C33-EDDB-25785989EAC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3A2A995-0C5D-322A-9CA1-CC63E6071530}"/>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4131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pic>
        <p:nvPicPr>
          <p:cNvPr id="19" name="Google Shape;19;p18" descr="http://www.abflags.com/_flags/flags-of-the-world/Somalia%20flag/Somalia%20flag-XL-anim.gif"/>
          <p:cNvPicPr preferRelativeResize="0"/>
          <p:nvPr/>
        </p:nvPicPr>
        <p:blipFill rotWithShape="1">
          <a:blip r:embed="rId2">
            <a:alphaModFix/>
          </a:blip>
          <a:srcRect/>
          <a:stretch/>
        </p:blipFill>
        <p:spPr>
          <a:xfrm>
            <a:off x="10261600" y="0"/>
            <a:ext cx="2010256" cy="1143000"/>
          </a:xfrm>
          <a:prstGeom prst="rect">
            <a:avLst/>
          </a:prstGeom>
          <a:noFill/>
          <a:ln>
            <a:noFill/>
          </a:ln>
        </p:spPr>
      </p:pic>
      <p:pic>
        <p:nvPicPr>
          <p:cNvPr id="20" name="Google Shape;20;p18" descr="http://www.abflags.com/_flags/flags-of-the-world/Somalia%20flag/Somalia%20flag-XL-anim.gif"/>
          <p:cNvPicPr preferRelativeResize="0"/>
          <p:nvPr/>
        </p:nvPicPr>
        <p:blipFill rotWithShape="1">
          <a:blip r:embed="rId2">
            <a:alphaModFix/>
          </a:blip>
          <a:srcRect/>
          <a:stretch/>
        </p:blipFill>
        <p:spPr>
          <a:xfrm>
            <a:off x="10261600" y="0"/>
            <a:ext cx="2010256" cy="1143000"/>
          </a:xfrm>
          <a:prstGeom prst="rect">
            <a:avLst/>
          </a:prstGeom>
          <a:noFill/>
          <a:ln>
            <a:noFill/>
          </a:ln>
        </p:spPr>
      </p:pic>
      <p:sp>
        <p:nvSpPr>
          <p:cNvPr id="21" name="Google Shape;21;p18"/>
          <p:cNvSpPr txBox="1">
            <a:spLocks noGrp="1"/>
          </p:cNvSpPr>
          <p:nvPr>
            <p:ph type="title"/>
          </p:nvPr>
        </p:nvSpPr>
        <p:spPr>
          <a:xfrm>
            <a:off x="406400" y="76200"/>
            <a:ext cx="10160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609600" y="1524000"/>
            <a:ext cx="10972800" cy="449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82732866"/>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0D01-C153-C2B5-196D-46CC81FEC0F7}"/>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1348CBA-33B7-7630-D430-0484F0807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AD5383A-CBF9-1655-904A-92694C3886A5}"/>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5" name="Footer Placeholder 4">
            <a:extLst>
              <a:ext uri="{FF2B5EF4-FFF2-40B4-BE49-F238E27FC236}">
                <a16:creationId xmlns:a16="http://schemas.microsoft.com/office/drawing/2014/main" id="{1A56DCC6-F665-925D-36E7-554307C6CEF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3CAC3D3-1A45-2C5E-A24A-8CFCDD20B3C6}"/>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170784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EEDB-DB0E-AAF8-689F-9A6309EA6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F511DBCD-D667-C66A-E589-43A59E103C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C2434-E26E-8F39-2D9C-04D0BD3C490D}"/>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5" name="Footer Placeholder 4">
            <a:extLst>
              <a:ext uri="{FF2B5EF4-FFF2-40B4-BE49-F238E27FC236}">
                <a16:creationId xmlns:a16="http://schemas.microsoft.com/office/drawing/2014/main" id="{F1EA9E44-8E7E-F53D-AA99-D0FC2BCF89A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B0C3792-9EB8-F0A1-75A1-E6076B1E6EDB}"/>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363681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4342-A545-626F-36FA-5CDE45A1031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C5A61DC9-C516-7FC0-3615-404BF1F103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D3C99EE5-868F-ABDD-F8E0-9A34B289E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89FD35C2-9E90-1324-8630-0EAED041D82D}"/>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6" name="Footer Placeholder 5">
            <a:extLst>
              <a:ext uri="{FF2B5EF4-FFF2-40B4-BE49-F238E27FC236}">
                <a16:creationId xmlns:a16="http://schemas.microsoft.com/office/drawing/2014/main" id="{D5602BF0-98C0-DD82-A628-C94152D0D28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18C00DF-8A31-278A-160C-8330858921D4}"/>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166559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CCD4-16E9-FBC4-DBA8-CA47EB2D8CAD}"/>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96623B5-187C-A39A-F536-0220379F6D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28189-2883-A94E-AE85-D190AE012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09073F61-E202-D527-C7C4-EB6B2B959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3B5BD-770B-4547-1CD2-D3F735FAC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D2B7A8F3-0542-F40A-0F6D-6DA769423E16}"/>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8" name="Footer Placeholder 7">
            <a:extLst>
              <a:ext uri="{FF2B5EF4-FFF2-40B4-BE49-F238E27FC236}">
                <a16:creationId xmlns:a16="http://schemas.microsoft.com/office/drawing/2014/main" id="{915BC8B6-8179-C1F2-0B20-EBF0093BA1C9}"/>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18CB0F22-70F2-0AA4-89A8-8647E7A0E1A0}"/>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185539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6503-8B45-12E0-FD42-5BD6334866EE}"/>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09D347D-87DD-84D3-5FFB-470472786101}"/>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4" name="Footer Placeholder 3">
            <a:extLst>
              <a:ext uri="{FF2B5EF4-FFF2-40B4-BE49-F238E27FC236}">
                <a16:creationId xmlns:a16="http://schemas.microsoft.com/office/drawing/2014/main" id="{A5A21D2F-68B3-75C2-C540-BEE9BA425266}"/>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107E9B7C-0177-FF10-2198-AF4BB412D62A}"/>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414590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D6DEF-8BF6-DA5C-3F2C-CD858AA3D49B}"/>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3" name="Footer Placeholder 2">
            <a:extLst>
              <a:ext uri="{FF2B5EF4-FFF2-40B4-BE49-F238E27FC236}">
                <a16:creationId xmlns:a16="http://schemas.microsoft.com/office/drawing/2014/main" id="{FB7D7C38-F3DF-EDBB-5D7F-09351FEA7053}"/>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43FD4D4F-0C57-60EE-6376-C8293D58A0F6}"/>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76763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44EF-8DAE-A435-D218-565E2BD44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F897C9F8-F7D7-E693-05AB-DEBE3D18F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AEBFFF8F-D10D-D48D-800A-91387C382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8B522-191C-D3B5-06B6-773C098D50D4}"/>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6" name="Footer Placeholder 5">
            <a:extLst>
              <a:ext uri="{FF2B5EF4-FFF2-40B4-BE49-F238E27FC236}">
                <a16:creationId xmlns:a16="http://schemas.microsoft.com/office/drawing/2014/main" id="{98276EA5-C1A1-95A8-B2B3-576273FDFACF}"/>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E037FD7-A7D6-778C-C6E5-8D399B70413E}"/>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24957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2798-1DCD-7338-559E-86674DA86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D80C8F24-3D7D-214F-A4E7-87EC7D378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2E9F5385-ECBB-1780-7239-8AE01ADF8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8152-C19D-FAFF-85AA-977185375C38}"/>
              </a:ext>
            </a:extLst>
          </p:cNvPr>
          <p:cNvSpPr>
            <a:spLocks noGrp="1"/>
          </p:cNvSpPr>
          <p:nvPr>
            <p:ph type="dt" sz="half" idx="10"/>
          </p:nvPr>
        </p:nvSpPr>
        <p:spPr/>
        <p:txBody>
          <a:bodyPr/>
          <a:lstStyle/>
          <a:p>
            <a:fld id="{C6F03302-DEBF-420C-AAED-DEAC0358871C}" type="datetimeFigureOut">
              <a:rPr lang="LID4096" smtClean="0"/>
              <a:t>08/17/2024</a:t>
            </a:fld>
            <a:endParaRPr lang="LID4096"/>
          </a:p>
        </p:txBody>
      </p:sp>
      <p:sp>
        <p:nvSpPr>
          <p:cNvPr id="6" name="Footer Placeholder 5">
            <a:extLst>
              <a:ext uri="{FF2B5EF4-FFF2-40B4-BE49-F238E27FC236}">
                <a16:creationId xmlns:a16="http://schemas.microsoft.com/office/drawing/2014/main" id="{07CC1E02-5BB6-B4E7-1E08-2FF8042DCF2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3176B8C-F314-F9AB-1524-CF8580FF1CF1}"/>
              </a:ext>
            </a:extLst>
          </p:cNvPr>
          <p:cNvSpPr>
            <a:spLocks noGrp="1"/>
          </p:cNvSpPr>
          <p:nvPr>
            <p:ph type="sldNum" sz="quarter" idx="12"/>
          </p:nvPr>
        </p:nvSpPr>
        <p:spPr/>
        <p:txBody>
          <a:bodyPr/>
          <a:lstStyle/>
          <a:p>
            <a:fld id="{3D7A2454-C582-469F-B3CA-0C49D07C8748}" type="slidenum">
              <a:rPr lang="LID4096" smtClean="0"/>
              <a:t>‹#›</a:t>
            </a:fld>
            <a:endParaRPr lang="LID4096"/>
          </a:p>
        </p:txBody>
      </p:sp>
    </p:spTree>
    <p:extLst>
      <p:ext uri="{BB962C8B-B14F-4D97-AF65-F5344CB8AC3E}">
        <p14:creationId xmlns:p14="http://schemas.microsoft.com/office/powerpoint/2010/main" val="134477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BF798-916E-B872-9972-236F9A466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9E8DF97-9132-BAC8-E310-5DE01BDD8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3FA0E22-D8E4-BF01-C594-C74DB0EE4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F03302-DEBF-420C-AAED-DEAC0358871C}" type="datetimeFigureOut">
              <a:rPr lang="LID4096" smtClean="0"/>
              <a:t>08/17/2024</a:t>
            </a:fld>
            <a:endParaRPr lang="LID4096"/>
          </a:p>
        </p:txBody>
      </p:sp>
      <p:sp>
        <p:nvSpPr>
          <p:cNvPr id="5" name="Footer Placeholder 4">
            <a:extLst>
              <a:ext uri="{FF2B5EF4-FFF2-40B4-BE49-F238E27FC236}">
                <a16:creationId xmlns:a16="http://schemas.microsoft.com/office/drawing/2014/main" id="{D111CCE5-4303-6F16-816C-6CA90B9E4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12D7128B-F779-29D3-F2FA-EC7096F4B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7A2454-C582-469F-B3CA-0C49D07C8748}" type="slidenum">
              <a:rPr lang="LID4096" smtClean="0"/>
              <a:t>‹#›</a:t>
            </a:fld>
            <a:endParaRPr lang="LID4096"/>
          </a:p>
        </p:txBody>
      </p:sp>
    </p:spTree>
    <p:extLst>
      <p:ext uri="{BB962C8B-B14F-4D97-AF65-F5344CB8AC3E}">
        <p14:creationId xmlns:p14="http://schemas.microsoft.com/office/powerpoint/2010/main" val="142839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a:spLocks noGrp="1"/>
          </p:cNvSpPr>
          <p:nvPr>
            <p:ph type="ctrTitle"/>
          </p:nvPr>
        </p:nvSpPr>
        <p:spPr>
          <a:xfrm>
            <a:off x="1687287" y="1694731"/>
            <a:ext cx="8322129" cy="1153886"/>
          </a:xfrm>
          <a:prstGeom prst="rect">
            <a:avLst/>
          </a:prstGeom>
          <a:noFill/>
          <a:ln>
            <a:noFill/>
          </a:ln>
        </p:spPr>
        <p:txBody>
          <a:bodyPr spcFirstLastPara="1" vert="horz" wrap="square" lIns="91425" tIns="45700" rIns="91425" bIns="45700" rtlCol="0" anchor="ctr" anchorCtr="0">
            <a:noAutofit/>
          </a:bodyPr>
          <a:lstStyle/>
          <a:p>
            <a:pPr lvl="0"/>
            <a:r>
              <a:rPr lang="en-GB" sz="3200" b="1" dirty="0">
                <a:solidFill>
                  <a:srgbClr val="5788BE"/>
                </a:solidFill>
              </a:rPr>
              <a:t>Somalia Country Assessment Workshop on Digital Legal Identity and Digital Public Infrastructure</a:t>
            </a:r>
            <a:endParaRPr sz="3200" b="1" dirty="0">
              <a:solidFill>
                <a:srgbClr val="5788BE"/>
              </a:solidFill>
            </a:endParaRPr>
          </a:p>
        </p:txBody>
      </p:sp>
      <p:sp>
        <p:nvSpPr>
          <p:cNvPr id="48" name="Google Shape;48;p2"/>
          <p:cNvSpPr txBox="1">
            <a:spLocks noGrp="1"/>
          </p:cNvSpPr>
          <p:nvPr>
            <p:ph type="subTitle" idx="1"/>
          </p:nvPr>
        </p:nvSpPr>
        <p:spPr>
          <a:xfrm>
            <a:off x="7913916" y="5926500"/>
            <a:ext cx="4191000" cy="931500"/>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dk1"/>
              </a:buClr>
              <a:buSzPts val="3200"/>
            </a:pPr>
            <a:r>
              <a:rPr lang="en-GB" dirty="0">
                <a:solidFill>
                  <a:srgbClr val="0070C0"/>
                </a:solidFill>
              </a:rPr>
              <a:t>17 August, 2024</a:t>
            </a:r>
            <a:endParaRPr dirty="0">
              <a:solidFill>
                <a:srgbClr val="0070C0"/>
              </a:solidFill>
            </a:endParaRPr>
          </a:p>
          <a:p>
            <a:pPr>
              <a:spcBef>
                <a:spcPts val="640"/>
              </a:spcBef>
              <a:buClr>
                <a:schemeClr val="dk1"/>
              </a:buClr>
              <a:buSzPts val="3200"/>
            </a:pPr>
            <a:r>
              <a:rPr lang="en-GB" dirty="0">
                <a:solidFill>
                  <a:srgbClr val="0070C0"/>
                </a:solidFill>
              </a:rPr>
              <a:t>Mogadishu</a:t>
            </a:r>
            <a:endParaRPr dirty="0">
              <a:solidFill>
                <a:srgbClr val="0070C0"/>
              </a:solidFill>
            </a:endParaRPr>
          </a:p>
          <a:p>
            <a:pPr>
              <a:spcBef>
                <a:spcPts val="640"/>
              </a:spcBef>
              <a:buClr>
                <a:schemeClr val="dk1"/>
              </a:buClr>
              <a:buSzPts val="3200"/>
            </a:pPr>
            <a:endParaRPr dirty="0">
              <a:solidFill>
                <a:srgbClr val="0070C0"/>
              </a:solidFill>
            </a:endParaRPr>
          </a:p>
        </p:txBody>
      </p:sp>
      <p:sp>
        <p:nvSpPr>
          <p:cNvPr id="2" name="Google Shape;48;p2">
            <a:extLst>
              <a:ext uri="{FF2B5EF4-FFF2-40B4-BE49-F238E27FC236}">
                <a16:creationId xmlns:a16="http://schemas.microsoft.com/office/drawing/2014/main" id="{421768F8-2BF3-9D6D-B15F-52E6A695A912}"/>
              </a:ext>
            </a:extLst>
          </p:cNvPr>
          <p:cNvSpPr txBox="1">
            <a:spLocks/>
          </p:cNvSpPr>
          <p:nvPr/>
        </p:nvSpPr>
        <p:spPr>
          <a:xfrm>
            <a:off x="4381500" y="3219476"/>
            <a:ext cx="4191000" cy="931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3200400" marR="0" lvl="6"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657600" marR="0" lvl="7"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4114800" marR="0" lvl="8"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indent="0">
              <a:spcBef>
                <a:spcPts val="0"/>
              </a:spcBef>
            </a:pPr>
            <a:r>
              <a:rPr lang="en-GB" sz="2400" dirty="0">
                <a:solidFill>
                  <a:schemeClr val="tx1"/>
                </a:solidFill>
              </a:rPr>
              <a:t>Somalia National Bureau of Statistics Presentation</a:t>
            </a:r>
          </a:p>
        </p:txBody>
      </p:sp>
      <p:pic>
        <p:nvPicPr>
          <p:cNvPr id="3" name="Google Shape;49;p2">
            <a:extLst>
              <a:ext uri="{FF2B5EF4-FFF2-40B4-BE49-F238E27FC236}">
                <a16:creationId xmlns:a16="http://schemas.microsoft.com/office/drawing/2014/main" id="{71CC1E45-BCD4-F45D-F6BA-C5CB58D543B4}"/>
              </a:ext>
            </a:extLst>
          </p:cNvPr>
          <p:cNvPicPr preferRelativeResize="0"/>
          <p:nvPr/>
        </p:nvPicPr>
        <p:blipFill rotWithShape="1">
          <a:blip r:embed="rId3">
            <a:alphaModFix/>
          </a:blip>
          <a:srcRect/>
          <a:stretch/>
        </p:blipFill>
        <p:spPr>
          <a:xfrm>
            <a:off x="5643679" y="-44027"/>
            <a:ext cx="1666642" cy="1411442"/>
          </a:xfrm>
          <a:prstGeom prst="rect">
            <a:avLst/>
          </a:prstGeom>
          <a:noFill/>
          <a:ln>
            <a:noFill/>
          </a:ln>
        </p:spPr>
      </p:pic>
      <p:sp>
        <p:nvSpPr>
          <p:cNvPr id="4" name="Google Shape;48;p2">
            <a:extLst>
              <a:ext uri="{FF2B5EF4-FFF2-40B4-BE49-F238E27FC236}">
                <a16:creationId xmlns:a16="http://schemas.microsoft.com/office/drawing/2014/main" id="{9971FCC5-9483-FCF8-AA81-055B5D673868}"/>
              </a:ext>
            </a:extLst>
          </p:cNvPr>
          <p:cNvSpPr txBox="1">
            <a:spLocks/>
          </p:cNvSpPr>
          <p:nvPr/>
        </p:nvSpPr>
        <p:spPr>
          <a:xfrm>
            <a:off x="4158343" y="4396122"/>
            <a:ext cx="4191000" cy="931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3200400" marR="0" lvl="6"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657600" marR="0" lvl="7"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4114800" marR="0" lvl="8" indent="-355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indent="0">
              <a:spcBef>
                <a:spcPts val="0"/>
              </a:spcBef>
            </a:pPr>
            <a:r>
              <a:rPr lang="en-GB" sz="2400" dirty="0">
                <a:solidFill>
                  <a:srgbClr val="0070C0"/>
                </a:solidFill>
              </a:rPr>
              <a:t>Government issued Identifications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4F82-51A3-93FB-E59D-F9BB6B5EF371}"/>
              </a:ext>
            </a:extLst>
          </p:cNvPr>
          <p:cNvSpPr>
            <a:spLocks noGrp="1"/>
          </p:cNvSpPr>
          <p:nvPr>
            <p:ph type="title"/>
          </p:nvPr>
        </p:nvSpPr>
        <p:spPr>
          <a:xfrm>
            <a:off x="841248" y="256032"/>
            <a:ext cx="10506456" cy="1014984"/>
          </a:xfrm>
        </p:spPr>
        <p:txBody>
          <a:bodyPr anchor="b">
            <a:normAutofit fontScale="90000"/>
          </a:bodyPr>
          <a:lstStyle/>
          <a:p>
            <a:r>
              <a:rPr lang="en-GB" dirty="0"/>
              <a:t>Government issued ID ownership by age group</a:t>
            </a:r>
            <a:endParaRPr lang="LID4096"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E84B3157-E926-5F0E-4024-23BA3D7E7E3A}"/>
              </a:ext>
            </a:extLst>
          </p:cNvPr>
          <p:cNvGraphicFramePr>
            <a:graphicFrameLocks noGrp="1"/>
          </p:cNvGraphicFramePr>
          <p:nvPr>
            <p:ph idx="1"/>
            <p:extLst>
              <p:ext uri="{D42A27DB-BD31-4B8C-83A1-F6EECF244321}">
                <p14:modId xmlns:p14="http://schemas.microsoft.com/office/powerpoint/2010/main" val="1065695173"/>
              </p:ext>
            </p:extLst>
          </p:nvPr>
        </p:nvGraphicFramePr>
        <p:xfrm>
          <a:off x="2357922" y="1926266"/>
          <a:ext cx="7476158" cy="4357536"/>
        </p:xfrm>
        <a:graphic>
          <a:graphicData uri="http://schemas.openxmlformats.org/drawingml/2006/table">
            <a:tbl>
              <a:tblPr firstRow="1" bandRow="1">
                <a:tableStyleId>{5C22544A-7EE6-4342-B048-85BDC9FD1C3A}</a:tableStyleId>
              </a:tblPr>
              <a:tblGrid>
                <a:gridCol w="2298125">
                  <a:extLst>
                    <a:ext uri="{9D8B030D-6E8A-4147-A177-3AD203B41FA5}">
                      <a16:colId xmlns:a16="http://schemas.microsoft.com/office/drawing/2014/main" val="1205930523"/>
                    </a:ext>
                  </a:extLst>
                </a:gridCol>
                <a:gridCol w="1233333">
                  <a:extLst>
                    <a:ext uri="{9D8B030D-6E8A-4147-A177-3AD203B41FA5}">
                      <a16:colId xmlns:a16="http://schemas.microsoft.com/office/drawing/2014/main" val="1142355325"/>
                    </a:ext>
                  </a:extLst>
                </a:gridCol>
                <a:gridCol w="1316362">
                  <a:extLst>
                    <a:ext uri="{9D8B030D-6E8A-4147-A177-3AD203B41FA5}">
                      <a16:colId xmlns:a16="http://schemas.microsoft.com/office/drawing/2014/main" val="1992177599"/>
                    </a:ext>
                  </a:extLst>
                </a:gridCol>
                <a:gridCol w="2628338">
                  <a:extLst>
                    <a:ext uri="{9D8B030D-6E8A-4147-A177-3AD203B41FA5}">
                      <a16:colId xmlns:a16="http://schemas.microsoft.com/office/drawing/2014/main" val="3658453307"/>
                    </a:ext>
                  </a:extLst>
                </a:gridCol>
              </a:tblGrid>
              <a:tr h="272346">
                <a:tc>
                  <a:txBody>
                    <a:bodyPr/>
                    <a:lstStyle/>
                    <a:p>
                      <a:pPr algn="l" fontAlgn="b"/>
                      <a:r>
                        <a:rPr lang="en-CA" sz="1400" u="none" strike="noStrike">
                          <a:effectLst/>
                        </a:rPr>
                        <a:t>Age group</a:t>
                      </a:r>
                      <a:endParaRPr lang="en-CA" sz="1400" b="1" i="0" u="none" strike="noStrike">
                        <a:solidFill>
                          <a:srgbClr val="000000"/>
                        </a:solidFill>
                        <a:effectLst/>
                        <a:latin typeface="Calibri" panose="020F0502020204030204" pitchFamily="34" charset="0"/>
                      </a:endParaRPr>
                    </a:p>
                  </a:txBody>
                  <a:tcPr marL="8213" marR="8213" marT="8213" marB="0" anchor="b"/>
                </a:tc>
                <a:tc>
                  <a:txBody>
                    <a:bodyPr/>
                    <a:lstStyle/>
                    <a:p>
                      <a:pPr algn="l" fontAlgn="b"/>
                      <a:r>
                        <a:rPr lang="en-CA" sz="1400" u="none" strike="noStrike">
                          <a:effectLst/>
                        </a:rPr>
                        <a:t>No ID</a:t>
                      </a:r>
                      <a:endParaRPr lang="en-CA" sz="1400" b="1" i="0" u="none" strike="noStrike">
                        <a:solidFill>
                          <a:srgbClr val="000000"/>
                        </a:solidFill>
                        <a:effectLst/>
                        <a:latin typeface="Calibri" panose="020F0502020204030204" pitchFamily="34" charset="0"/>
                      </a:endParaRPr>
                    </a:p>
                  </a:txBody>
                  <a:tcPr marL="8213" marR="8213" marT="8213" marB="0" anchor="b"/>
                </a:tc>
                <a:tc>
                  <a:txBody>
                    <a:bodyPr/>
                    <a:lstStyle/>
                    <a:p>
                      <a:pPr algn="l" fontAlgn="b"/>
                      <a:r>
                        <a:rPr lang="en-CA" sz="1400" u="none" strike="noStrike">
                          <a:effectLst/>
                        </a:rPr>
                        <a:t>Passport</a:t>
                      </a:r>
                      <a:endParaRPr lang="en-CA" sz="1400" b="1" i="0" u="none" strike="noStrike">
                        <a:solidFill>
                          <a:srgbClr val="000000"/>
                        </a:solidFill>
                        <a:effectLst/>
                        <a:latin typeface="Calibri" panose="020F0502020204030204" pitchFamily="34" charset="0"/>
                      </a:endParaRPr>
                    </a:p>
                  </a:txBody>
                  <a:tcPr marL="8213" marR="8213" marT="8213" marB="0" anchor="b"/>
                </a:tc>
                <a:tc>
                  <a:txBody>
                    <a:bodyPr/>
                    <a:lstStyle/>
                    <a:p>
                      <a:pPr algn="l" fontAlgn="b"/>
                      <a:r>
                        <a:rPr lang="en-GB" sz="1400" u="none" strike="noStrike">
                          <a:effectLst/>
                        </a:rPr>
                        <a:t>Any other form of ID</a:t>
                      </a:r>
                      <a:endParaRPr lang="en-GB" sz="1400" b="1"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38194318"/>
                  </a:ext>
                </a:extLst>
              </a:tr>
              <a:tr h="272346">
                <a:tc>
                  <a:txBody>
                    <a:bodyPr/>
                    <a:lstStyle/>
                    <a:p>
                      <a:pPr algn="l" fontAlgn="b"/>
                      <a:r>
                        <a:rPr lang="en-NG" sz="1400" u="none" strike="noStrike">
                          <a:effectLst/>
                        </a:rPr>
                        <a:t>15-19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92.5</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1.5</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6.1</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45565690"/>
                  </a:ext>
                </a:extLst>
              </a:tr>
              <a:tr h="272346">
                <a:tc>
                  <a:txBody>
                    <a:bodyPr/>
                    <a:lstStyle/>
                    <a:p>
                      <a:pPr algn="l" fontAlgn="b"/>
                      <a:r>
                        <a:rPr lang="en-NG" sz="1400" u="none" strike="noStrike">
                          <a:effectLst/>
                        </a:rPr>
                        <a:t>20-24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85.2</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3.2</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11.7</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737117745"/>
                  </a:ext>
                </a:extLst>
              </a:tr>
              <a:tr h="272346">
                <a:tc>
                  <a:txBody>
                    <a:bodyPr/>
                    <a:lstStyle/>
                    <a:p>
                      <a:pPr algn="l" fontAlgn="b"/>
                      <a:r>
                        <a:rPr lang="en-NG" sz="1400" u="none" strike="noStrike">
                          <a:effectLst/>
                        </a:rPr>
                        <a:t>25-29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83.3</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4.7</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12</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3361083174"/>
                  </a:ext>
                </a:extLst>
              </a:tr>
              <a:tr h="272346">
                <a:tc>
                  <a:txBody>
                    <a:bodyPr/>
                    <a:lstStyle/>
                    <a:p>
                      <a:pPr algn="l" fontAlgn="b"/>
                      <a:r>
                        <a:rPr lang="en-NG" sz="1400" u="none" strike="noStrike">
                          <a:effectLst/>
                        </a:rPr>
                        <a:t>30-34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82.9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13.1</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466577818"/>
                  </a:ext>
                </a:extLst>
              </a:tr>
              <a:tr h="272346">
                <a:tc>
                  <a:txBody>
                    <a:bodyPr/>
                    <a:lstStyle/>
                    <a:p>
                      <a:pPr algn="l" fontAlgn="b"/>
                      <a:r>
                        <a:rPr lang="en-NG" sz="1400" u="none" strike="noStrike">
                          <a:effectLst/>
                        </a:rPr>
                        <a:t>35-39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84.6</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3.9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11.4</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4103749209"/>
                  </a:ext>
                </a:extLst>
              </a:tr>
              <a:tr h="272346">
                <a:tc>
                  <a:txBody>
                    <a:bodyPr/>
                    <a:lstStyle/>
                    <a:p>
                      <a:pPr algn="l" fontAlgn="b"/>
                      <a:r>
                        <a:rPr lang="en-NG" sz="1400" u="none" strike="noStrike">
                          <a:effectLst/>
                        </a:rPr>
                        <a:t>40-44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83.6</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3.9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12.5</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965249089"/>
                  </a:ext>
                </a:extLst>
              </a:tr>
              <a:tr h="272346">
                <a:tc>
                  <a:txBody>
                    <a:bodyPr/>
                    <a:lstStyle/>
                    <a:p>
                      <a:pPr algn="l" fontAlgn="b"/>
                      <a:r>
                        <a:rPr lang="en-NG" sz="1400" u="none" strike="noStrike">
                          <a:effectLst/>
                        </a:rPr>
                        <a:t>45 - 49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80.9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6.2</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12.9</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3715088024"/>
                  </a:ext>
                </a:extLst>
              </a:tr>
              <a:tr h="272346">
                <a:tc>
                  <a:txBody>
                    <a:bodyPr/>
                    <a:lstStyle/>
                    <a:p>
                      <a:pPr algn="l" fontAlgn="b"/>
                      <a:r>
                        <a:rPr lang="en-NG" sz="1400" u="none" strike="noStrike">
                          <a:effectLst/>
                        </a:rPr>
                        <a:t>50 - 54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81.3</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6.1</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12.6</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035066619"/>
                  </a:ext>
                </a:extLst>
              </a:tr>
              <a:tr h="272346">
                <a:tc>
                  <a:txBody>
                    <a:bodyPr/>
                    <a:lstStyle/>
                    <a:p>
                      <a:pPr algn="l" fontAlgn="b"/>
                      <a:r>
                        <a:rPr lang="en-NG" sz="1400" u="none" strike="noStrike">
                          <a:effectLst/>
                        </a:rPr>
                        <a:t>55 -59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80.3</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7.1</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12.6</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1713912866"/>
                  </a:ext>
                </a:extLst>
              </a:tr>
              <a:tr h="272346">
                <a:tc>
                  <a:txBody>
                    <a:bodyPr/>
                    <a:lstStyle/>
                    <a:p>
                      <a:pPr algn="l" fontAlgn="b"/>
                      <a:r>
                        <a:rPr lang="en-NG" sz="1400" u="none" strike="noStrike">
                          <a:effectLst/>
                        </a:rPr>
                        <a:t>60 -64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82</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6.2</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11.8</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3680370650"/>
                  </a:ext>
                </a:extLst>
              </a:tr>
              <a:tr h="272346">
                <a:tc>
                  <a:txBody>
                    <a:bodyPr/>
                    <a:lstStyle/>
                    <a:p>
                      <a:pPr algn="l" fontAlgn="b"/>
                      <a:r>
                        <a:rPr lang="en-NG" sz="1400" u="none" strike="noStrike">
                          <a:effectLst/>
                        </a:rPr>
                        <a:t>65 - 69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83.7</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7.5</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8.8</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3465937487"/>
                  </a:ext>
                </a:extLst>
              </a:tr>
              <a:tr h="272346">
                <a:tc>
                  <a:txBody>
                    <a:bodyPr/>
                    <a:lstStyle/>
                    <a:p>
                      <a:pPr algn="l" fontAlgn="b"/>
                      <a:r>
                        <a:rPr lang="en-NG" sz="1400" u="none" strike="noStrike">
                          <a:effectLst/>
                        </a:rPr>
                        <a:t>70 - 74</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84.1</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6</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9.9</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413378131"/>
                  </a:ext>
                </a:extLst>
              </a:tr>
              <a:tr h="272346">
                <a:tc>
                  <a:txBody>
                    <a:bodyPr/>
                    <a:lstStyle/>
                    <a:p>
                      <a:pPr algn="l" fontAlgn="b"/>
                      <a:r>
                        <a:rPr lang="en-NG" sz="1400" u="none" strike="noStrike">
                          <a:effectLst/>
                        </a:rPr>
                        <a:t>75 -79</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87.7</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10.8</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1.5</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55151268"/>
                  </a:ext>
                </a:extLst>
              </a:tr>
              <a:tr h="272346">
                <a:tc>
                  <a:txBody>
                    <a:bodyPr/>
                    <a:lstStyle/>
                    <a:p>
                      <a:pPr algn="l" fontAlgn="b"/>
                      <a:r>
                        <a:rPr lang="en-NG" sz="1400" u="none" strike="noStrike">
                          <a:effectLst/>
                        </a:rPr>
                        <a:t>80+</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86.7</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6.2</a:t>
                      </a:r>
                      <a:endParaRPr lang="en-NG" sz="1400" b="0"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7.2</a:t>
                      </a:r>
                      <a:endParaRPr lang="en-NG" sz="1400" b="0"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2390145036"/>
                  </a:ext>
                </a:extLst>
              </a:tr>
              <a:tr h="272346">
                <a:tc>
                  <a:txBody>
                    <a:bodyPr/>
                    <a:lstStyle/>
                    <a:p>
                      <a:pPr algn="l" fontAlgn="b"/>
                      <a:r>
                        <a:rPr lang="en-CA" sz="1400" u="none" strike="noStrike">
                          <a:effectLst/>
                        </a:rPr>
                        <a:t>Total </a:t>
                      </a:r>
                      <a:endParaRPr lang="en-CA" sz="1400" b="1"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85.5</a:t>
                      </a:r>
                      <a:endParaRPr lang="en-NG" sz="1400" b="1"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3.9</a:t>
                      </a:r>
                      <a:endParaRPr lang="en-NG" sz="1400" b="1" i="0" u="none" strike="noStrike">
                        <a:solidFill>
                          <a:srgbClr val="000000"/>
                        </a:solidFill>
                        <a:effectLst/>
                        <a:latin typeface="Calibri" panose="020F0502020204030204" pitchFamily="34" charset="0"/>
                      </a:endParaRPr>
                    </a:p>
                  </a:txBody>
                  <a:tcPr marL="8213" marR="8213" marT="8213" marB="0" anchor="b"/>
                </a:tc>
                <a:tc>
                  <a:txBody>
                    <a:bodyPr/>
                    <a:lstStyle/>
                    <a:p>
                      <a:pPr algn="r" fontAlgn="b"/>
                      <a:r>
                        <a:rPr lang="en-NG" sz="1400" u="none" strike="noStrike">
                          <a:effectLst/>
                        </a:rPr>
                        <a:t>10.6</a:t>
                      </a:r>
                      <a:endParaRPr lang="en-NG" sz="1400" b="1" i="0" u="none" strike="noStrike">
                        <a:solidFill>
                          <a:srgbClr val="000000"/>
                        </a:solidFill>
                        <a:effectLst/>
                        <a:latin typeface="Calibri" panose="020F0502020204030204" pitchFamily="34" charset="0"/>
                      </a:endParaRPr>
                    </a:p>
                  </a:txBody>
                  <a:tcPr marL="8213" marR="8213" marT="8213" marB="0" anchor="b"/>
                </a:tc>
                <a:extLst>
                  <a:ext uri="{0D108BD9-81ED-4DB2-BD59-A6C34878D82A}">
                    <a16:rowId xmlns:a16="http://schemas.microsoft.com/office/drawing/2014/main" val="3774037587"/>
                  </a:ext>
                </a:extLst>
              </a:tr>
            </a:tbl>
          </a:graphicData>
        </a:graphic>
      </p:graphicFrame>
    </p:spTree>
    <p:extLst>
      <p:ext uri="{BB962C8B-B14F-4D97-AF65-F5344CB8AC3E}">
        <p14:creationId xmlns:p14="http://schemas.microsoft.com/office/powerpoint/2010/main" val="409674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6"/>
          <p:cNvSpPr txBox="1"/>
          <p:nvPr/>
        </p:nvSpPr>
        <p:spPr>
          <a:xfrm>
            <a:off x="3360737" y="4669973"/>
            <a:ext cx="5470525" cy="785813"/>
          </a:xfrm>
          <a:prstGeom prst="rect">
            <a:avLst/>
          </a:prstGeom>
          <a:noFill/>
          <a:ln>
            <a:noFill/>
          </a:ln>
        </p:spPr>
        <p:txBody>
          <a:bodyPr spcFirstLastPara="1" wrap="square" lIns="91425" tIns="45700" rIns="91425" bIns="45700" anchor="t" anchorCtr="0">
            <a:spAutoFit/>
          </a:bodyPr>
          <a:lstStyle/>
          <a:p>
            <a:pPr algn="ctr"/>
            <a:r>
              <a:rPr lang="en-GB" sz="4501" dirty="0" err="1">
                <a:solidFill>
                  <a:schemeClr val="dk2"/>
                </a:solidFill>
                <a:latin typeface="Arial"/>
                <a:ea typeface="Arial"/>
                <a:cs typeface="Arial"/>
                <a:sym typeface="Arial"/>
              </a:rPr>
              <a:t>Mahadsanidiin</a:t>
            </a:r>
            <a:endParaRPr dirty="0"/>
          </a:p>
        </p:txBody>
      </p:sp>
      <p:pic>
        <p:nvPicPr>
          <p:cNvPr id="182" name="Google Shape;182;p16" descr="Coat_of_arms_of_Somalia"/>
          <p:cNvPicPr preferRelativeResize="0"/>
          <p:nvPr/>
        </p:nvPicPr>
        <p:blipFill rotWithShape="1">
          <a:blip r:embed="rId3">
            <a:alphaModFix/>
          </a:blip>
          <a:srcRect/>
          <a:stretch/>
        </p:blipFill>
        <p:spPr>
          <a:xfrm>
            <a:off x="5238750" y="2590800"/>
            <a:ext cx="1771650" cy="1144588"/>
          </a:xfrm>
          <a:prstGeom prst="rect">
            <a:avLst/>
          </a:prstGeom>
          <a:noFill/>
          <a:ln>
            <a:noFill/>
          </a:ln>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
        <p:cNvGrpSpPr/>
        <p:nvPr/>
      </p:nvGrpSpPr>
      <p:grpSpPr>
        <a:xfrm>
          <a:off x="0" y="0"/>
          <a:ext cx="0" cy="0"/>
          <a:chOff x="0" y="0"/>
          <a:chExt cx="0" cy="0"/>
        </a:xfrm>
      </p:grpSpPr>
      <p:pic>
        <p:nvPicPr>
          <p:cNvPr id="42" name="Google Shape;42;p1"/>
          <p:cNvPicPr preferRelativeResize="0"/>
          <p:nvPr/>
        </p:nvPicPr>
        <p:blipFill rotWithShape="1">
          <a:blip r:embed="rId3"/>
          <a:srcRect t="25000"/>
          <a:stretch/>
        </p:blipFill>
        <p:spPr>
          <a:xfrm>
            <a:off x="20" y="10"/>
            <a:ext cx="12191980" cy="6857990"/>
          </a:xfrm>
          <a:prstGeom prst="rect">
            <a:avLst/>
          </a:prstGeom>
          <a:noFill/>
        </p:spPr>
      </p:pic>
      <p:sp>
        <p:nvSpPr>
          <p:cNvPr id="52" name="Rectangle 5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1;p1"/>
          <p:cNvSpPr txBox="1">
            <a:spLocks noGrp="1"/>
          </p:cNvSpPr>
          <p:nvPr>
            <p:ph type="title"/>
          </p:nvPr>
        </p:nvSpPr>
        <p:spPr>
          <a:xfrm>
            <a:off x="523875" y="5317240"/>
            <a:ext cx="11210925" cy="744836"/>
          </a:xfrm>
          <a:prstGeom prst="rect">
            <a:avLst/>
          </a:prstGeom>
        </p:spPr>
        <p:txBody>
          <a:bodyPr spcFirstLastPara="1" vert="horz" lIns="91440" tIns="45720" rIns="91440" bIns="45720" rtlCol="0" anchor="ctr" anchorCtr="0">
            <a:normAutofit/>
          </a:bodyPr>
          <a:lstStyle/>
          <a:p>
            <a:pPr>
              <a:spcBef>
                <a:spcPct val="0"/>
              </a:spcBef>
            </a:pPr>
            <a:r>
              <a:rPr lang="en-US" sz="2300" b="1">
                <a:solidFill>
                  <a:schemeClr val="tx1">
                    <a:lumMod val="85000"/>
                    <a:lumOff val="15000"/>
                  </a:schemeClr>
                </a:solidFill>
                <a:sym typeface="Tahoma"/>
              </a:rPr>
              <a:t>Somalia National Bureau of Statistics </a:t>
            </a:r>
            <a:br>
              <a:rPr lang="en-US" sz="2300" b="1">
                <a:solidFill>
                  <a:schemeClr val="tx1">
                    <a:lumMod val="85000"/>
                    <a:lumOff val="15000"/>
                  </a:schemeClr>
                </a:solidFill>
                <a:sym typeface="Tahoma"/>
              </a:rPr>
            </a:br>
            <a:endParaRPr lang="en-US" sz="2300" b="1">
              <a:solidFill>
                <a:schemeClr val="tx1">
                  <a:lumMod val="85000"/>
                  <a:lumOff val="15000"/>
                </a:schemeClr>
              </a:solidFill>
              <a:sym typeface="Tahoma"/>
            </a:endParaRPr>
          </a:p>
        </p:txBody>
      </p:sp>
      <p:cxnSp>
        <p:nvCxnSpPr>
          <p:cNvPr id="53" name="Straight Connector 5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1"/>
                                        </p:tgtEl>
                                        <p:attrNameLst>
                                          <p:attrName>style.visibility</p:attrName>
                                        </p:attrNameLst>
                                      </p:cBhvr>
                                      <p:to>
                                        <p:strVal val="visible"/>
                                      </p:to>
                                    </p:set>
                                    <p:animEffect transition="in" filter="fade">
                                      <p:cBhvr>
                                        <p:cTn id="7"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E46-5167-EFF2-524F-D7910BFEF7FE}"/>
              </a:ext>
            </a:extLst>
          </p:cNvPr>
          <p:cNvSpPr>
            <a:spLocks noGrp="1"/>
          </p:cNvSpPr>
          <p:nvPr>
            <p:ph type="title"/>
          </p:nvPr>
        </p:nvSpPr>
        <p:spPr/>
        <p:txBody>
          <a:bodyPr/>
          <a:lstStyle/>
          <a:p>
            <a:r>
              <a:rPr lang="en-GB" dirty="0"/>
              <a:t>Outline</a:t>
            </a:r>
            <a:endParaRPr lang="LID4096" dirty="0"/>
          </a:p>
        </p:txBody>
      </p:sp>
      <p:sp>
        <p:nvSpPr>
          <p:cNvPr id="3" name="Content Placeholder 2">
            <a:extLst>
              <a:ext uri="{FF2B5EF4-FFF2-40B4-BE49-F238E27FC236}">
                <a16:creationId xmlns:a16="http://schemas.microsoft.com/office/drawing/2014/main" id="{6F5544E0-6FB4-C64E-F2C1-2E3C9E15ACF5}"/>
              </a:ext>
            </a:extLst>
          </p:cNvPr>
          <p:cNvSpPr>
            <a:spLocks noGrp="1"/>
          </p:cNvSpPr>
          <p:nvPr>
            <p:ph idx="1"/>
          </p:nvPr>
        </p:nvSpPr>
        <p:spPr/>
        <p:txBody>
          <a:bodyPr/>
          <a:lstStyle/>
          <a:p>
            <a:pPr lvl="0" indent="-457200" algn="l" rtl="0">
              <a:spcBef>
                <a:spcPts val="0"/>
              </a:spcBef>
              <a:spcAft>
                <a:spcPts val="0"/>
              </a:spcAft>
              <a:buClr>
                <a:schemeClr val="dk1"/>
              </a:buClr>
              <a:buSzPts val="3200"/>
              <a:buFont typeface="Arial" panose="020B0604020202020204" pitchFamily="34" charset="0"/>
              <a:buChar char="•"/>
            </a:pPr>
            <a:r>
              <a:rPr lang="en-GB" dirty="0">
                <a:solidFill>
                  <a:srgbClr val="5788BE"/>
                </a:solidFill>
              </a:rPr>
              <a:t>Background</a:t>
            </a:r>
            <a:endParaRPr lang="en-GB" sz="4000" dirty="0">
              <a:solidFill>
                <a:srgbClr val="5788BE"/>
              </a:solidFill>
            </a:endParaRPr>
          </a:p>
          <a:p>
            <a:pPr lvl="0" indent="-457200" algn="l" rtl="0">
              <a:spcBef>
                <a:spcPts val="400"/>
              </a:spcBef>
              <a:spcAft>
                <a:spcPts val="0"/>
              </a:spcAft>
              <a:buClr>
                <a:schemeClr val="dk1"/>
              </a:buClr>
              <a:buSzPts val="3200"/>
              <a:buFont typeface="Arial" panose="020B0604020202020204" pitchFamily="34" charset="0"/>
              <a:buChar char="•"/>
            </a:pPr>
            <a:r>
              <a:rPr lang="en-GB" dirty="0">
                <a:solidFill>
                  <a:srgbClr val="5788BE"/>
                </a:solidFill>
              </a:rPr>
              <a:t>Data Source </a:t>
            </a:r>
            <a:endParaRPr lang="en-GB" sz="4000" dirty="0">
              <a:solidFill>
                <a:srgbClr val="5788BE"/>
              </a:solidFill>
            </a:endParaRPr>
          </a:p>
          <a:p>
            <a:pPr lvl="0" indent="-457200" algn="l" rtl="0">
              <a:spcBef>
                <a:spcPts val="400"/>
              </a:spcBef>
              <a:spcAft>
                <a:spcPts val="0"/>
              </a:spcAft>
              <a:buClr>
                <a:schemeClr val="dk1"/>
              </a:buClr>
              <a:buSzPts val="3200"/>
              <a:buFont typeface="Arial" panose="020B0604020202020204" pitchFamily="34" charset="0"/>
              <a:buChar char="•"/>
            </a:pPr>
            <a:r>
              <a:rPr lang="en-GB" dirty="0">
                <a:solidFill>
                  <a:srgbClr val="5788BE"/>
                </a:solidFill>
              </a:rPr>
              <a:t>Results</a:t>
            </a:r>
            <a:endParaRPr lang="en-GB" sz="4000" dirty="0">
              <a:solidFill>
                <a:srgbClr val="5788BE"/>
              </a:solidFill>
            </a:endParaRPr>
          </a:p>
          <a:p>
            <a:endParaRPr lang="LID4096" dirty="0"/>
          </a:p>
        </p:txBody>
      </p:sp>
    </p:spTree>
    <p:extLst>
      <p:ext uri="{BB962C8B-B14F-4D97-AF65-F5344CB8AC3E}">
        <p14:creationId xmlns:p14="http://schemas.microsoft.com/office/powerpoint/2010/main" val="247232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ED4F-63BA-E146-97AF-A4BFF3822092}"/>
              </a:ext>
            </a:extLst>
          </p:cNvPr>
          <p:cNvSpPr>
            <a:spLocks noGrp="1"/>
          </p:cNvSpPr>
          <p:nvPr>
            <p:ph type="title"/>
          </p:nvPr>
        </p:nvSpPr>
        <p:spPr>
          <a:xfrm>
            <a:off x="0" y="0"/>
            <a:ext cx="10615290" cy="1003084"/>
          </a:xfrm>
          <a:solidFill>
            <a:schemeClr val="accent5">
              <a:lumMod val="20000"/>
              <a:lumOff val="80000"/>
            </a:schemeClr>
          </a:solidFill>
        </p:spPr>
        <p:txBody>
          <a:bodyPr/>
          <a:lstStyle/>
          <a:p>
            <a:r>
              <a:rPr lang="en-US" dirty="0"/>
              <a:t>Background</a:t>
            </a:r>
          </a:p>
        </p:txBody>
      </p:sp>
      <p:sp>
        <p:nvSpPr>
          <p:cNvPr id="3" name="Content Placeholder 2">
            <a:extLst>
              <a:ext uri="{FF2B5EF4-FFF2-40B4-BE49-F238E27FC236}">
                <a16:creationId xmlns:a16="http://schemas.microsoft.com/office/drawing/2014/main" id="{DD5A4407-27D0-3942-A3B0-2170C3A491F4}"/>
              </a:ext>
            </a:extLst>
          </p:cNvPr>
          <p:cNvSpPr>
            <a:spLocks noGrp="1"/>
          </p:cNvSpPr>
          <p:nvPr>
            <p:ph idx="1"/>
          </p:nvPr>
        </p:nvSpPr>
        <p:spPr>
          <a:xfrm>
            <a:off x="1" y="1387475"/>
            <a:ext cx="11718758" cy="5137078"/>
          </a:xfrm>
        </p:spPr>
        <p:txBody>
          <a:bodyPr>
            <a:normAutofit fontScale="85000" lnSpcReduction="20000"/>
          </a:bodyPr>
          <a:lstStyle/>
          <a:p>
            <a:pPr marL="0" indent="0" algn="just">
              <a:buNone/>
            </a:pPr>
            <a:r>
              <a:rPr lang="en-US" dirty="0"/>
              <a:t>The Somalia Statistical System collapsed in 1991 which led to the erosion of the capacity and Somali statistical infrastructure resulting in large gaps in the statistical information for national development. </a:t>
            </a:r>
          </a:p>
          <a:p>
            <a:pPr marL="0" indent="0">
              <a:buNone/>
            </a:pPr>
            <a:r>
              <a:rPr lang="en-US" sz="2400" dirty="0"/>
              <a:t>The Directorate of National Statistics (DNS) was established in 2014 and began the process of rebuilding, however, most recently the DNS has been restructured and transformed from a Department of Statistics within the Ministry of Planning to an independent Somalia National Bureau of Statistics (SNBS). </a:t>
            </a:r>
          </a:p>
          <a:p>
            <a:pPr marL="0" indent="0">
              <a:buNone/>
            </a:pPr>
            <a:endParaRPr lang="en-US" sz="2400" dirty="0"/>
          </a:p>
          <a:p>
            <a:pPr marL="0" indent="0" algn="just">
              <a:buNone/>
            </a:pPr>
            <a:r>
              <a:rPr lang="en-US" sz="4400" dirty="0"/>
              <a:t>The </a:t>
            </a:r>
            <a:r>
              <a:rPr lang="en-GB" sz="4400" dirty="0"/>
              <a:t>president signed the Somali Statistical Act into law on February 24, 2020</a:t>
            </a:r>
            <a:r>
              <a:rPr lang="en-US" sz="4400" dirty="0"/>
              <a:t>. </a:t>
            </a:r>
            <a:endParaRPr lang="en-US" sz="2400" dirty="0"/>
          </a:p>
          <a:p>
            <a:pPr marL="0" indent="0" algn="ctr">
              <a:buNone/>
            </a:pPr>
            <a:r>
              <a:rPr lang="en-US" sz="2400" i="1" u="sng" dirty="0"/>
              <a:t>What does this change?</a:t>
            </a:r>
            <a:endParaRPr lang="en-US" sz="2400" u="sng" dirty="0"/>
          </a:p>
          <a:p>
            <a:pPr algn="just">
              <a:lnSpc>
                <a:spcPct val="120000"/>
              </a:lnSpc>
            </a:pPr>
            <a:r>
              <a:rPr lang="en-US" sz="2400" dirty="0"/>
              <a:t>The SNBS is an autonomous government agency that is exclusively mandated to collect collate analyze verify approve administer publish and regularly disseminate all official economic social environment and demographic statistics as well as the formulation of policies and the establishment of internal regulations priorities standards and criteria for all censuses and surveys to be carried out across Somalia</a:t>
            </a:r>
          </a:p>
          <a:p>
            <a:pPr marL="0" indent="0">
              <a:buNone/>
            </a:pPr>
            <a:endParaRPr lang="en-US" sz="2200" b="1" dirty="0"/>
          </a:p>
          <a:p>
            <a:pPr>
              <a:lnSpc>
                <a:spcPct val="120000"/>
              </a:lnSpc>
            </a:pPr>
            <a:endParaRPr lang="en-US" sz="2200" dirty="0"/>
          </a:p>
          <a:p>
            <a:pPr>
              <a:lnSpc>
                <a:spcPct val="120000"/>
              </a:lnSpc>
            </a:pPr>
            <a:endParaRPr lang="en-US" sz="2200" dirty="0"/>
          </a:p>
          <a:p>
            <a:endParaRPr lang="en-US" dirty="0"/>
          </a:p>
        </p:txBody>
      </p:sp>
      <p:pic>
        <p:nvPicPr>
          <p:cNvPr id="4" name="Picture 2" descr="A close up of a sign&#10;&#10;Description automatically generated">
            <a:extLst>
              <a:ext uri="{FF2B5EF4-FFF2-40B4-BE49-F238E27FC236}">
                <a16:creationId xmlns:a16="http://schemas.microsoft.com/office/drawing/2014/main" id="{391B7DF0-704D-DD4E-B039-5E7876E86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202" y="19750"/>
            <a:ext cx="1211353" cy="98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5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26ADA0F4-F7FA-3256-53D4-891AD5BA650F}"/>
              </a:ext>
            </a:extLst>
          </p:cNvPr>
          <p:cNvSpPr/>
          <p:nvPr/>
        </p:nvSpPr>
        <p:spPr>
          <a:xfrm>
            <a:off x="1925639" y="3209926"/>
            <a:ext cx="642937" cy="608013"/>
          </a:xfrm>
          <a:prstGeom prst="ellipse">
            <a:avLst/>
          </a:prstGeom>
          <a:ln w="38100">
            <a:solidFill>
              <a:schemeClr val="tx1">
                <a:lumMod val="65000"/>
                <a:lumOff val="3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ID4096"/>
          </a:p>
        </p:txBody>
      </p:sp>
      <p:sp>
        <p:nvSpPr>
          <p:cNvPr id="27655" name="TextBox 41">
            <a:extLst>
              <a:ext uri="{FF2B5EF4-FFF2-40B4-BE49-F238E27FC236}">
                <a16:creationId xmlns:a16="http://schemas.microsoft.com/office/drawing/2014/main" id="{292A8CAC-E870-90D0-B3AE-C8E45064B46D}"/>
              </a:ext>
            </a:extLst>
          </p:cNvPr>
          <p:cNvSpPr txBox="1">
            <a:spLocks noChangeArrowheads="1"/>
          </p:cNvSpPr>
          <p:nvPr/>
        </p:nvSpPr>
        <p:spPr bwMode="auto">
          <a:xfrm>
            <a:off x="2568575" y="4002089"/>
            <a:ext cx="2260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cs typeface="Arial" panose="020B0604020202020204" pitchFamily="34" charset="0"/>
              </a:rPr>
              <a:t>Somali Integrated Household Budget Survey (SIHBS 2022)</a:t>
            </a:r>
          </a:p>
        </p:txBody>
      </p:sp>
      <p:sp>
        <p:nvSpPr>
          <p:cNvPr id="27658" name="Rectangle 47">
            <a:extLst>
              <a:ext uri="{FF2B5EF4-FFF2-40B4-BE49-F238E27FC236}">
                <a16:creationId xmlns:a16="http://schemas.microsoft.com/office/drawing/2014/main" id="{6B99BB9A-B50B-F98B-0D47-B304A8C99440}"/>
              </a:ext>
            </a:extLst>
          </p:cNvPr>
          <p:cNvSpPr>
            <a:spLocks noChangeArrowheads="1"/>
          </p:cNvSpPr>
          <p:nvPr/>
        </p:nvSpPr>
        <p:spPr bwMode="auto">
          <a:xfrm>
            <a:off x="2371726" y="185739"/>
            <a:ext cx="7400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chemeClr val="bg1"/>
                </a:solidFill>
                <a:cs typeface="Arial" panose="020B0604020202020204" pitchFamily="34" charset="0"/>
              </a:rPr>
              <a:t>Directorate’s Data Production</a:t>
            </a:r>
          </a:p>
        </p:txBody>
      </p:sp>
      <p:pic>
        <p:nvPicPr>
          <p:cNvPr id="27661" name="Picture 12" descr="https://future.boutique/wp-content/uploads/2018/07/Survey-icon-SMALLER.png">
            <a:extLst>
              <a:ext uri="{FF2B5EF4-FFF2-40B4-BE49-F238E27FC236}">
                <a16:creationId xmlns:a16="http://schemas.microsoft.com/office/drawing/2014/main" id="{70F1174B-F20E-B255-B789-E05D7058F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3298826"/>
            <a:ext cx="4254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val 48">
            <a:extLst>
              <a:ext uri="{FF2B5EF4-FFF2-40B4-BE49-F238E27FC236}">
                <a16:creationId xmlns:a16="http://schemas.microsoft.com/office/drawing/2014/main" id="{10E9BA55-2A87-A67A-FD70-E6D262ECF4C8}"/>
              </a:ext>
            </a:extLst>
          </p:cNvPr>
          <p:cNvSpPr/>
          <p:nvPr/>
        </p:nvSpPr>
        <p:spPr>
          <a:xfrm>
            <a:off x="1955801" y="2351089"/>
            <a:ext cx="612775" cy="623887"/>
          </a:xfrm>
          <a:prstGeom prst="ellipse">
            <a:avLst/>
          </a:prstGeom>
          <a:ln w="38100">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ID4096"/>
          </a:p>
        </p:txBody>
      </p:sp>
      <p:grpSp>
        <p:nvGrpSpPr>
          <p:cNvPr id="50" name="Group 49">
            <a:extLst>
              <a:ext uri="{FF2B5EF4-FFF2-40B4-BE49-F238E27FC236}">
                <a16:creationId xmlns:a16="http://schemas.microsoft.com/office/drawing/2014/main" id="{0DC75EDC-915C-E784-F332-D5E0F23EC46B}"/>
              </a:ext>
            </a:extLst>
          </p:cNvPr>
          <p:cNvGrpSpPr/>
          <p:nvPr/>
        </p:nvGrpSpPr>
        <p:grpSpPr>
          <a:xfrm>
            <a:off x="2034650" y="4935085"/>
            <a:ext cx="310616" cy="456143"/>
            <a:chOff x="-1103313" y="2519363"/>
            <a:chExt cx="414338" cy="598488"/>
          </a:xfrm>
          <a:solidFill>
            <a:schemeClr val="accent6">
              <a:lumMod val="75000"/>
            </a:schemeClr>
          </a:solidFill>
        </p:grpSpPr>
        <p:sp>
          <p:nvSpPr>
            <p:cNvPr id="51" name="Freeform 91">
              <a:extLst>
                <a:ext uri="{FF2B5EF4-FFF2-40B4-BE49-F238E27FC236}">
                  <a16:creationId xmlns:a16="http://schemas.microsoft.com/office/drawing/2014/main" id="{537E3505-CC5F-C015-6B91-B6654051DF04}"/>
                </a:ext>
              </a:extLst>
            </p:cNvPr>
            <p:cNvSpPr>
              <a:spLocks noEditPoints="1"/>
            </p:cNvSpPr>
            <p:nvPr/>
          </p:nvSpPr>
          <p:spPr bwMode="auto">
            <a:xfrm>
              <a:off x="-1103313" y="2519363"/>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sp>
          <p:nvSpPr>
            <p:cNvPr id="52" name="Freeform 92">
              <a:extLst>
                <a:ext uri="{FF2B5EF4-FFF2-40B4-BE49-F238E27FC236}">
                  <a16:creationId xmlns:a16="http://schemas.microsoft.com/office/drawing/2014/main" id="{90443958-231D-1E72-0BA5-823CD9BA831E}"/>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sp>
          <p:nvSpPr>
            <p:cNvPr id="53" name="Freeform 93">
              <a:extLst>
                <a:ext uri="{FF2B5EF4-FFF2-40B4-BE49-F238E27FC236}">
                  <a16:creationId xmlns:a16="http://schemas.microsoft.com/office/drawing/2014/main" id="{7F0BD051-7DCD-1406-309A-B9DBC753F78F}"/>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sp>
          <p:nvSpPr>
            <p:cNvPr id="54" name="Freeform 94">
              <a:extLst>
                <a:ext uri="{FF2B5EF4-FFF2-40B4-BE49-F238E27FC236}">
                  <a16:creationId xmlns:a16="http://schemas.microsoft.com/office/drawing/2014/main" id="{05E74498-804D-9D42-304F-FAAA9F928F3C}"/>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sp>
          <p:nvSpPr>
            <p:cNvPr id="55" name="Freeform 95">
              <a:extLst>
                <a:ext uri="{FF2B5EF4-FFF2-40B4-BE49-F238E27FC236}">
                  <a16:creationId xmlns:a16="http://schemas.microsoft.com/office/drawing/2014/main" id="{AF441A33-7185-21F9-B861-D142D79B8062}"/>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sp>
          <p:nvSpPr>
            <p:cNvPr id="56" name="Freeform 96">
              <a:extLst>
                <a:ext uri="{FF2B5EF4-FFF2-40B4-BE49-F238E27FC236}">
                  <a16:creationId xmlns:a16="http://schemas.microsoft.com/office/drawing/2014/main" id="{5F19D2B8-8536-1FEF-45C2-1B1B5684D8C7}"/>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sp>
          <p:nvSpPr>
            <p:cNvPr id="57" name="Freeform 97">
              <a:extLst>
                <a:ext uri="{FF2B5EF4-FFF2-40B4-BE49-F238E27FC236}">
                  <a16:creationId xmlns:a16="http://schemas.microsoft.com/office/drawing/2014/main" id="{F046767B-5B35-C22F-1A97-38C5F5684A0D}"/>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grpFill/>
            <a:ln w="0">
              <a:noFill/>
              <a:prstDash val="solid"/>
              <a:round/>
              <a:headEnd/>
              <a:tailEnd/>
            </a:ln>
          </p:spPr>
          <p:txBody>
            <a:bodyPr lIns="68580" tIns="34290" rIns="68580" bIns="34290"/>
            <a:lstStyle/>
            <a:p>
              <a:pPr>
                <a:defRPr/>
              </a:pPr>
              <a:endParaRPr lang="en-US">
                <a:solidFill>
                  <a:prstClr val="black"/>
                </a:solidFill>
                <a:latin typeface="Arial" charset="0"/>
              </a:endParaRPr>
            </a:p>
          </p:txBody>
        </p:sp>
      </p:grpSp>
      <p:sp>
        <p:nvSpPr>
          <p:cNvPr id="27664" name="TextBox 57">
            <a:extLst>
              <a:ext uri="{FF2B5EF4-FFF2-40B4-BE49-F238E27FC236}">
                <a16:creationId xmlns:a16="http://schemas.microsoft.com/office/drawing/2014/main" id="{4B206560-0827-1348-732A-B96D6BBFC4BE}"/>
              </a:ext>
            </a:extLst>
          </p:cNvPr>
          <p:cNvSpPr txBox="1">
            <a:spLocks noChangeArrowheads="1"/>
          </p:cNvSpPr>
          <p:nvPr/>
        </p:nvSpPr>
        <p:spPr bwMode="auto">
          <a:xfrm>
            <a:off x="2616200" y="2319339"/>
            <a:ext cx="19431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cs typeface="Arial" panose="020B0604020202020204" pitchFamily="34" charset="0"/>
              </a:rPr>
              <a:t>Population Estimation Survey for Somalia  (PESS 2014)</a:t>
            </a:r>
          </a:p>
        </p:txBody>
      </p:sp>
      <p:sp>
        <p:nvSpPr>
          <p:cNvPr id="59" name="Oval 58">
            <a:extLst>
              <a:ext uri="{FF2B5EF4-FFF2-40B4-BE49-F238E27FC236}">
                <a16:creationId xmlns:a16="http://schemas.microsoft.com/office/drawing/2014/main" id="{BDAC913E-23E8-9480-8CF9-1CA7E2F25C08}"/>
              </a:ext>
            </a:extLst>
          </p:cNvPr>
          <p:cNvSpPr/>
          <p:nvPr/>
        </p:nvSpPr>
        <p:spPr>
          <a:xfrm>
            <a:off x="1922463" y="4087814"/>
            <a:ext cx="635000" cy="630237"/>
          </a:xfrm>
          <a:prstGeom prst="ellipse">
            <a:avLst/>
          </a:prstGeom>
          <a:solidFill>
            <a:schemeClr val="bg1"/>
          </a:solidFill>
          <a:ln w="38100">
            <a:solidFill>
              <a:schemeClr val="accent3">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ID4096"/>
          </a:p>
        </p:txBody>
      </p:sp>
      <p:sp>
        <p:nvSpPr>
          <p:cNvPr id="27666" name="TextBox 60">
            <a:extLst>
              <a:ext uri="{FF2B5EF4-FFF2-40B4-BE49-F238E27FC236}">
                <a16:creationId xmlns:a16="http://schemas.microsoft.com/office/drawing/2014/main" id="{73C9C9C2-8531-08BF-D4F3-FEC5528EDE65}"/>
              </a:ext>
            </a:extLst>
          </p:cNvPr>
          <p:cNvSpPr txBox="1">
            <a:spLocks noChangeArrowheads="1"/>
          </p:cNvSpPr>
          <p:nvPr/>
        </p:nvSpPr>
        <p:spPr bwMode="auto">
          <a:xfrm>
            <a:off x="2616201" y="3066020"/>
            <a:ext cx="22590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cs typeface="Arial" panose="020B0604020202020204" pitchFamily="34" charset="0"/>
              </a:rPr>
              <a:t>Somali Health and Demographic Survey (SHDS2020)</a:t>
            </a:r>
          </a:p>
        </p:txBody>
      </p:sp>
      <p:sp>
        <p:nvSpPr>
          <p:cNvPr id="62" name="Rectangle 61">
            <a:extLst>
              <a:ext uri="{FF2B5EF4-FFF2-40B4-BE49-F238E27FC236}">
                <a16:creationId xmlns:a16="http://schemas.microsoft.com/office/drawing/2014/main" id="{44298430-2FC6-0C83-4238-FB98C78AAF8C}"/>
              </a:ext>
            </a:extLst>
          </p:cNvPr>
          <p:cNvSpPr/>
          <p:nvPr/>
        </p:nvSpPr>
        <p:spPr>
          <a:xfrm>
            <a:off x="1600200" y="1108075"/>
            <a:ext cx="15875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a:p>
        </p:txBody>
      </p:sp>
      <p:cxnSp>
        <p:nvCxnSpPr>
          <p:cNvPr id="63" name="Straight Connector 62">
            <a:extLst>
              <a:ext uri="{FF2B5EF4-FFF2-40B4-BE49-F238E27FC236}">
                <a16:creationId xmlns:a16="http://schemas.microsoft.com/office/drawing/2014/main" id="{6342D11E-6FC0-E8B2-127B-458C0C345066}"/>
              </a:ext>
            </a:extLst>
          </p:cNvPr>
          <p:cNvCxnSpPr>
            <a:cxnSpLocks/>
          </p:cNvCxnSpPr>
          <p:nvPr/>
        </p:nvCxnSpPr>
        <p:spPr>
          <a:xfrm>
            <a:off x="2179638" y="1108075"/>
            <a:ext cx="7937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7669" name="TextBox 31">
            <a:extLst>
              <a:ext uri="{FF2B5EF4-FFF2-40B4-BE49-F238E27FC236}">
                <a16:creationId xmlns:a16="http://schemas.microsoft.com/office/drawing/2014/main" id="{63EBF195-C7AC-694D-93AB-944A545A63F7}"/>
              </a:ext>
            </a:extLst>
          </p:cNvPr>
          <p:cNvSpPr txBox="1">
            <a:spLocks noChangeArrowheads="1"/>
          </p:cNvSpPr>
          <p:nvPr/>
        </p:nvSpPr>
        <p:spPr bwMode="auto">
          <a:xfrm>
            <a:off x="4545013" y="1410273"/>
            <a:ext cx="305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cs typeface="Arial" panose="020B0604020202020204" pitchFamily="34" charset="0"/>
              </a:rPr>
              <a:t>Surveys and census </a:t>
            </a:r>
          </a:p>
        </p:txBody>
      </p:sp>
      <p:pic>
        <p:nvPicPr>
          <p:cNvPr id="27670" name="Picture 12" descr="https://future.boutique/wp-content/uploads/2018/07/Survey-icon-SMALLER.png">
            <a:extLst>
              <a:ext uri="{FF2B5EF4-FFF2-40B4-BE49-F238E27FC236}">
                <a16:creationId xmlns:a16="http://schemas.microsoft.com/office/drawing/2014/main" id="{FC31F2CC-CD9E-FCF9-36ED-9094680E0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409826"/>
            <a:ext cx="4254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12" descr="https://future.boutique/wp-content/uploads/2018/07/Survey-icon-SMALLER.png">
            <a:extLst>
              <a:ext uri="{FF2B5EF4-FFF2-40B4-BE49-F238E27FC236}">
                <a16:creationId xmlns:a16="http://schemas.microsoft.com/office/drawing/2014/main" id="{43066DDB-0501-05A2-0541-0A93D39ED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9" y="4165601"/>
            <a:ext cx="4270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Box 36">
            <a:extLst>
              <a:ext uri="{FF2B5EF4-FFF2-40B4-BE49-F238E27FC236}">
                <a16:creationId xmlns:a16="http://schemas.microsoft.com/office/drawing/2014/main" id="{F9212865-C0D5-2BB3-4A5A-70F20312BA71}"/>
              </a:ext>
            </a:extLst>
          </p:cNvPr>
          <p:cNvSpPr txBox="1">
            <a:spLocks noChangeArrowheads="1"/>
          </p:cNvSpPr>
          <p:nvPr/>
        </p:nvSpPr>
        <p:spPr bwMode="auto">
          <a:xfrm>
            <a:off x="2555875" y="4853317"/>
            <a:ext cx="226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cs typeface="Arial" panose="020B0604020202020204" pitchFamily="34" charset="0"/>
              </a:rPr>
              <a:t>Multiple Indicator Cluster Surveys (MICS2025)</a:t>
            </a:r>
          </a:p>
        </p:txBody>
      </p:sp>
      <p:pic>
        <p:nvPicPr>
          <p:cNvPr id="2" name="Picture 12" descr="https://future.boutique/wp-content/uploads/2018/07/Survey-icon-SMALLER.png">
            <a:extLst>
              <a:ext uri="{FF2B5EF4-FFF2-40B4-BE49-F238E27FC236}">
                <a16:creationId xmlns:a16="http://schemas.microsoft.com/office/drawing/2014/main" id="{E1E8926F-442F-CC66-E69E-36DF435C1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669" y="5749925"/>
            <a:ext cx="4270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70B431F-09E6-DD5C-62DB-3EDCEE8D2E74}"/>
              </a:ext>
            </a:extLst>
          </p:cNvPr>
          <p:cNvSpPr/>
          <p:nvPr/>
        </p:nvSpPr>
        <p:spPr>
          <a:xfrm>
            <a:off x="1933575" y="5652293"/>
            <a:ext cx="635000" cy="630237"/>
          </a:xfrm>
          <a:prstGeom prst="ellipse">
            <a:avLst/>
          </a:prstGeom>
          <a:solidFill>
            <a:schemeClr val="bg1"/>
          </a:solidFill>
          <a:ln w="38100">
            <a:solidFill>
              <a:schemeClr val="accent3">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ID4096"/>
          </a:p>
        </p:txBody>
      </p:sp>
      <p:pic>
        <p:nvPicPr>
          <p:cNvPr id="4" name="Picture 12" descr="https://future.boutique/wp-content/uploads/2018/07/Survey-icon-SMALLER.png">
            <a:extLst>
              <a:ext uri="{FF2B5EF4-FFF2-40B4-BE49-F238E27FC236}">
                <a16:creationId xmlns:a16="http://schemas.microsoft.com/office/drawing/2014/main" id="{0DDBE3BC-AE0E-F7FA-412C-85AFCFAEF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9" y="5725944"/>
            <a:ext cx="4270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1">
            <a:extLst>
              <a:ext uri="{FF2B5EF4-FFF2-40B4-BE49-F238E27FC236}">
                <a16:creationId xmlns:a16="http://schemas.microsoft.com/office/drawing/2014/main" id="{76A2F118-4D0A-DD44-6EB8-11EF38D044C0}"/>
              </a:ext>
            </a:extLst>
          </p:cNvPr>
          <p:cNvSpPr txBox="1">
            <a:spLocks noChangeArrowheads="1"/>
          </p:cNvSpPr>
          <p:nvPr/>
        </p:nvSpPr>
        <p:spPr bwMode="auto">
          <a:xfrm>
            <a:off x="2683669" y="5555211"/>
            <a:ext cx="226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cs typeface="Arial" panose="020B0604020202020204" pitchFamily="34" charset="0"/>
              </a:rPr>
              <a:t>Population &amp; Housing Census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907E-ECF6-FE98-7B03-9EC77074B970}"/>
              </a:ext>
            </a:extLst>
          </p:cNvPr>
          <p:cNvSpPr>
            <a:spLocks noGrp="1"/>
          </p:cNvSpPr>
          <p:nvPr>
            <p:ph type="title"/>
          </p:nvPr>
        </p:nvSpPr>
        <p:spPr/>
        <p:txBody>
          <a:bodyPr/>
          <a:lstStyle/>
          <a:p>
            <a:r>
              <a:rPr lang="en-GB"/>
              <a:t>Data Source </a:t>
            </a:r>
            <a:endParaRPr lang="LID4096" dirty="0"/>
          </a:p>
        </p:txBody>
      </p:sp>
      <p:sp>
        <p:nvSpPr>
          <p:cNvPr id="3" name="Content Placeholder 2">
            <a:extLst>
              <a:ext uri="{FF2B5EF4-FFF2-40B4-BE49-F238E27FC236}">
                <a16:creationId xmlns:a16="http://schemas.microsoft.com/office/drawing/2014/main" id="{D92A25DE-6778-7BC4-7DAD-05E109BE0E0A}"/>
              </a:ext>
            </a:extLst>
          </p:cNvPr>
          <p:cNvSpPr>
            <a:spLocks noGrp="1"/>
          </p:cNvSpPr>
          <p:nvPr>
            <p:ph idx="1"/>
          </p:nvPr>
        </p:nvSpPr>
        <p:spPr/>
        <p:txBody>
          <a:bodyPr/>
          <a:lstStyle/>
          <a:p>
            <a:pPr algn="l">
              <a:lnSpc>
                <a:spcPct val="107000"/>
              </a:lnSpc>
              <a:spcAft>
                <a:spcPts val="800"/>
              </a:spcAft>
              <a:buFont typeface="Wingdings" panose="05000000000000000000" pitchFamily="2" charset="2"/>
              <a:buChar char="Ø"/>
            </a:pPr>
            <a:r>
              <a:rPr lang="en-GB" sz="2800" kern="100" dirty="0">
                <a:effectLst/>
                <a:latin typeface="Times New Roman" panose="02020603050405020304" pitchFamily="18" charset="0"/>
                <a:ea typeface="Aptos" panose="020B0004020202020204" pitchFamily="34" charset="0"/>
                <a:cs typeface="Arial" panose="020B0604020202020204" pitchFamily="34" charset="0"/>
              </a:rPr>
              <a:t>The Somalia Integrated Household Budget Survey (SIHBS2022) is a nationally representative survey </a:t>
            </a: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algn="l">
              <a:lnSpc>
                <a:spcPct val="107000"/>
              </a:lnSpc>
              <a:spcAft>
                <a:spcPts val="800"/>
              </a:spcAft>
              <a:buFont typeface="Wingdings" panose="05000000000000000000" pitchFamily="2" charset="2"/>
              <a:buChar char="Ø"/>
            </a:pPr>
            <a:r>
              <a:rPr lang="en-GB" sz="2800" kern="100" dirty="0">
                <a:effectLst/>
                <a:latin typeface="Times New Roman" panose="02020603050405020304" pitchFamily="18" charset="0"/>
                <a:ea typeface="Aptos" panose="020B0004020202020204" pitchFamily="34" charset="0"/>
                <a:cs typeface="Arial" panose="020B0604020202020204" pitchFamily="34" charset="0"/>
              </a:rPr>
              <a:t>SIHBS 2022 is  representative both at regional level  and for urban, rural and nomadic areas at the national level.</a:t>
            </a: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algn="l">
              <a:lnSpc>
                <a:spcPct val="107000"/>
              </a:lnSpc>
              <a:spcAft>
                <a:spcPts val="800"/>
              </a:spcAft>
              <a:buFont typeface="Wingdings" panose="05000000000000000000" pitchFamily="2" charset="2"/>
              <a:buChar char="Ø"/>
            </a:pPr>
            <a:r>
              <a:rPr lang="en-GB" sz="2800" kern="100" dirty="0">
                <a:effectLst/>
                <a:latin typeface="Times New Roman" panose="02020603050405020304" pitchFamily="18" charset="0"/>
                <a:ea typeface="Aptos" panose="020B0004020202020204" pitchFamily="34" charset="0"/>
                <a:cs typeface="Arial" panose="020B0604020202020204" pitchFamily="34" charset="0"/>
              </a:rPr>
              <a:t>A total of 7,212 households were selected from 601 Enumeration Areas (EAs) distributed across Somalia. About 35 EAs were sampled in each of the 17 covered regions, with 12 HHs interviewed per EA, adding up to about 420 HHs per region</a:t>
            </a: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endParaRPr lang="LID4096" dirty="0"/>
          </a:p>
        </p:txBody>
      </p:sp>
    </p:spTree>
    <p:extLst>
      <p:ext uri="{BB962C8B-B14F-4D97-AF65-F5344CB8AC3E}">
        <p14:creationId xmlns:p14="http://schemas.microsoft.com/office/powerpoint/2010/main" val="309954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17C4C5-DFAC-7144-BA45-FEA1746C7515}"/>
              </a:ext>
            </a:extLst>
          </p:cNvPr>
          <p:cNvSpPr>
            <a:spLocks noGrp="1"/>
          </p:cNvSpPr>
          <p:nvPr>
            <p:ph type="title"/>
          </p:nvPr>
        </p:nvSpPr>
        <p:spPr>
          <a:xfrm>
            <a:off x="0" y="-7059"/>
            <a:ext cx="10615290" cy="1003084"/>
          </a:xfrm>
          <a:solidFill>
            <a:schemeClr val="accent5">
              <a:lumMod val="20000"/>
              <a:lumOff val="80000"/>
            </a:schemeClr>
          </a:solidFill>
        </p:spPr>
        <p:txBody>
          <a:bodyPr>
            <a:normAutofit fontScale="90000"/>
          </a:bodyPr>
          <a:lstStyle/>
          <a:p>
            <a:r>
              <a:rPr lang="en-GB" dirty="0"/>
              <a:t>Legal Identity  and the Sustainable Development Goals </a:t>
            </a:r>
          </a:p>
        </p:txBody>
      </p:sp>
      <p:sp>
        <p:nvSpPr>
          <p:cNvPr id="10" name="Content Placeholder 2">
            <a:extLst>
              <a:ext uri="{FF2B5EF4-FFF2-40B4-BE49-F238E27FC236}">
                <a16:creationId xmlns:a16="http://schemas.microsoft.com/office/drawing/2014/main" id="{1909035D-FF4F-584F-94D2-FA1B3F889394}"/>
              </a:ext>
            </a:extLst>
          </p:cNvPr>
          <p:cNvSpPr>
            <a:spLocks noGrp="1"/>
          </p:cNvSpPr>
          <p:nvPr>
            <p:ph idx="1"/>
          </p:nvPr>
        </p:nvSpPr>
        <p:spPr>
          <a:xfrm>
            <a:off x="103128" y="1177160"/>
            <a:ext cx="11931552" cy="5591502"/>
          </a:xfrm>
        </p:spPr>
        <p:txBody>
          <a:bodyPr>
            <a:normAutofit/>
          </a:bodyPr>
          <a:lstStyle/>
          <a:p>
            <a:r>
              <a:rPr lang="en-US" dirty="0"/>
              <a:t>The 2030 Agenda for Sustainable Development” (UN 2015) explained the agenda in 17 SDGs and 169 targets, including topics such as health, education, and gender quality. The importance of improving identity management systems is recognized in the following SDG targets and indicator: </a:t>
            </a:r>
          </a:p>
          <a:p>
            <a:r>
              <a:rPr lang="en-US" b="1" dirty="0"/>
              <a:t>Target 16.9. </a:t>
            </a:r>
            <a:r>
              <a:rPr lang="en-US" dirty="0"/>
              <a:t>By 2030, provide legal identity for all, including birth registration. </a:t>
            </a:r>
          </a:p>
          <a:p>
            <a:r>
              <a:rPr lang="en-US" b="1" dirty="0"/>
              <a:t>Indicator 17.19.2b. </a:t>
            </a:r>
            <a:r>
              <a:rPr lang="en-US" dirty="0"/>
              <a:t>Proportion of countries that have achieved 100 percent birth registration and 80 per cent death registration. </a:t>
            </a:r>
          </a:p>
          <a:p>
            <a:pPr marL="0" indent="0">
              <a:buNone/>
              <a:tabLst>
                <a:tab pos="0" algn="l"/>
              </a:tabLst>
            </a:pPr>
            <a:endParaRPr lang="en-US" sz="2400" dirty="0"/>
          </a:p>
        </p:txBody>
      </p:sp>
      <p:pic>
        <p:nvPicPr>
          <p:cNvPr id="11" name="Picture 2" descr="A close up of a sign&#10;&#10;Description automatically generated">
            <a:extLst>
              <a:ext uri="{FF2B5EF4-FFF2-40B4-BE49-F238E27FC236}">
                <a16:creationId xmlns:a16="http://schemas.microsoft.com/office/drawing/2014/main" id="{D1BDEEB4-9DD8-D34D-BFBF-1EF52DAF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327" y="19750"/>
            <a:ext cx="1211353" cy="98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3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967DD-6BD8-914E-14E1-3CAEA2922C76}"/>
              </a:ext>
            </a:extLst>
          </p:cNvPr>
          <p:cNvSpPr>
            <a:spLocks noGrp="1"/>
          </p:cNvSpPr>
          <p:nvPr>
            <p:ph type="title"/>
          </p:nvPr>
        </p:nvSpPr>
        <p:spPr>
          <a:xfrm>
            <a:off x="841248" y="256032"/>
            <a:ext cx="10506456" cy="1014984"/>
          </a:xfrm>
        </p:spPr>
        <p:txBody>
          <a:bodyPr anchor="b">
            <a:normAutofit/>
          </a:bodyPr>
          <a:lstStyle/>
          <a:p>
            <a:r>
              <a:rPr lang="en-GB" dirty="0"/>
              <a:t>Government issued ID ownership by sex</a:t>
            </a:r>
            <a:endParaRPr lang="LID4096" dirty="0"/>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a:extLst>
              <a:ext uri="{FF2B5EF4-FFF2-40B4-BE49-F238E27FC236}">
                <a16:creationId xmlns:a16="http://schemas.microsoft.com/office/drawing/2014/main" id="{DE60EE11-C19A-519E-1133-E83A0CEE510A}"/>
              </a:ext>
            </a:extLst>
          </p:cNvPr>
          <p:cNvGraphicFramePr>
            <a:graphicFrameLocks noGrp="1"/>
          </p:cNvGraphicFramePr>
          <p:nvPr>
            <p:ph idx="1"/>
            <p:extLst>
              <p:ext uri="{D42A27DB-BD31-4B8C-83A1-F6EECF244321}">
                <p14:modId xmlns:p14="http://schemas.microsoft.com/office/powerpoint/2010/main" val="3589453943"/>
              </p:ext>
            </p:extLst>
          </p:nvPr>
        </p:nvGraphicFramePr>
        <p:xfrm>
          <a:off x="1976911" y="2590172"/>
          <a:ext cx="8238177" cy="3029712"/>
        </p:xfrm>
        <a:graphic>
          <a:graphicData uri="http://schemas.openxmlformats.org/drawingml/2006/table">
            <a:tbl>
              <a:tblPr firstRow="1" bandRow="1">
                <a:tableStyleId>{5C22544A-7EE6-4342-B048-85BDC9FD1C3A}</a:tableStyleId>
              </a:tblPr>
              <a:tblGrid>
                <a:gridCol w="1739265">
                  <a:extLst>
                    <a:ext uri="{9D8B030D-6E8A-4147-A177-3AD203B41FA5}">
                      <a16:colId xmlns:a16="http://schemas.microsoft.com/office/drawing/2014/main" val="3759196572"/>
                    </a:ext>
                  </a:extLst>
                </a:gridCol>
                <a:gridCol w="1410654">
                  <a:extLst>
                    <a:ext uri="{9D8B030D-6E8A-4147-A177-3AD203B41FA5}">
                      <a16:colId xmlns:a16="http://schemas.microsoft.com/office/drawing/2014/main" val="2662628650"/>
                    </a:ext>
                  </a:extLst>
                </a:gridCol>
                <a:gridCol w="1991679">
                  <a:extLst>
                    <a:ext uri="{9D8B030D-6E8A-4147-A177-3AD203B41FA5}">
                      <a16:colId xmlns:a16="http://schemas.microsoft.com/office/drawing/2014/main" val="529923588"/>
                    </a:ext>
                  </a:extLst>
                </a:gridCol>
                <a:gridCol w="3096579">
                  <a:extLst>
                    <a:ext uri="{9D8B030D-6E8A-4147-A177-3AD203B41FA5}">
                      <a16:colId xmlns:a16="http://schemas.microsoft.com/office/drawing/2014/main" val="4038499057"/>
                    </a:ext>
                  </a:extLst>
                </a:gridCol>
              </a:tblGrid>
              <a:tr h="1134618">
                <a:tc>
                  <a:txBody>
                    <a:bodyPr/>
                    <a:lstStyle/>
                    <a:p>
                      <a:pPr algn="l" fontAlgn="b"/>
                      <a:r>
                        <a:rPr lang="en-CA" sz="3300" u="none" strike="noStrike">
                          <a:effectLst/>
                        </a:rPr>
                        <a:t>Sex</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l" fontAlgn="b"/>
                      <a:r>
                        <a:rPr lang="en-CA" sz="3300" u="none" strike="noStrike">
                          <a:effectLst/>
                        </a:rPr>
                        <a:t>No ID</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l" fontAlgn="b"/>
                      <a:r>
                        <a:rPr lang="en-CA" sz="3300" u="none" strike="noStrike">
                          <a:effectLst/>
                        </a:rPr>
                        <a:t>Passport</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l" fontAlgn="b"/>
                      <a:r>
                        <a:rPr lang="en-GB" sz="3300" u="none" strike="noStrike">
                          <a:effectLst/>
                        </a:rPr>
                        <a:t>Any other form of ID</a:t>
                      </a:r>
                      <a:endParaRPr lang="en-GB" sz="3300" b="1"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616311798"/>
                  </a:ext>
                </a:extLst>
              </a:tr>
              <a:tr h="631698">
                <a:tc>
                  <a:txBody>
                    <a:bodyPr/>
                    <a:lstStyle/>
                    <a:p>
                      <a:pPr algn="l" fontAlgn="b"/>
                      <a:r>
                        <a:rPr lang="en-CA" sz="3300" u="none" strike="noStrike">
                          <a:effectLst/>
                        </a:rPr>
                        <a:t>Male </a:t>
                      </a:r>
                      <a:endParaRPr lang="en-CA"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84.7</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4.9</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10.4</a:t>
                      </a:r>
                      <a:endParaRPr lang="en-NG" sz="3300" b="0"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388723889"/>
                  </a:ext>
                </a:extLst>
              </a:tr>
              <a:tr h="631698">
                <a:tc>
                  <a:txBody>
                    <a:bodyPr/>
                    <a:lstStyle/>
                    <a:p>
                      <a:pPr algn="l" fontAlgn="b"/>
                      <a:r>
                        <a:rPr lang="en-CA" sz="3300" u="none" strike="noStrike">
                          <a:effectLst/>
                        </a:rPr>
                        <a:t>Female</a:t>
                      </a:r>
                      <a:endParaRPr lang="en-CA"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86.5</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2.9</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10.7</a:t>
                      </a:r>
                      <a:endParaRPr lang="en-NG" sz="3300" b="0"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1879583635"/>
                  </a:ext>
                </a:extLst>
              </a:tr>
              <a:tr h="631698">
                <a:tc>
                  <a:txBody>
                    <a:bodyPr/>
                    <a:lstStyle/>
                    <a:p>
                      <a:pPr algn="l" fontAlgn="b"/>
                      <a:r>
                        <a:rPr lang="en-CA" sz="3300" u="none" strike="noStrike">
                          <a:effectLst/>
                        </a:rPr>
                        <a:t>Total </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85.5</a:t>
                      </a:r>
                      <a:endParaRPr lang="en-NG" sz="3300" b="1"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3.9</a:t>
                      </a:r>
                      <a:endParaRPr lang="en-NG" sz="3300" b="1"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10.6</a:t>
                      </a:r>
                      <a:endParaRPr lang="en-NG" sz="3300" b="1"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1774216915"/>
                  </a:ext>
                </a:extLst>
              </a:tr>
            </a:tbl>
          </a:graphicData>
        </a:graphic>
      </p:graphicFrame>
    </p:spTree>
    <p:extLst>
      <p:ext uri="{BB962C8B-B14F-4D97-AF65-F5344CB8AC3E}">
        <p14:creationId xmlns:p14="http://schemas.microsoft.com/office/powerpoint/2010/main" val="346748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E2354-2DC0-E6FA-EA8C-0D42343F7C22}"/>
              </a:ext>
            </a:extLst>
          </p:cNvPr>
          <p:cNvSpPr>
            <a:spLocks noGrp="1"/>
          </p:cNvSpPr>
          <p:nvPr>
            <p:ph type="title"/>
          </p:nvPr>
        </p:nvSpPr>
        <p:spPr>
          <a:xfrm>
            <a:off x="841248" y="256032"/>
            <a:ext cx="10506456" cy="1014984"/>
          </a:xfrm>
        </p:spPr>
        <p:txBody>
          <a:bodyPr anchor="b">
            <a:normAutofit fontScale="90000"/>
          </a:bodyPr>
          <a:lstStyle/>
          <a:p>
            <a:r>
              <a:rPr lang="en-GB" dirty="0"/>
              <a:t>Government issued ID ownership by place of residence</a:t>
            </a:r>
            <a:endParaRPr lang="LID4096"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DA27BFE1-F4AB-0495-9116-CB47C84A171B}"/>
              </a:ext>
            </a:extLst>
          </p:cNvPr>
          <p:cNvGraphicFramePr>
            <a:graphicFrameLocks noGrp="1"/>
          </p:cNvGraphicFramePr>
          <p:nvPr>
            <p:ph idx="1"/>
            <p:extLst>
              <p:ext uri="{D42A27DB-BD31-4B8C-83A1-F6EECF244321}">
                <p14:modId xmlns:p14="http://schemas.microsoft.com/office/powerpoint/2010/main" val="1125463153"/>
              </p:ext>
            </p:extLst>
          </p:nvPr>
        </p:nvGraphicFramePr>
        <p:xfrm>
          <a:off x="1453036" y="2274323"/>
          <a:ext cx="9285927" cy="3661410"/>
        </p:xfrm>
        <a:graphic>
          <a:graphicData uri="http://schemas.openxmlformats.org/drawingml/2006/table">
            <a:tbl>
              <a:tblPr firstRow="1" bandRow="1">
                <a:tableStyleId>{5C22544A-7EE6-4342-B048-85BDC9FD1C3A}</a:tableStyleId>
              </a:tblPr>
              <a:tblGrid>
                <a:gridCol w="2325054">
                  <a:extLst>
                    <a:ext uri="{9D8B030D-6E8A-4147-A177-3AD203B41FA5}">
                      <a16:colId xmlns:a16="http://schemas.microsoft.com/office/drawing/2014/main" val="2749453990"/>
                    </a:ext>
                  </a:extLst>
                </a:gridCol>
                <a:gridCol w="1410654">
                  <a:extLst>
                    <a:ext uri="{9D8B030D-6E8A-4147-A177-3AD203B41FA5}">
                      <a16:colId xmlns:a16="http://schemas.microsoft.com/office/drawing/2014/main" val="3234128126"/>
                    </a:ext>
                  </a:extLst>
                </a:gridCol>
                <a:gridCol w="1991679">
                  <a:extLst>
                    <a:ext uri="{9D8B030D-6E8A-4147-A177-3AD203B41FA5}">
                      <a16:colId xmlns:a16="http://schemas.microsoft.com/office/drawing/2014/main" val="263737953"/>
                    </a:ext>
                  </a:extLst>
                </a:gridCol>
                <a:gridCol w="3558540">
                  <a:extLst>
                    <a:ext uri="{9D8B030D-6E8A-4147-A177-3AD203B41FA5}">
                      <a16:colId xmlns:a16="http://schemas.microsoft.com/office/drawing/2014/main" val="70047284"/>
                    </a:ext>
                  </a:extLst>
                </a:gridCol>
              </a:tblGrid>
              <a:tr h="1134618">
                <a:tc>
                  <a:txBody>
                    <a:bodyPr/>
                    <a:lstStyle/>
                    <a:p>
                      <a:pPr algn="l" fontAlgn="b"/>
                      <a:r>
                        <a:rPr lang="en-CA" sz="3300" u="none" strike="noStrike">
                          <a:effectLst/>
                        </a:rPr>
                        <a:t>Place of Residence</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l" fontAlgn="b"/>
                      <a:r>
                        <a:rPr lang="en-CA" sz="3300" u="none" strike="noStrike">
                          <a:effectLst/>
                        </a:rPr>
                        <a:t>No ID</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l" fontAlgn="b"/>
                      <a:r>
                        <a:rPr lang="en-CA" sz="3300" u="none" strike="noStrike">
                          <a:effectLst/>
                        </a:rPr>
                        <a:t>Passport</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l" fontAlgn="b"/>
                      <a:r>
                        <a:rPr lang="en-GB" sz="3300" u="none" strike="noStrike">
                          <a:effectLst/>
                        </a:rPr>
                        <a:t>Any other form of ID</a:t>
                      </a:r>
                      <a:endParaRPr lang="en-GB" sz="3300" b="1"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394890978"/>
                  </a:ext>
                </a:extLst>
              </a:tr>
              <a:tr h="631698">
                <a:tc>
                  <a:txBody>
                    <a:bodyPr/>
                    <a:lstStyle/>
                    <a:p>
                      <a:pPr algn="l" fontAlgn="b"/>
                      <a:r>
                        <a:rPr lang="en-CA" sz="3300" u="none" strike="noStrike">
                          <a:effectLst/>
                        </a:rPr>
                        <a:t>Rural</a:t>
                      </a:r>
                      <a:endParaRPr lang="en-CA"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88.6</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1.3</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10.1</a:t>
                      </a:r>
                      <a:endParaRPr lang="en-NG" sz="3300" b="0"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427807522"/>
                  </a:ext>
                </a:extLst>
              </a:tr>
              <a:tr h="631698">
                <a:tc>
                  <a:txBody>
                    <a:bodyPr/>
                    <a:lstStyle/>
                    <a:p>
                      <a:pPr algn="l" fontAlgn="b"/>
                      <a:r>
                        <a:rPr lang="en-CA" sz="3300" u="none" strike="noStrike">
                          <a:effectLst/>
                        </a:rPr>
                        <a:t>Urban</a:t>
                      </a:r>
                      <a:endParaRPr lang="en-CA"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83.1</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5.3</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11.5</a:t>
                      </a:r>
                      <a:endParaRPr lang="en-NG" sz="3300" b="0"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4011143693"/>
                  </a:ext>
                </a:extLst>
              </a:tr>
              <a:tr h="631698">
                <a:tc>
                  <a:txBody>
                    <a:bodyPr/>
                    <a:lstStyle/>
                    <a:p>
                      <a:pPr algn="l" fontAlgn="b"/>
                      <a:r>
                        <a:rPr lang="en-CA" sz="3300" u="none" strike="noStrike">
                          <a:effectLst/>
                        </a:rPr>
                        <a:t>Nomadic</a:t>
                      </a:r>
                      <a:endParaRPr lang="en-CA"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93.8</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0.2</a:t>
                      </a:r>
                      <a:endParaRPr lang="en-NG" sz="3300" b="0"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6</a:t>
                      </a:r>
                      <a:endParaRPr lang="en-NG" sz="3300" b="0"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2821300261"/>
                  </a:ext>
                </a:extLst>
              </a:tr>
              <a:tr h="631698">
                <a:tc>
                  <a:txBody>
                    <a:bodyPr/>
                    <a:lstStyle/>
                    <a:p>
                      <a:pPr algn="l" fontAlgn="b"/>
                      <a:r>
                        <a:rPr lang="en-CA" sz="3300" u="none" strike="noStrike">
                          <a:effectLst/>
                        </a:rPr>
                        <a:t>Total </a:t>
                      </a:r>
                      <a:endParaRPr lang="en-CA" sz="3300" b="1"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85.5</a:t>
                      </a:r>
                      <a:endParaRPr lang="en-NG" sz="3300" b="1"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3.9</a:t>
                      </a:r>
                      <a:endParaRPr lang="en-NG" sz="3300" b="1" i="0" u="none" strike="noStrike">
                        <a:solidFill>
                          <a:srgbClr val="000000"/>
                        </a:solidFill>
                        <a:effectLst/>
                        <a:latin typeface="Calibri" panose="020F0502020204030204" pitchFamily="34" charset="0"/>
                      </a:endParaRPr>
                    </a:p>
                  </a:txBody>
                  <a:tcPr marL="19050" marR="19050" marT="19050" marB="0" anchor="b"/>
                </a:tc>
                <a:tc>
                  <a:txBody>
                    <a:bodyPr/>
                    <a:lstStyle/>
                    <a:p>
                      <a:pPr algn="r" fontAlgn="b"/>
                      <a:r>
                        <a:rPr lang="en-NG" sz="3300" u="none" strike="noStrike">
                          <a:effectLst/>
                        </a:rPr>
                        <a:t>10.6</a:t>
                      </a:r>
                      <a:endParaRPr lang="en-NG" sz="3300" b="1" i="0" u="none" strike="noStrike">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2062290358"/>
                  </a:ext>
                </a:extLst>
              </a:tr>
            </a:tbl>
          </a:graphicData>
        </a:graphic>
      </p:graphicFrame>
    </p:spTree>
    <p:extLst>
      <p:ext uri="{BB962C8B-B14F-4D97-AF65-F5344CB8AC3E}">
        <p14:creationId xmlns:p14="http://schemas.microsoft.com/office/powerpoint/2010/main" val="3963324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574</Words>
  <Application>Microsoft Office PowerPoint</Application>
  <PresentationFormat>Widescreen</PresentationFormat>
  <Paragraphs>140</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Tahoma</vt:lpstr>
      <vt:lpstr>Times New Roman</vt:lpstr>
      <vt:lpstr>Wingdings</vt:lpstr>
      <vt:lpstr>Office Theme</vt:lpstr>
      <vt:lpstr>Somalia Country Assessment Workshop on Digital Legal Identity and Digital Public Infrastructure</vt:lpstr>
      <vt:lpstr>Somalia National Bureau of Statistics  </vt:lpstr>
      <vt:lpstr>Outline</vt:lpstr>
      <vt:lpstr>Background</vt:lpstr>
      <vt:lpstr>PowerPoint Presentation</vt:lpstr>
      <vt:lpstr>Data Source </vt:lpstr>
      <vt:lpstr>Legal Identity  and the Sustainable Development Goals </vt:lpstr>
      <vt:lpstr>Government issued ID ownership by sex</vt:lpstr>
      <vt:lpstr>Government issued ID ownership by place of residence</vt:lpstr>
      <vt:lpstr>Government issued ID ownership by age group</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Said Abdilaahi</dc:creator>
  <cp:lastModifiedBy>Said Abdilaahi</cp:lastModifiedBy>
  <cp:revision>6</cp:revision>
  <dcterms:created xsi:type="dcterms:W3CDTF">2024-08-17T05:04:36Z</dcterms:created>
  <dcterms:modified xsi:type="dcterms:W3CDTF">2024-08-17T08:03:22Z</dcterms:modified>
</cp:coreProperties>
</file>