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  <p:sldMasterId id="2147483661" r:id="rId5"/>
  </p:sldMasterIdLst>
  <p:notesMasterIdLst>
    <p:notesMasterId r:id="rId28"/>
  </p:notesMasterIdLst>
  <p:sldIdLst>
    <p:sldId id="262" r:id="rId6"/>
    <p:sldId id="302" r:id="rId7"/>
    <p:sldId id="434" r:id="rId8"/>
    <p:sldId id="256" r:id="rId9"/>
    <p:sldId id="295" r:id="rId10"/>
    <p:sldId id="432" r:id="rId11"/>
    <p:sldId id="299" r:id="rId12"/>
    <p:sldId id="270" r:id="rId13"/>
    <p:sldId id="264" r:id="rId14"/>
    <p:sldId id="273" r:id="rId15"/>
    <p:sldId id="305" r:id="rId16"/>
    <p:sldId id="292" r:id="rId17"/>
    <p:sldId id="277" r:id="rId18"/>
    <p:sldId id="300" r:id="rId19"/>
    <p:sldId id="288" r:id="rId20"/>
    <p:sldId id="283" r:id="rId21"/>
    <p:sldId id="282" r:id="rId22"/>
    <p:sldId id="441" r:id="rId23"/>
    <p:sldId id="284" r:id="rId24"/>
    <p:sldId id="285" r:id="rId25"/>
    <p:sldId id="438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C7ECC-2637-B923-3ECC-D37D00423E94}" name="Roberto Antonio Pineda Paz" initials="RAPP" userId="S::roberto.pineda@undp.org::7455161f-4d04-4ee3-b9d9-77a8a616a4d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Antonio Pineda Paz" initials="RP" lastIdx="6" clrIdx="0">
    <p:extLst>
      <p:ext uri="{19B8F6BF-5375-455C-9EA6-DF929625EA0E}">
        <p15:presenceInfo xmlns:p15="http://schemas.microsoft.com/office/powerpoint/2012/main" userId="S::roberto.pineda@undp.org::7455161f-4d04-4ee3-b9d9-77a8a616a4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EAD"/>
    <a:srgbClr val="EDECED"/>
    <a:srgbClr val="EEB842"/>
    <a:srgbClr val="FFC949"/>
    <a:srgbClr val="DB9A27"/>
    <a:srgbClr val="0473C4"/>
    <a:srgbClr val="D577BA"/>
    <a:srgbClr val="A9A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0FDA77-7010-44E8-A72B-BF86C95E2C44}" v="137" dt="2024-08-18T06:21:19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DE9F5-C327-4065-B9A0-475812A6D3E1}" type="datetimeFigureOut">
              <a:rPr lang="es-HN" smtClean="0"/>
              <a:t>17/8/2024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B989-D437-468D-ADF9-861893313DB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68859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FB989-D437-468D-ADF9-861893313DB3}" type="slidenum">
              <a:rPr lang="es-HN" smtClean="0"/>
              <a:t>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69237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2289DC-5D40-8742-B358-B5C906D05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A1EC77FB-4CCA-4759-8824-F90F1186F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925" t="16155" r="24561" b="16370"/>
          <a:stretch/>
        </p:blipFill>
        <p:spPr>
          <a:xfrm>
            <a:off x="10975309" y="456889"/>
            <a:ext cx="637103" cy="1296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897BB-544F-DB40-916D-E699BFE89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FFDE2-8BE8-134F-8FBB-D25EA4B106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50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90407-D02D-9F49-8A2C-3443310CF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</p:spPr>
        <p:txBody>
          <a:bodyPr anchor="b"/>
          <a:lstStyle>
            <a:lvl1pPr algn="l">
              <a:defRPr sz="6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2AB11C-65A4-2C46-ACEE-025A020E41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794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2289DC-5D40-8742-B358-B5C906D05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0A46A4BA-5D6C-4006-BB51-054993B27B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1687" y="1595398"/>
            <a:ext cx="2407599" cy="366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82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92" b="1" i="0">
                <a:solidFill>
                  <a:srgbClr val="00A2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66858" y="1661755"/>
            <a:ext cx="4370789" cy="705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9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87376" y="1995200"/>
            <a:ext cx="4190952" cy="2056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8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49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7701">
              <a:lnSpc>
                <a:spcPts val="885"/>
              </a:lnSpc>
            </a:pPr>
            <a:r>
              <a:rPr lang="en-US"/>
              <a:t>RNP /</a:t>
            </a:r>
            <a:r>
              <a:rPr lang="en-US" spc="-67"/>
              <a:t> </a:t>
            </a:r>
            <a:r>
              <a:rPr lang="en-US"/>
              <a:t>PNUD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5402">
              <a:spcBef>
                <a:spcPts val="36"/>
              </a:spcBef>
            </a:pPr>
            <a:fld id="{81D60167-4931-47E6-BA6A-407CBD079E47}" type="slidenum">
              <a:rPr lang="en-US" spc="9" smtClean="0"/>
              <a:pPr marL="15402">
                <a:spcBef>
                  <a:spcPts val="36"/>
                </a:spcBef>
              </a:pPr>
              <a:t>‹#›</a:t>
            </a:fld>
            <a:endParaRPr lang="en-US" spc="9"/>
          </a:p>
        </p:txBody>
      </p:sp>
    </p:spTree>
    <p:extLst>
      <p:ext uri="{BB962C8B-B14F-4D97-AF65-F5344CB8AC3E}">
        <p14:creationId xmlns:p14="http://schemas.microsoft.com/office/powerpoint/2010/main" val="2741141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D0EDBBF-6C54-4713-9C14-5120D0ECDBC8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F854251-78FE-4A71-B8C4-2F81E375A69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09600" y="1371600"/>
            <a:ext cx="5080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99200" y="1257300"/>
            <a:ext cx="5283200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771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12DAE9C-717F-4696-B13D-6E356DFD99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75249A2C-8B72-48AB-9452-850A98F72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8242" y="136942"/>
            <a:ext cx="1232116" cy="18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9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5B008-0300-494D-8CC7-50F4AE8D4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5618AC-FCE5-9545-A06C-F73B94FCF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72E17F-73DC-4E47-B357-39CB55DCC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picture containing ball, player, drawing, food&#10;&#10;Description automatically generated">
            <a:extLst>
              <a:ext uri="{FF2B5EF4-FFF2-40B4-BE49-F238E27FC236}">
                <a16:creationId xmlns:a16="http://schemas.microsoft.com/office/drawing/2014/main" id="{27973F4C-9B19-5E43-8911-9A90382716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1629" y="456106"/>
            <a:ext cx="639857" cy="13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88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EB64-C0C7-6C43-B1A2-51C21FE1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65FCF-499D-6E45-B3AF-F414ABF5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77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21F9-4398-B14F-B02F-EFA3BCAC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F5E4-EAD3-8B42-9885-D7319185C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2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9CEA-A734-4A44-92E3-56758F5C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4D1F-F0BD-8B43-9624-DE52BC95A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26995-C0D3-1C4D-B316-C55A678E7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25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3F0D6-21E2-AD40-ADB2-86E6C0E8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DB3F4-A41E-B74E-81FF-2CE011381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B1B4E-770D-634E-8CC9-C8F7CDB0E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1D713-21DD-7344-87D9-DD08DE310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3EC3E-0F82-FA49-928B-1093BF6A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89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4C4D4-802E-2347-A4FC-6A901222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5BFDC-A994-AD4B-8006-8BE297E19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620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183A-87FA-904B-B8FC-31D5F4DD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5292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42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F9904-060E-9243-9D0A-72C1077A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42856-C495-1740-834F-9EEB4CA77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6381"/>
            <a:ext cx="3932237" cy="43426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592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DC307-33D6-2F4C-BE6C-9B3D37B57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80322"/>
            <a:ext cx="6172200" cy="428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DAB67-A291-1945-B3C2-A6150D8EC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322"/>
            <a:ext cx="3932237" cy="4288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86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537C3-8C67-D940-A567-1C8EDCF82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ball, player, drawing, food&#10;&#10;Description automatically generated">
            <a:extLst>
              <a:ext uri="{FF2B5EF4-FFF2-40B4-BE49-F238E27FC236}">
                <a16:creationId xmlns:a16="http://schemas.microsoft.com/office/drawing/2014/main" id="{0DB4A156-2DB3-1147-B087-6772998E5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898" y="2190236"/>
            <a:ext cx="1218203" cy="24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534BF-BA1E-1846-B924-65738778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AF2E7-0A7D-B14F-B007-ECC60D07A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05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D329-20D7-5244-9816-8F465848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CACC6-9DDE-4C42-87A0-EC6DDA6B6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77C9A-7AD3-FC4A-AE43-9DBECDB1F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2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36A5-4EC3-5D40-8022-46415D71F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5DD21-82F0-4347-AB80-2B2A9148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F27A1-F045-FD42-ACC3-1891D3FEA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3B6B0-4677-8D4A-8F66-6FF3D4FC7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F6565-EC61-5943-B590-EA91238FE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63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0429-474A-124A-AF5F-D5EA76CE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75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71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3D3FB-3539-C04E-A4E7-3B6421E73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13089"/>
            <a:ext cx="6172200" cy="44479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E39B9-1F22-3849-9230-C29893CEE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21027"/>
            <a:ext cx="3932237" cy="44479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30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B74AB4-6D80-EB4B-AFBF-5CF857ED5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62516"/>
            <a:ext cx="6172200" cy="43985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D8A52-F304-1044-B776-671CDC89C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70454"/>
            <a:ext cx="3932237" cy="4398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808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910C77-33BF-D743-87B2-BC46CCA5DD8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1684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6044D-1EB9-FF42-A7C9-DF535F40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248478"/>
            <a:ext cx="105156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8E220-7325-B14C-B1BB-009F2909E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72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4E456-D499-AB47-AD23-1C93058AD751}"/>
              </a:ext>
            </a:extLst>
          </p:cNvPr>
          <p:cNvSpPr txBox="1"/>
          <p:nvPr userDrawn="1"/>
        </p:nvSpPr>
        <p:spPr>
          <a:xfrm>
            <a:off x="5585791" y="6513183"/>
            <a:ext cx="6180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 DE LAS NACIONES UNIDAS PARA EL DESARROLLO</a:t>
            </a:r>
            <a:endParaRPr lang="en-US" sz="100" b="0">
              <a:solidFill>
                <a:schemeClr val="tx1">
                  <a:alpha val="75000"/>
                </a:schemeClr>
              </a:solidFill>
            </a:endParaRP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93F7507B-29F2-4984-968B-844470C23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24925" t="16155" r="24561" b="16370"/>
          <a:stretch/>
        </p:blipFill>
        <p:spPr>
          <a:xfrm>
            <a:off x="11279799" y="87774"/>
            <a:ext cx="481505" cy="97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53" r:id="rId5"/>
    <p:sldLayoutId id="2147483680" r:id="rId6"/>
    <p:sldLayoutId id="2147483681" r:id="rId7"/>
    <p:sldLayoutId id="2147483683" r:id="rId8"/>
    <p:sldLayoutId id="2147483682" r:id="rId9"/>
    <p:sldLayoutId id="2147483672" r:id="rId10"/>
    <p:sldLayoutId id="2147483660" r:id="rId11"/>
    <p:sldLayoutId id="2147483674" r:id="rId12"/>
    <p:sldLayoutId id="2147483657" r:id="rId13"/>
    <p:sldLayoutId id="214748368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126BB-C052-2B43-864C-1221AD1D48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168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5A9E4-E614-D84D-9314-C6755036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ball, player, drawing, food&#10;&#10;Description automatically generated">
            <a:extLst>
              <a:ext uri="{FF2B5EF4-FFF2-40B4-BE49-F238E27FC236}">
                <a16:creationId xmlns:a16="http://schemas.microsoft.com/office/drawing/2014/main" id="{C3784482-F066-7240-A0AF-84F9ACBB96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7112" y="92933"/>
            <a:ext cx="494011" cy="1004435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F8B44FA-611E-FC40-916A-FFE5928E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248478"/>
            <a:ext cx="105156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3A326-F612-F445-B692-BD382F4DAA63}"/>
              </a:ext>
            </a:extLst>
          </p:cNvPr>
          <p:cNvSpPr txBox="1"/>
          <p:nvPr userDrawn="1"/>
        </p:nvSpPr>
        <p:spPr>
          <a:xfrm>
            <a:off x="5585791" y="6513183"/>
            <a:ext cx="61807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 DE LAS NACIONES UNIDAS PARA EL DESARROLLO</a:t>
            </a:r>
            <a:endParaRPr lang="en-US" sz="100" b="0">
              <a:solidFill>
                <a:schemeClr val="tx1">
                  <a:alpha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3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44E81-C870-4BC8-9F7D-8FA25F7A1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3517641"/>
          </a:xfrm>
          <a:solidFill>
            <a:srgbClr val="E0770E"/>
          </a:solidFill>
        </p:spPr>
        <p:txBody>
          <a:bodyPr/>
          <a:lstStyle/>
          <a:p>
            <a:pPr algn="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HONDURAS</a:t>
            </a:r>
            <a:endParaRPr lang="es-HN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AADD82-C3E7-40CE-A034-0D6592C15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1673" y="3539613"/>
            <a:ext cx="6400800" cy="1655762"/>
          </a:xfrm>
        </p:spPr>
        <p:txBody>
          <a:bodyPr>
            <a:normAutofit/>
          </a:bodyPr>
          <a:lstStyle/>
          <a:p>
            <a:pPr algn="r"/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DIGITAL IDENTITY IN BUILDING CITIZEN TRUST</a:t>
            </a:r>
            <a:br>
              <a:rPr lang="es-HN" sz="6600"/>
            </a:br>
            <a:endParaRPr lang="es-H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713980-9463-420E-9E4A-D9CC07F7D6DD}"/>
              </a:ext>
            </a:extLst>
          </p:cNvPr>
          <p:cNvSpPr txBox="1"/>
          <p:nvPr/>
        </p:nvSpPr>
        <p:spPr>
          <a:xfrm>
            <a:off x="5791199" y="5448647"/>
            <a:ext cx="6400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Alessandra Rossi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UNDP 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Chief Technical Advisor </a:t>
            </a:r>
            <a:endParaRPr lang="es-HN" sz="2000" b="1">
              <a:solidFill>
                <a:schemeClr val="bg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9C854C-2CF3-468E-9C4C-A45EB8658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547"/>
            <a:ext cx="5411765" cy="6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7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A570BD3D-4B09-4399-9A12-A5B4B6D99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27" y="2054730"/>
            <a:ext cx="2998271" cy="21211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31A0B6-02E1-4452-B631-446305710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17" y="1965073"/>
            <a:ext cx="2214091" cy="31246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298666-1F88-44C8-8901-3DAF9B2D4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67" y="1720324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s-HN" altLang="es-HN" sz="4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Nationally</a:t>
            </a:r>
            <a:r>
              <a:rPr kumimoji="0" lang="es-HN" altLang="es-HN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s-HN" altLang="es-HN" sz="4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Enrolled</a:t>
            </a:r>
            <a:r>
              <a:rPr kumimoji="0" lang="es-HN" altLang="es-H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br>
              <a:rPr kumimoji="0" lang="es-HN" altLang="es-HN" sz="8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s-ES" b="1"/>
              <a:t> </a:t>
            </a:r>
            <a:endParaRPr lang="en-US" b="1"/>
          </a:p>
        </p:txBody>
      </p:sp>
      <p:sp>
        <p:nvSpPr>
          <p:cNvPr id="2" name="Bocadillo: rectángulo 1">
            <a:extLst>
              <a:ext uri="{FF2B5EF4-FFF2-40B4-BE49-F238E27FC236}">
                <a16:creationId xmlns:a16="http://schemas.microsoft.com/office/drawing/2014/main" id="{A81FD0E4-43F7-4E36-A2D8-027ACEDFB4BE}"/>
              </a:ext>
            </a:extLst>
          </p:cNvPr>
          <p:cNvSpPr/>
          <p:nvPr/>
        </p:nvSpPr>
        <p:spPr>
          <a:xfrm>
            <a:off x="625496" y="2489200"/>
            <a:ext cx="5204398" cy="3527689"/>
          </a:xfrm>
          <a:prstGeom prst="wedgeRectCallout">
            <a:avLst>
              <a:gd name="adj1" fmla="val -24249"/>
              <a:gd name="adj2" fmla="val 59143"/>
            </a:avLst>
          </a:prstGeom>
          <a:solidFill>
            <a:srgbClr val="FF99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 Black" panose="020B0A04020102020204" pitchFamily="34" charset="0"/>
                <a:cs typeface="Aharoni" panose="02010803020104030203" pitchFamily="2" charset="-79"/>
              </a:rPr>
              <a:t>5,715,641</a:t>
            </a:r>
            <a:r>
              <a:rPr lang="en-US" sz="6000" b="1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HN" altLang="es-HN" sz="2800" b="1" err="1">
                <a:latin typeface="Calibri" panose="020F0502020204030204" pitchFamily="34" charset="0"/>
                <a:cs typeface="Calibri" panose="020F0502020204030204" pitchFamily="34" charset="0"/>
              </a:rPr>
              <a:t>men</a:t>
            </a:r>
            <a:r>
              <a:rPr lang="es-HN" altLang="es-HN" sz="2800" b="1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HN" altLang="es-HN" sz="2800" b="1" err="1">
                <a:latin typeface="Calibri" panose="020F0502020204030204" pitchFamily="34" charset="0"/>
                <a:cs typeface="Calibri" panose="020F0502020204030204" pitchFamily="34" charset="0"/>
              </a:rPr>
              <a:t>women</a:t>
            </a:r>
            <a:r>
              <a:rPr lang="es-HN" altLang="es-HN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HN" altLang="es-HN" sz="2800" b="1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HN" altLang="es-HN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HN" altLang="es-HN" sz="2800" b="1" err="1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es-HN" altLang="es-HN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HN" altLang="es-HN" sz="2800" b="1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HN" altLang="es-HN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HN" altLang="es-HN" sz="2800" b="1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HN" altLang="es-HN" sz="2800" b="1">
                <a:latin typeface="Calibri" panose="020F0502020204030204" pitchFamily="34" charset="0"/>
                <a:cs typeface="Calibri" panose="020F0502020204030204" pitchFamily="34" charset="0"/>
              </a:rPr>
              <a:t> new DNI </a:t>
            </a:r>
          </a:p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H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FB895C1-0A4F-4647-841A-85D326BE5C11}"/>
              </a:ext>
            </a:extLst>
          </p:cNvPr>
          <p:cNvSpPr txBox="1"/>
          <p:nvPr/>
        </p:nvSpPr>
        <p:spPr>
          <a:xfrm>
            <a:off x="272598" y="6302079"/>
            <a:ext cx="404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>
                <a:solidFill>
                  <a:schemeClr val="accent2">
                    <a:lumMod val="75000"/>
                  </a:schemeClr>
                </a:solidFill>
              </a:rPr>
              <a:t>*</a:t>
            </a:r>
            <a:r>
              <a:rPr lang="es-HN" altLang="es-HN">
                <a:solidFill>
                  <a:schemeClr val="accent2">
                    <a:lumMod val="75000"/>
                  </a:schemeClr>
                </a:solidFill>
              </a:rPr>
              <a:t>Data </a:t>
            </a:r>
            <a:r>
              <a:rPr lang="es-HN" altLang="es-HN" err="1">
                <a:solidFill>
                  <a:schemeClr val="accent2">
                    <a:lumMod val="75000"/>
                  </a:schemeClr>
                </a:solidFill>
              </a:rPr>
              <a:t>until</a:t>
            </a:r>
            <a:r>
              <a:rPr lang="es-HN" altLang="es-HN">
                <a:solidFill>
                  <a:schemeClr val="accent2">
                    <a:lumMod val="75000"/>
                  </a:schemeClr>
                </a:solidFill>
              </a:rPr>
              <a:t> June 31, 2024</a:t>
            </a:r>
          </a:p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Gráfico 18" descr="Acceso universal">
            <a:extLst>
              <a:ext uri="{FF2B5EF4-FFF2-40B4-BE49-F238E27FC236}">
                <a16:creationId xmlns:a16="http://schemas.microsoft.com/office/drawing/2014/main" id="{B5A1E37D-CB53-4AD8-84F6-C79B8ED7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0495" y="2514600"/>
            <a:ext cx="914400" cy="9144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968A6E7-2836-417D-8BBB-2F90E0DD9C19}"/>
              </a:ext>
            </a:extLst>
          </p:cNvPr>
          <p:cNvSpPr txBox="1">
            <a:spLocks/>
          </p:cNvSpPr>
          <p:nvPr/>
        </p:nvSpPr>
        <p:spPr>
          <a:xfrm>
            <a:off x="544867" y="239905"/>
            <a:ext cx="11894520" cy="1325563"/>
          </a:xfrm>
          <a:prstGeom prst="rect">
            <a:avLst/>
          </a:prstGeom>
          <a:solidFill>
            <a:srgbClr val="E0770E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HN" altLang="es-HN" sz="45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HN" altLang="es-HN" sz="4500" b="1" err="1">
                <a:solidFill>
                  <a:schemeClr val="bg1"/>
                </a:solidFill>
                <a:latin typeface="Arial Black" panose="020B0A04020102020204" pitchFamily="34" charset="0"/>
              </a:rPr>
              <a:t>Participation</a:t>
            </a:r>
            <a:r>
              <a:rPr lang="es-HN" altLang="es-HN" sz="4500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HN" altLang="es-HN" sz="4500" b="1" err="1">
                <a:solidFill>
                  <a:schemeClr val="bg1"/>
                </a:solidFill>
                <a:latin typeface="Arial Black" panose="020B0A04020102020204" pitchFamily="34" charset="0"/>
              </a:rPr>
              <a:t>of</a:t>
            </a:r>
            <a:r>
              <a:rPr lang="es-HN" altLang="es-HN" sz="4500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HN" altLang="es-HN" sz="4500" b="1" err="1">
                <a:solidFill>
                  <a:schemeClr val="bg1"/>
                </a:solidFill>
                <a:latin typeface="Arial Black" panose="020B0A04020102020204" pitchFamily="34" charset="0"/>
              </a:rPr>
              <a:t>Hondurans</a:t>
            </a:r>
            <a:r>
              <a:rPr lang="es-HN" altLang="es-HN" sz="4500" b="1">
                <a:solidFill>
                  <a:schemeClr val="bg1"/>
                </a:solidFill>
                <a:latin typeface="Arial Black" panose="020B0A04020102020204" pitchFamily="34" charset="0"/>
              </a:rPr>
              <a:t> in </a:t>
            </a:r>
            <a:r>
              <a:rPr lang="es-HN" altLang="es-HN" sz="4500" b="1" err="1">
                <a:solidFill>
                  <a:schemeClr val="bg1"/>
                </a:solidFill>
                <a:latin typeface="Arial Black" panose="020B0A04020102020204" pitchFamily="34" charset="0"/>
              </a:rPr>
              <a:t>the</a:t>
            </a:r>
            <a:r>
              <a:rPr lang="es-HN" altLang="es-HN" sz="4500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HN" altLang="es-HN" sz="4500" b="1" err="1">
                <a:solidFill>
                  <a:schemeClr val="bg1"/>
                </a:solidFill>
                <a:latin typeface="Arial Black" panose="020B0A04020102020204" pitchFamily="34" charset="0"/>
              </a:rPr>
              <a:t>identification</a:t>
            </a:r>
            <a:r>
              <a:rPr lang="es-HN" altLang="es-HN" sz="4500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HN" altLang="es-HN" sz="4500" b="1" err="1">
                <a:solidFill>
                  <a:schemeClr val="bg1"/>
                </a:solidFill>
                <a:latin typeface="Arial Black" panose="020B0A04020102020204" pitchFamily="34" charset="0"/>
              </a:rPr>
              <a:t>process</a:t>
            </a:r>
            <a:endParaRPr lang="es-HN" altLang="es-HN" sz="4500" b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ES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US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7C2C824-D107-4C6F-B663-1D509ACCA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08" y="3899449"/>
            <a:ext cx="2942109" cy="225266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4977F31-530F-407A-9593-6B3C6A97C1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864" y="4413487"/>
            <a:ext cx="3092489" cy="1888592"/>
          </a:xfrm>
        </p:spPr>
      </p:pic>
    </p:spTree>
    <p:extLst>
      <p:ext uri="{BB962C8B-B14F-4D97-AF65-F5344CB8AC3E}">
        <p14:creationId xmlns:p14="http://schemas.microsoft.com/office/powerpoint/2010/main" val="5728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74F01073-A81C-4FCE-9E31-310DDDBE934E}"/>
              </a:ext>
            </a:extLst>
          </p:cNvPr>
          <p:cNvGrpSpPr/>
          <p:nvPr/>
        </p:nvGrpSpPr>
        <p:grpSpPr>
          <a:xfrm>
            <a:off x="599606" y="404734"/>
            <a:ext cx="10942820" cy="4364619"/>
            <a:chOff x="398377" y="0"/>
            <a:chExt cx="11605867" cy="471112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BC46252-6522-406C-B4BF-C1C1A763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377" y="3282847"/>
              <a:ext cx="3708927" cy="142828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FF19B42-3432-4B92-8317-32E726B9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7350" y="3282846"/>
              <a:ext cx="3537979" cy="142828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C86FD65-618C-464A-974C-B71EF8F5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375" y="3282847"/>
              <a:ext cx="3398869" cy="142828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1DA798E-B87A-4A9B-879E-E4F988F3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29193" y="0"/>
              <a:ext cx="9428814" cy="328284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2A6EE6A-8319-4C20-BE59-438A9B298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65" y="4974784"/>
            <a:ext cx="3241876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Citizen</a:t>
            </a:r>
            <a:r>
              <a:rPr kumimoji="0" lang="es-HN" altLang="es-HN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lang="es-HN" altLang="es-HN" err="1">
                <a:latin typeface="Arial Unicode MS"/>
              </a:rPr>
              <a:t>A</a:t>
            </a:r>
            <a:r>
              <a:rPr kumimoji="0" lang="es-HN" altLang="es-HN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uthentication</a:t>
            </a:r>
            <a:r>
              <a:rPr kumimoji="0" lang="es-HN" altLang="es-HN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HN" altLang="es-HN" sz="1600">
              <a:latin typeface="Arial Unicode M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HN" altLang="es-HN" sz="1600">
                <a:latin typeface="Arial Unicode MS"/>
              </a:rPr>
              <a:t>S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ocial </a:t>
            </a:r>
            <a:r>
              <a:rPr lang="es-HN" altLang="es-HN" sz="1600" err="1">
                <a:latin typeface="Arial Unicode MS"/>
              </a:rPr>
              <a:t>B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enefits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HN" altLang="es-HN" sz="1600">
                <a:latin typeface="Arial Unicode MS"/>
              </a:rPr>
              <a:t>E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lectronic </a:t>
            </a:r>
            <a:r>
              <a:rPr lang="es-HN" altLang="es-HN" sz="1600" err="1">
                <a:latin typeface="Arial Unicode MS"/>
              </a:rPr>
              <a:t>W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allets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Elections</a:t>
            </a:r>
            <a:r>
              <a:rPr kumimoji="0" lang="es-HN" altLang="es-H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HN" altLang="es-H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AEF42-70A8-451E-AABE-397F27304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009" y="4974784"/>
            <a:ext cx="219803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err="1">
                <a:latin typeface="Arial Unicode MS"/>
              </a:rPr>
              <a:t>Biometric</a:t>
            </a:r>
            <a:r>
              <a:rPr lang="es-HN" altLang="es-HN">
                <a:latin typeface="Arial Unicode MS"/>
              </a:rPr>
              <a:t> </a:t>
            </a:r>
            <a:r>
              <a:rPr lang="es-HN" altLang="es-HN" err="1">
                <a:latin typeface="Arial Unicode MS"/>
              </a:rPr>
              <a:t>Signature</a:t>
            </a:r>
            <a:endParaRPr lang="es-HN" altLang="es-HN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>
                <a:latin typeface="Arial Unicode MS"/>
              </a:rPr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HN" altLang="es-HN" sz="1600" err="1">
                <a:latin typeface="Arial Unicode MS"/>
              </a:rPr>
              <a:t>Health</a:t>
            </a:r>
            <a:r>
              <a:rPr lang="es-HN" altLang="es-HN" sz="1600">
                <a:latin typeface="Arial Unicode MS"/>
              </a:rPr>
              <a:t> Sector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HN" altLang="es-HN" sz="1600" err="1">
                <a:latin typeface="Arial Unicode MS"/>
              </a:rPr>
              <a:t>Education</a:t>
            </a:r>
            <a:r>
              <a:rPr lang="es-HN" altLang="es-HN" sz="1600">
                <a:latin typeface="Arial Unicode MS"/>
              </a:rPr>
              <a:t> Sector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HN" altLang="es-HN" sz="1600">
                <a:latin typeface="Arial Unicode MS"/>
              </a:rPr>
              <a:t>Notaries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HN" altLang="es-HN" sz="1600" err="1">
                <a:latin typeface="Arial Unicode MS"/>
              </a:rPr>
              <a:t>Public</a:t>
            </a:r>
            <a:r>
              <a:rPr lang="es-HN" altLang="es-HN" sz="1600">
                <a:latin typeface="Arial Unicode MS"/>
              </a:rPr>
              <a:t> </a:t>
            </a:r>
            <a:r>
              <a:rPr lang="es-HN" altLang="es-HN" sz="1600" err="1">
                <a:latin typeface="Arial Unicode MS"/>
              </a:rPr>
              <a:t>Employees</a:t>
            </a:r>
            <a:endParaRPr kumimoji="0" lang="es-HN" altLang="es-H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C74A4C-1ADE-47D1-80A8-9B95FFCF8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422" y="4974784"/>
            <a:ext cx="2502608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HN" altLang="es-HN" err="1">
                <a:latin typeface="Arial Unicode MS"/>
              </a:rPr>
              <a:t>Interoperability</a:t>
            </a:r>
            <a:r>
              <a:rPr lang="es-HN" altLang="es-HN">
                <a:latin typeface="Arial Unicode M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HN" altLang="es-HN" sz="1000"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HN" altLang="es-HN" sz="1000">
              <a:latin typeface="Arial Unicode MS"/>
            </a:endParaRPr>
          </a:p>
          <a:p>
            <a:pPr marL="285750"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HN" altLang="es-HN" sz="1600" err="1">
                <a:latin typeface="Arial Unicode MS"/>
              </a:rPr>
              <a:t>Public</a:t>
            </a:r>
            <a:r>
              <a:rPr lang="es-HN" altLang="es-HN" sz="1600">
                <a:latin typeface="Arial Unicode MS"/>
              </a:rPr>
              <a:t> </a:t>
            </a:r>
            <a:r>
              <a:rPr lang="es-HN" altLang="es-HN" sz="1600" err="1">
                <a:latin typeface="Arial Unicode MS"/>
              </a:rPr>
              <a:t>Institutions</a:t>
            </a:r>
            <a:r>
              <a:rPr lang="es-HN" altLang="es-HN" sz="1600">
                <a:latin typeface="Arial Unicode MS"/>
              </a:rPr>
              <a:t> </a:t>
            </a:r>
          </a:p>
          <a:p>
            <a:pPr marL="285750"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HN" altLang="es-HN" sz="1600" err="1">
                <a:latin typeface="Arial Unicode MS"/>
              </a:rPr>
              <a:t>Banking</a:t>
            </a:r>
            <a:r>
              <a:rPr lang="es-HN" altLang="es-HN" sz="1600">
                <a:latin typeface="Arial Unicode MS"/>
              </a:rPr>
              <a:t> </a:t>
            </a:r>
          </a:p>
          <a:p>
            <a:pPr marL="285750"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HN" altLang="es-HN" sz="1600" err="1">
                <a:latin typeface="Arial Unicode MS"/>
              </a:rPr>
              <a:t>Regulated</a:t>
            </a:r>
            <a:r>
              <a:rPr lang="es-HN" altLang="es-HN" sz="1600">
                <a:latin typeface="Arial Unicode MS"/>
              </a:rPr>
              <a:t> </a:t>
            </a:r>
            <a:r>
              <a:rPr lang="es-HN" altLang="es-HN" sz="1600" err="1">
                <a:latin typeface="Arial Unicode MS"/>
              </a:rPr>
              <a:t>Institutions</a:t>
            </a:r>
            <a:r>
              <a:rPr lang="es-HN" altLang="es-HN" sz="1600">
                <a:latin typeface="Arial Unicode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588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Interfaz de usuario gráfica, Texto, Correo electrónico&#10;&#10;Descripción generada automáticamente">
            <a:extLst>
              <a:ext uri="{FF2B5EF4-FFF2-40B4-BE49-F238E27FC236}">
                <a16:creationId xmlns:a16="http://schemas.microsoft.com/office/drawing/2014/main" id="{62AF8112-FFBD-47E3-B695-6EBE74E96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A682353-F58D-4460-8258-9CC096564D39}"/>
              </a:ext>
            </a:extLst>
          </p:cNvPr>
          <p:cNvSpPr/>
          <p:nvPr/>
        </p:nvSpPr>
        <p:spPr>
          <a:xfrm>
            <a:off x="0" y="923053"/>
            <a:ext cx="9890449" cy="1544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89D4F05-08D6-4C4D-A4A3-608B11A4B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33" y="821018"/>
            <a:ext cx="1000321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CONTRIBUTION OF THE NATIONAL </a:t>
            </a:r>
            <a:r>
              <a:rPr lang="es-HN" altLang="es-HN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IDENTIFICATION</a:t>
            </a:r>
            <a:r>
              <a:rPr lang="es-HN" altLang="es-H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PROCESS TO THE DEMOCRACY AND GOVERNANCE OF THE COUNTRY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4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867653-985E-4A91-A925-613ACB11CC65}"/>
              </a:ext>
            </a:extLst>
          </p:cNvPr>
          <p:cNvSpPr/>
          <p:nvPr/>
        </p:nvSpPr>
        <p:spPr>
          <a:xfrm>
            <a:off x="1589294" y="3118399"/>
            <a:ext cx="10419204" cy="1544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CD5F496-D8EF-46DF-8CE9-BED43F48E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335" y="3020063"/>
            <a:ext cx="966029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FINGERPRINT REGISTRY MADE AVAILABLE TO THE ELECTORAL BODY TO ACTIVATE THE FINGERPRINT READER IN THE ELECTIONS</a:t>
            </a:r>
            <a:r>
              <a:rPr kumimoji="0" lang="es-HN" altLang="es-H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es-HN" altLang="es-HN" sz="6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28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3A49F7-DF84-413B-AF7B-115FA0184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F3593-BDE1-4A11-8812-52F45F6ED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65" y="228600"/>
            <a:ext cx="7937500" cy="2718032"/>
          </a:xfrm>
        </p:spPr>
        <p:txBody>
          <a:bodyPr>
            <a:noAutofit/>
          </a:bodyPr>
          <a:lstStyle/>
          <a:p>
            <a:pPr algn="l"/>
            <a:r>
              <a:rPr lang="es-E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​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Contribution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identification</a:t>
            </a:r>
            <a:r>
              <a:rPr lang="es-HN" altLang="es-HN"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process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digital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transformation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40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es-HN" altLang="es-HN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country </a:t>
            </a:r>
            <a:br>
              <a:rPr kumimoji="0" lang="es-HN" altLang="es-HN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1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DF64D45-8AD2-4FA6-A474-DB7A6DD96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35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3EA266-F528-4968-96ED-629FAE29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5633884"/>
            <a:ext cx="7975600" cy="894735"/>
          </a:xfrm>
          <a:solidFill>
            <a:srgbClr val="E0770E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altLang="es-H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altLang="es-H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  <a:r>
              <a:rPr lang="es-HN" altLang="es-HN" sz="4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ew</a:t>
            </a:r>
            <a:r>
              <a:rPr lang="es-HN" altLang="es-H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and </a:t>
            </a:r>
            <a:r>
              <a:rPr lang="es-HN" altLang="es-HN" sz="4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modern</a:t>
            </a:r>
            <a:r>
              <a:rPr lang="es-HN" altLang="es-H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ID</a:t>
            </a:r>
            <a:br>
              <a:rPr lang="es-HN" altLang="es-H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s-H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7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a persona con un sombrero en la cabeza&#10;&#10;Descripción generada automáticamente con confianza baja">
            <a:extLst>
              <a:ext uri="{FF2B5EF4-FFF2-40B4-BE49-F238E27FC236}">
                <a16:creationId xmlns:a16="http://schemas.microsoft.com/office/drawing/2014/main" id="{D8E1A5E7-886F-4FE1-B5A1-8CAD50E56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C2243AB-EFFF-41ED-80F2-A6662AB0AC85}"/>
              </a:ext>
            </a:extLst>
          </p:cNvPr>
          <p:cNvSpPr/>
          <p:nvPr/>
        </p:nvSpPr>
        <p:spPr>
          <a:xfrm>
            <a:off x="0" y="5495731"/>
            <a:ext cx="11308702" cy="9890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47D9213-F4C8-4B72-A9B1-274BC77A3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27" y="5449747"/>
            <a:ext cx="1022324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32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</a:rPr>
              <a:t>BIOMETRIC REGISTRATION OF CITIZEN DATA WITH LATEST GENERATION TECHNOLOGY</a:t>
            </a:r>
            <a:endParaRPr kumimoji="0" lang="es-HN" altLang="es-H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48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1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21DE91-6C71-48D2-918C-E6D784AF2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1" y="869559"/>
            <a:ext cx="10912536" cy="511330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76665AA-5D69-4CE4-A2A3-D0AD5015627F}"/>
              </a:ext>
            </a:extLst>
          </p:cNvPr>
          <p:cNvSpPr/>
          <p:nvPr/>
        </p:nvSpPr>
        <p:spPr>
          <a:xfrm>
            <a:off x="327171" y="869559"/>
            <a:ext cx="4366127" cy="141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C06C392-390C-4F77-9933-1D2AD74E6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09" y="905915"/>
            <a:ext cx="403082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40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DNI </a:t>
            </a:r>
            <a:r>
              <a:rPr kumimoji="0" lang="es-HN" altLang="es-HN" sz="3600" b="1" i="0" u="none" strike="noStrike" cap="none" normalizeH="0" baseline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Characteristics</a:t>
            </a:r>
            <a:r>
              <a:rPr kumimoji="0" lang="es-HN" altLang="es-HN" sz="32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kumimoji="0" lang="es-HN" altLang="es-HN" sz="72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8902475-AE1C-43F6-86FE-B40A4266C14A}"/>
              </a:ext>
            </a:extLst>
          </p:cNvPr>
          <p:cNvSpPr/>
          <p:nvPr/>
        </p:nvSpPr>
        <p:spPr>
          <a:xfrm>
            <a:off x="6951306" y="1623139"/>
            <a:ext cx="1791477" cy="570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err="1">
                <a:solidFill>
                  <a:schemeClr val="tx1"/>
                </a:solidFill>
                <a:latin typeface="Arial Unicode MS"/>
              </a:rPr>
              <a:t>P</a:t>
            </a:r>
            <a:r>
              <a:rPr kumimoji="0" lang="es-HN" altLang="es-HN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olycarbonate</a:t>
            </a:r>
            <a:r>
              <a:rPr kumimoji="0" lang="es-HN" altLang="es-H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HN" altLang="es-H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3A3FB7F-8563-4D46-9F4B-06F9EFB81F05}"/>
              </a:ext>
            </a:extLst>
          </p:cNvPr>
          <p:cNvSpPr/>
          <p:nvPr/>
        </p:nvSpPr>
        <p:spPr>
          <a:xfrm>
            <a:off x="7987004" y="2612571"/>
            <a:ext cx="2351314" cy="570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8667228-8F1D-426C-A764-09F96EC8F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316" y="2734288"/>
            <a:ext cx="17075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1600">
                <a:latin typeface="Arial Unicode MS"/>
              </a:rPr>
              <a:t>L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aser 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engraving</a:t>
            </a:r>
            <a:r>
              <a:rPr kumimoji="0" lang="es-HN" altLang="es-HN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HN" altLang="es-H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869A5FB-2250-412E-8A32-659890D99818}"/>
              </a:ext>
            </a:extLst>
          </p:cNvPr>
          <p:cNvSpPr/>
          <p:nvPr/>
        </p:nvSpPr>
        <p:spPr>
          <a:xfrm>
            <a:off x="7945509" y="4211321"/>
            <a:ext cx="3498982" cy="71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>
              <a:solidFill>
                <a:schemeClr val="bg1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68EC35D-7A4B-47F8-B4F3-E4681FA39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509" y="4262212"/>
            <a:ext cx="249594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1400" err="1">
                <a:latin typeface="Arial Unicode MS"/>
              </a:rPr>
              <a:t>O</a:t>
            </a:r>
            <a:r>
              <a:rPr kumimoji="0" lang="es-HN" altLang="es-HN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ptical</a:t>
            </a:r>
            <a:r>
              <a:rPr kumimoji="0" lang="es-HN" altLang="es-H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s-HN" altLang="es-HN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device</a:t>
            </a:r>
            <a:r>
              <a:rPr kumimoji="0" lang="es-HN" altLang="es-H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(DOVID)</a:t>
            </a:r>
            <a:r>
              <a:rPr kumimoji="0" lang="es-HN" altLang="es-HN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HN" altLang="es-HN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18172B1-64DA-4948-B46C-22833D7F5609}"/>
              </a:ext>
            </a:extLst>
          </p:cNvPr>
          <p:cNvSpPr/>
          <p:nvPr/>
        </p:nvSpPr>
        <p:spPr>
          <a:xfrm>
            <a:off x="6951306" y="5315181"/>
            <a:ext cx="2379306" cy="61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247A99A9-BE0E-4F37-912B-815FE827D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597" y="5482413"/>
            <a:ext cx="18194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1600" err="1">
                <a:latin typeface="Arial Unicode MS"/>
              </a:rPr>
              <a:t>S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pecial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inks</a:t>
            </a:r>
            <a:endParaRPr kumimoji="0" lang="es-HN" altLang="es-HN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8400F25-32D5-4322-9BB2-BCE6DC1256BB}"/>
              </a:ext>
            </a:extLst>
          </p:cNvPr>
          <p:cNvSpPr/>
          <p:nvPr/>
        </p:nvSpPr>
        <p:spPr>
          <a:xfrm>
            <a:off x="1670180" y="5185480"/>
            <a:ext cx="2947486" cy="89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230FBA7C-9DDD-4227-979E-2BD2A4BBE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6270" y="5573421"/>
            <a:ext cx="181947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1600">
                <a:latin typeface="Arial Unicode MS"/>
              </a:rPr>
              <a:t>S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ecurity 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funds</a:t>
            </a:r>
            <a:endParaRPr kumimoji="0" lang="es-HN" altLang="es-HN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35F22CF-84F0-4945-A43F-3889AE17338C}"/>
              </a:ext>
            </a:extLst>
          </p:cNvPr>
          <p:cNvSpPr/>
          <p:nvPr/>
        </p:nvSpPr>
        <p:spPr>
          <a:xfrm>
            <a:off x="1436914" y="4416100"/>
            <a:ext cx="1884784" cy="594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417FE657-B61F-47E1-A537-937976E2D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824" y="4527208"/>
            <a:ext cx="1268296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 QR 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codes</a:t>
            </a:r>
            <a:endParaRPr kumimoji="0" lang="es-HN" altLang="es-HN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ADC6261-574F-44BB-A875-E714940D2485}"/>
              </a:ext>
            </a:extLst>
          </p:cNvPr>
          <p:cNvSpPr/>
          <p:nvPr/>
        </p:nvSpPr>
        <p:spPr>
          <a:xfrm>
            <a:off x="662473" y="2734288"/>
            <a:ext cx="2491274" cy="1016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A8CBC5BB-0991-495F-8853-854C2B99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768" y="2990230"/>
            <a:ext cx="17075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1400">
                <a:latin typeface="Arial Unicode MS"/>
              </a:rPr>
              <a:t>M</a:t>
            </a:r>
            <a:r>
              <a:rPr kumimoji="0" lang="es-HN" altLang="es-H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achine </a:t>
            </a:r>
            <a:r>
              <a:rPr kumimoji="0" lang="es-HN" altLang="es-HN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reading</a:t>
            </a:r>
            <a:r>
              <a:rPr kumimoji="0" lang="es-HN" altLang="es-H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s-HN" altLang="es-HN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zone</a:t>
            </a:r>
            <a:r>
              <a:rPr kumimoji="0" lang="es-HN" altLang="es-H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(MRZ)</a:t>
            </a:r>
            <a:endParaRPr kumimoji="0" lang="es-HN" altLang="es-HN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92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83EC-A608-49E2-B890-2E5029F8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10" y="540911"/>
            <a:ext cx="11239152" cy="1178540"/>
          </a:xfrm>
          <a:solidFill>
            <a:srgbClr val="E0770E"/>
          </a:solidFill>
        </p:spPr>
        <p:txBody>
          <a:bodyPr>
            <a:normAutofit fontScale="90000"/>
          </a:bodyPr>
          <a:lstStyle/>
          <a:p>
            <a:pPr algn="ctr"/>
            <a:b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Innovation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and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security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DNI </a:t>
            </a:r>
            <a:b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C43556-DDDF-4304-A42C-324C8ED591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2" y="2542329"/>
            <a:ext cx="6309479" cy="2761210"/>
          </a:xfr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C10243E-8335-470A-86CD-5C3D7BF2CA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22" y="2118049"/>
            <a:ext cx="4660830" cy="3609770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0635AA3-9D11-4D1B-88F5-541AF6591A91}"/>
              </a:ext>
            </a:extLst>
          </p:cNvPr>
          <p:cNvSpPr/>
          <p:nvPr/>
        </p:nvSpPr>
        <p:spPr>
          <a:xfrm>
            <a:off x="1045029" y="2474614"/>
            <a:ext cx="5591282" cy="282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E5F17E-AC45-4133-891B-D5B2EA082AC5}"/>
              </a:ext>
            </a:extLst>
          </p:cNvPr>
          <p:cNvSpPr txBox="1"/>
          <p:nvPr/>
        </p:nvSpPr>
        <p:spPr>
          <a:xfrm>
            <a:off x="1214403" y="2592786"/>
            <a:ext cx="5240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First digital document of Honduras</a:t>
            </a:r>
          </a:p>
          <a:p>
            <a:endParaRPr lang="en-US" sz="28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AC7A95-2B73-4628-B3DB-492770D93B98}"/>
              </a:ext>
            </a:extLst>
          </p:cNvPr>
          <p:cNvSpPr txBox="1"/>
          <p:nvPr/>
        </p:nvSpPr>
        <p:spPr>
          <a:xfrm>
            <a:off x="1160666" y="3546893"/>
            <a:ext cx="503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State-of-the-art security features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7EF6A9-A0B8-4667-A3F7-EE95F6AC3792}"/>
              </a:ext>
            </a:extLst>
          </p:cNvPr>
          <p:cNvSpPr txBox="1"/>
          <p:nvPr/>
        </p:nvSpPr>
        <p:spPr>
          <a:xfrm>
            <a:off x="1160666" y="4382679"/>
            <a:ext cx="5428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Personal data protected by the highest international standards</a:t>
            </a:r>
          </a:p>
        </p:txBody>
      </p:sp>
    </p:spTree>
    <p:extLst>
      <p:ext uri="{BB962C8B-B14F-4D97-AF65-F5344CB8AC3E}">
        <p14:creationId xmlns:p14="http://schemas.microsoft.com/office/powerpoint/2010/main" val="335788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13DF1-669D-7D65-5D04-A6E5A3FE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HN" sz="3600">
                <a:latin typeface="Lora" panose="02000503000000020004" pitchFamily="2" charset="0"/>
              </a:rPr>
              <a:t>Logros Tecnológicos</a:t>
            </a:r>
          </a:p>
        </p:txBody>
      </p:sp>
      <p:pic>
        <p:nvPicPr>
          <p:cNvPr id="15" name="Marcador de contenido 14" descr="Diagrama&#10;&#10;Descripción generada automáticamente">
            <a:extLst>
              <a:ext uri="{FF2B5EF4-FFF2-40B4-BE49-F238E27FC236}">
                <a16:creationId xmlns:a16="http://schemas.microsoft.com/office/drawing/2014/main" id="{C4A10618-033C-FFE1-7B68-0D4AF01B46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6474"/>
          <a:stretch/>
        </p:blipFill>
        <p:spPr>
          <a:xfrm>
            <a:off x="5899021" y="1957491"/>
            <a:ext cx="5689600" cy="4172915"/>
          </a:xfrm>
        </p:spPr>
      </p:pic>
      <p:pic>
        <p:nvPicPr>
          <p:cNvPr id="13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05E9AC5C-71EA-637C-BB66-FFD03B1D56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9192"/>
          <a:stretch/>
        </p:blipFill>
        <p:spPr>
          <a:xfrm>
            <a:off x="830872" y="1957491"/>
            <a:ext cx="4196167" cy="416071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E26119-18B7-4702-A6E3-3FDC785519FB}"/>
              </a:ext>
            </a:extLst>
          </p:cNvPr>
          <p:cNvSpPr/>
          <p:nvPr/>
        </p:nvSpPr>
        <p:spPr>
          <a:xfrm>
            <a:off x="3212798" y="2588803"/>
            <a:ext cx="1111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8D9A0-10B2-4419-B991-4AFEDE60C50E}"/>
              </a:ext>
            </a:extLst>
          </p:cNvPr>
          <p:cNvSpPr txBox="1"/>
          <p:nvPr/>
        </p:nvSpPr>
        <p:spPr>
          <a:xfrm>
            <a:off x="2135831" y="2212469"/>
            <a:ext cx="128195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55EAD"/>
                </a:solidFill>
              </a:rPr>
              <a:t>Digital signature</a:t>
            </a:r>
          </a:p>
          <a:p>
            <a:endParaRPr lang="en-US" sz="500">
              <a:solidFill>
                <a:srgbClr val="155EAD"/>
              </a:solidFill>
            </a:endParaRPr>
          </a:p>
          <a:p>
            <a:r>
              <a:rPr lang="en-US" sz="1200">
                <a:solidFill>
                  <a:srgbClr val="155EAD"/>
                </a:solidFill>
              </a:rPr>
              <a:t>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DFB802-6006-4C05-8565-5DE696CA85B5}"/>
              </a:ext>
            </a:extLst>
          </p:cNvPr>
          <p:cNvSpPr/>
          <p:nvPr/>
        </p:nvSpPr>
        <p:spPr>
          <a:xfrm>
            <a:off x="4547654" y="5024129"/>
            <a:ext cx="1111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375FD0-BF31-44FC-9F7E-1BB6A1794FF2}"/>
              </a:ext>
            </a:extLst>
          </p:cNvPr>
          <p:cNvSpPr/>
          <p:nvPr/>
        </p:nvSpPr>
        <p:spPr>
          <a:xfrm>
            <a:off x="3761399" y="5597123"/>
            <a:ext cx="188786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6FF42E-65E6-4ED6-83C4-63C035D6D06D}"/>
              </a:ext>
            </a:extLst>
          </p:cNvPr>
          <p:cNvSpPr txBox="1"/>
          <p:nvPr/>
        </p:nvSpPr>
        <p:spPr>
          <a:xfrm>
            <a:off x="3666934" y="5066135"/>
            <a:ext cx="12819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55EAD"/>
                </a:solidFill>
              </a:rPr>
              <a:t>Image in reticular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94D01-17F8-4258-AEB6-B2E27EB2B8A5}"/>
              </a:ext>
            </a:extLst>
          </p:cNvPr>
          <p:cNvSpPr txBox="1"/>
          <p:nvPr/>
        </p:nvSpPr>
        <p:spPr>
          <a:xfrm>
            <a:off x="2710016" y="5673477"/>
            <a:ext cx="20306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55EAD"/>
                </a:solidFill>
              </a:rPr>
              <a:t>Personalized information engraved in relief by laser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4D7DD-85F0-4176-A965-FB57D6C684DF}"/>
              </a:ext>
            </a:extLst>
          </p:cNvPr>
          <p:cNvSpPr txBox="1"/>
          <p:nvPr/>
        </p:nvSpPr>
        <p:spPr>
          <a:xfrm>
            <a:off x="7145743" y="2057977"/>
            <a:ext cx="23707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55EAD"/>
                </a:solidFill>
              </a:rPr>
              <a:t>QR code with fingerprint that prevents unauthorized scanning</a:t>
            </a:r>
          </a:p>
          <a:p>
            <a:endParaRPr lang="en-US" sz="1200">
              <a:solidFill>
                <a:srgbClr val="155EAD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05308D-8D41-4B23-A7C0-0AB65BDD5E87}"/>
              </a:ext>
            </a:extLst>
          </p:cNvPr>
          <p:cNvSpPr/>
          <p:nvPr/>
        </p:nvSpPr>
        <p:spPr>
          <a:xfrm>
            <a:off x="9251575" y="3346877"/>
            <a:ext cx="161030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D7E59C-F3EA-47A8-A699-7FCA0568F7C8}"/>
              </a:ext>
            </a:extLst>
          </p:cNvPr>
          <p:cNvSpPr txBox="1"/>
          <p:nvPr/>
        </p:nvSpPr>
        <p:spPr>
          <a:xfrm>
            <a:off x="9355048" y="2666253"/>
            <a:ext cx="20003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55EAD"/>
                </a:solidFill>
              </a:rPr>
              <a:t>Symbol to identify organ donors</a:t>
            </a:r>
          </a:p>
          <a:p>
            <a:endParaRPr lang="en-US" sz="1200">
              <a:solidFill>
                <a:srgbClr val="155EA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0C438D-FB19-46E7-A5A3-B971BA305C1D}"/>
              </a:ext>
            </a:extLst>
          </p:cNvPr>
          <p:cNvSpPr txBox="1"/>
          <p:nvPr/>
        </p:nvSpPr>
        <p:spPr>
          <a:xfrm>
            <a:off x="6215087" y="5572575"/>
            <a:ext cx="3199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155EAD"/>
                </a:solidFill>
              </a:rPr>
              <a:t>Encrypted data of nationality, issuer, number and type of document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9C7028-FBE8-414A-A993-6C15D0C83AF8}"/>
              </a:ext>
            </a:extLst>
          </p:cNvPr>
          <p:cNvSpPr txBox="1">
            <a:spLocks/>
          </p:cNvSpPr>
          <p:nvPr/>
        </p:nvSpPr>
        <p:spPr>
          <a:xfrm>
            <a:off x="430696" y="248478"/>
            <a:ext cx="105156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Lora" panose="02000503000000020004" pitchFamily="2" charset="0"/>
              </a:rPr>
              <a:t>Award winning ID card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EAAC7D-8D14-10C4-B5D6-379E6825E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696" y="1415195"/>
            <a:ext cx="11329504" cy="1357833"/>
          </a:xfrm>
        </p:spPr>
        <p:txBody>
          <a:bodyPr anchor="t">
            <a:normAutofit/>
          </a:bodyPr>
          <a:lstStyle/>
          <a:p>
            <a:r>
              <a:rPr lang="en-US" sz="2000" b="0">
                <a:latin typeface="Proxima Nova"/>
              </a:rPr>
              <a:t>The new ID card was recognized as the best identity of the Latin American region by ensuring </a:t>
            </a:r>
            <a:r>
              <a:rPr lang="en-US" sz="2000">
                <a:latin typeface="Proxima Nova"/>
              </a:rPr>
              <a:t>high security through technology and printing features.</a:t>
            </a:r>
          </a:p>
          <a:p>
            <a:endParaRPr lang="en-US" sz="2000"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71535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E9A21E6-5425-43AA-AF4D-D0952D772C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3"/>
            <a:ext cx="12192000" cy="6862353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DCA5B8A-4EF9-4E7F-AA96-008CA096C631}"/>
              </a:ext>
            </a:extLst>
          </p:cNvPr>
          <p:cNvSpPr/>
          <p:nvPr/>
        </p:nvSpPr>
        <p:spPr>
          <a:xfrm>
            <a:off x="2845836" y="783771"/>
            <a:ext cx="8773887" cy="569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88BE7D2-941A-4261-B2E6-853CB5DF40E8}"/>
              </a:ext>
            </a:extLst>
          </p:cNvPr>
          <p:cNvSpPr/>
          <p:nvPr/>
        </p:nvSpPr>
        <p:spPr>
          <a:xfrm>
            <a:off x="4273420" y="1283179"/>
            <a:ext cx="7346303" cy="70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>
              <a:solidFill>
                <a:schemeClr val="bg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E942532-B130-4F17-9753-A63B34DF0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1067" y="715200"/>
            <a:ext cx="8391332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4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</a:rPr>
              <a:t>ABILITY TO VALIDATE THE NATIONAL IDENTIFICATION DOCUMENT</a:t>
            </a:r>
            <a:endParaRPr kumimoji="0" lang="es-HN" altLang="es-HN" sz="32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72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59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AB3392E-17DC-489C-98EA-303E99C29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04823"/>
            <a:ext cx="10658410" cy="5471865"/>
          </a:xfrm>
        </p:spPr>
      </p:pic>
    </p:spTree>
    <p:extLst>
      <p:ext uri="{BB962C8B-B14F-4D97-AF65-F5344CB8AC3E}">
        <p14:creationId xmlns:p14="http://schemas.microsoft.com/office/powerpoint/2010/main" val="259316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0C1E-C5BD-456D-85D1-18496DCF80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0589"/>
            <a:ext cx="10487608" cy="1420100"/>
          </a:xfrm>
          <a:solidFill>
            <a:srgbClr val="E0770E"/>
          </a:solidFill>
        </p:spPr>
        <p:txBody>
          <a:bodyPr>
            <a:normAutofit fontScale="90000"/>
          </a:bodyPr>
          <a:lstStyle/>
          <a:p>
            <a:b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new DNI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will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contribute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digital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transformation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of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country</a:t>
            </a:r>
            <a:br>
              <a:rPr kumimoji="0" lang="es-HN" altLang="es-H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7BCA7-B758-4CE4-BE4B-7AACDBD71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30" y="2074506"/>
            <a:ext cx="7867348" cy="462767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ACD4DB4-5B3A-4628-BF99-00E8FA044CAA}"/>
              </a:ext>
            </a:extLst>
          </p:cNvPr>
          <p:cNvSpPr/>
          <p:nvPr/>
        </p:nvSpPr>
        <p:spPr>
          <a:xfrm>
            <a:off x="2099388" y="2696547"/>
            <a:ext cx="2071396" cy="9610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E232304-E954-4270-A2F6-2AAFCD5B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388" y="2786924"/>
            <a:ext cx="190344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</a:rPr>
              <a:t>Database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</a:rPr>
              <a:t>integration</a:t>
            </a: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 and </a:t>
            </a:r>
            <a:r>
              <a:rPr kumimoji="0" lang="es-HN" altLang="es-HN" sz="16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</a:rPr>
              <a:t>interoperability</a:t>
            </a:r>
            <a:endParaRPr kumimoji="0" lang="es-HN" altLang="es-HN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4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B3A9A73-C4EF-4E30-8A34-7F9231D532B0}"/>
              </a:ext>
            </a:extLst>
          </p:cNvPr>
          <p:cNvSpPr/>
          <p:nvPr/>
        </p:nvSpPr>
        <p:spPr>
          <a:xfrm>
            <a:off x="4861206" y="2696546"/>
            <a:ext cx="2071396" cy="9610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DE978E1-5A21-488B-A71D-674BB99A9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565" y="2759466"/>
            <a:ext cx="246987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HN" altLang="es-HN" sz="1600" err="1">
                <a:solidFill>
                  <a:schemeClr val="bg1"/>
                </a:solidFill>
              </a:rPr>
              <a:t>Improved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efficiency</a:t>
            </a:r>
            <a:r>
              <a:rPr lang="es-HN" altLang="es-HN" sz="1600">
                <a:solidFill>
                  <a:schemeClr val="bg1"/>
                </a:solidFill>
              </a:rPr>
              <a:t> in </a:t>
            </a:r>
            <a:r>
              <a:rPr lang="es-HN" altLang="es-HN" sz="1600" err="1">
                <a:solidFill>
                  <a:schemeClr val="bg1"/>
                </a:solidFill>
              </a:rPr>
              <a:t>the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provision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of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public</a:t>
            </a:r>
            <a:r>
              <a:rPr lang="es-HN" altLang="es-HN" sz="1600">
                <a:solidFill>
                  <a:schemeClr val="bg1"/>
                </a:solidFill>
              </a:rPr>
              <a:t> and </a:t>
            </a:r>
            <a:r>
              <a:rPr lang="es-HN" altLang="es-HN" sz="1600" err="1">
                <a:solidFill>
                  <a:schemeClr val="bg1"/>
                </a:solidFill>
              </a:rPr>
              <a:t>private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services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4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2D38CA7-B4EF-4BD5-8FDF-32D2D9EDBA61}"/>
              </a:ext>
            </a:extLst>
          </p:cNvPr>
          <p:cNvSpPr/>
          <p:nvPr/>
        </p:nvSpPr>
        <p:spPr>
          <a:xfrm>
            <a:off x="7623024" y="2696546"/>
            <a:ext cx="2071396" cy="9610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35AE03B-5623-4007-9B0A-6C5A82990FA3}"/>
              </a:ext>
            </a:extLst>
          </p:cNvPr>
          <p:cNvSpPr/>
          <p:nvPr/>
        </p:nvSpPr>
        <p:spPr>
          <a:xfrm>
            <a:off x="3399410" y="5190929"/>
            <a:ext cx="2071396" cy="9610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085F3A5-545B-4F2A-A878-607DE5B6547D}"/>
              </a:ext>
            </a:extLst>
          </p:cNvPr>
          <p:cNvSpPr/>
          <p:nvPr/>
        </p:nvSpPr>
        <p:spPr>
          <a:xfrm>
            <a:off x="6394539" y="5134946"/>
            <a:ext cx="2071396" cy="9610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C59517A-CB88-4673-A52A-B90B8EB84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0975" y="2771536"/>
            <a:ext cx="190344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HN" altLang="es-HN" sz="1600" err="1">
                <a:solidFill>
                  <a:schemeClr val="bg1"/>
                </a:solidFill>
              </a:rPr>
              <a:t>Secure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Election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Transactions</a:t>
            </a:r>
            <a:endParaRPr lang="es-HN" altLang="es-HN" sz="160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s-HN" altLang="es-HN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4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70E8A753-9320-466A-9C2D-6013B48C3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385" y="5360205"/>
            <a:ext cx="19034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HN" altLang="es-HN" sz="1600" err="1">
                <a:solidFill>
                  <a:schemeClr val="bg1"/>
                </a:solidFill>
              </a:rPr>
              <a:t>Strengthening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of</a:t>
            </a:r>
            <a:r>
              <a:rPr lang="es-HN" altLang="es-HN" sz="1600">
                <a:solidFill>
                  <a:schemeClr val="bg1"/>
                </a:solidFill>
              </a:rPr>
              <a:t> digital </a:t>
            </a:r>
            <a:r>
              <a:rPr lang="es-HN" altLang="es-HN" sz="1600" err="1">
                <a:solidFill>
                  <a:schemeClr val="bg1"/>
                </a:solidFill>
              </a:rPr>
              <a:t>government</a:t>
            </a:r>
            <a:endParaRPr kumimoji="0" lang="es-HN" altLang="es-HN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49845BC-23FD-45CF-A577-3D2FAEF93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3" y="5319612"/>
            <a:ext cx="20713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HN" altLang="es-HN" sz="1600" err="1">
                <a:solidFill>
                  <a:schemeClr val="bg1"/>
                </a:solidFill>
              </a:rPr>
              <a:t>Modernization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of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public</a:t>
            </a:r>
            <a:r>
              <a:rPr lang="es-HN" altLang="es-HN" sz="1600">
                <a:solidFill>
                  <a:schemeClr val="bg1"/>
                </a:solidFill>
              </a:rPr>
              <a:t> </a:t>
            </a:r>
            <a:r>
              <a:rPr lang="es-HN" altLang="es-HN" sz="1600" err="1">
                <a:solidFill>
                  <a:schemeClr val="bg1"/>
                </a:solidFill>
              </a:rPr>
              <a:t>administration</a:t>
            </a:r>
            <a:r>
              <a:rPr lang="es-HN" altLang="es-HN" sz="1600">
                <a:solidFill>
                  <a:schemeClr val="bg1"/>
                </a:solidFill>
              </a:rPr>
              <a:t> in digital </a:t>
            </a:r>
            <a:r>
              <a:rPr lang="es-HN" altLang="es-HN" sz="1600" err="1">
                <a:solidFill>
                  <a:schemeClr val="bg1"/>
                </a:solidFill>
              </a:rPr>
              <a:t>services</a:t>
            </a:r>
            <a:endParaRPr kumimoji="0" lang="es-HN" altLang="es-HN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AF064A5-1375-4F81-A3E0-A6C11AEA6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26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14">
            <a:extLst>
              <a:ext uri="{FF2B5EF4-FFF2-40B4-BE49-F238E27FC236}">
                <a16:creationId xmlns:a16="http://schemas.microsoft.com/office/drawing/2014/main" id="{511CDF6A-1712-5C48-BDE1-5B1E0EFBD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1099" y="2444492"/>
            <a:ext cx="2587341" cy="805282"/>
          </a:xfrm>
          <a:prstGeom prst="rect">
            <a:avLst/>
          </a:prstGeom>
        </p:spPr>
      </p:pic>
      <p:pic>
        <p:nvPicPr>
          <p:cNvPr id="16" name="Gráfico 37">
            <a:extLst>
              <a:ext uri="{FF2B5EF4-FFF2-40B4-BE49-F238E27FC236}">
                <a16:creationId xmlns:a16="http://schemas.microsoft.com/office/drawing/2014/main" id="{3D1CF34C-5B0B-8142-BABD-A163B7B16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5694" y="2528279"/>
            <a:ext cx="2502756" cy="2502756"/>
          </a:xfrm>
          <a:prstGeom prst="rect">
            <a:avLst/>
          </a:prstGeom>
        </p:spPr>
      </p:pic>
      <p:pic>
        <p:nvPicPr>
          <p:cNvPr id="8" name="Gráfico 8">
            <a:extLst>
              <a:ext uri="{FF2B5EF4-FFF2-40B4-BE49-F238E27FC236}">
                <a16:creationId xmlns:a16="http://schemas.microsoft.com/office/drawing/2014/main" id="{0A4B761A-17D5-8045-A1E7-4E5750C14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8940" y="2540874"/>
            <a:ext cx="578014" cy="578014"/>
          </a:xfrm>
          <a:prstGeom prst="rect">
            <a:avLst/>
          </a:prstGeom>
        </p:spPr>
      </p:pic>
      <p:sp>
        <p:nvSpPr>
          <p:cNvPr id="17" name="CuadroTexto 28">
            <a:extLst>
              <a:ext uri="{FF2B5EF4-FFF2-40B4-BE49-F238E27FC236}">
                <a16:creationId xmlns:a16="http://schemas.microsoft.com/office/drawing/2014/main" id="{4512B5E3-E636-BE42-8B94-39E5C0646ABE}"/>
              </a:ext>
            </a:extLst>
          </p:cNvPr>
          <p:cNvSpPr txBox="1"/>
          <p:nvPr/>
        </p:nvSpPr>
        <p:spPr>
          <a:xfrm>
            <a:off x="6656768" y="3329231"/>
            <a:ext cx="1900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Proxima Nova"/>
              </a:rPr>
              <a:t>Strengthening the National Identification System</a:t>
            </a:r>
            <a:endParaRPr lang="es-HN" sz="1400" b="1">
              <a:solidFill>
                <a:schemeClr val="bg2">
                  <a:lumMod val="25000"/>
                </a:schemeClr>
              </a:solidFill>
              <a:latin typeface="Proxima Nova"/>
            </a:endParaRPr>
          </a:p>
        </p:txBody>
      </p:sp>
      <p:pic>
        <p:nvPicPr>
          <p:cNvPr id="18" name="Gráfico 32">
            <a:extLst>
              <a:ext uri="{FF2B5EF4-FFF2-40B4-BE49-F238E27FC236}">
                <a16:creationId xmlns:a16="http://schemas.microsoft.com/office/drawing/2014/main" id="{A7FB353A-AF3D-8148-9BC3-606BE351D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9524" y="2500061"/>
            <a:ext cx="2575208" cy="2575208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7D9C8B37-FD29-CF4B-8205-FE7620ED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121" y="2528279"/>
            <a:ext cx="2543113" cy="2543113"/>
          </a:xfrm>
          <a:prstGeom prst="rect">
            <a:avLst/>
          </a:prstGeom>
        </p:spPr>
      </p:pic>
      <p:pic>
        <p:nvPicPr>
          <p:cNvPr id="3" name="Gráfico 5">
            <a:extLst>
              <a:ext uri="{FF2B5EF4-FFF2-40B4-BE49-F238E27FC236}">
                <a16:creationId xmlns:a16="http://schemas.microsoft.com/office/drawing/2014/main" id="{2EBC518E-746D-1E41-9461-7AD3F250D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6122" y="1666435"/>
            <a:ext cx="2058584" cy="4234604"/>
          </a:xfrm>
          <a:prstGeom prst="rect">
            <a:avLst/>
          </a:prstGeom>
        </p:spPr>
      </p:pic>
      <p:pic>
        <p:nvPicPr>
          <p:cNvPr id="4" name="Gráfico 11">
            <a:extLst>
              <a:ext uri="{FF2B5EF4-FFF2-40B4-BE49-F238E27FC236}">
                <a16:creationId xmlns:a16="http://schemas.microsoft.com/office/drawing/2014/main" id="{B0BB5F8D-0FB8-1248-9C9B-13936871B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8600" y="1344953"/>
            <a:ext cx="2572120" cy="802142"/>
          </a:xfrm>
          <a:prstGeom prst="rect">
            <a:avLst/>
          </a:prstGeom>
        </p:spPr>
      </p:pic>
      <p:pic>
        <p:nvPicPr>
          <p:cNvPr id="6" name="Gráfico 15">
            <a:extLst>
              <a:ext uri="{FF2B5EF4-FFF2-40B4-BE49-F238E27FC236}">
                <a16:creationId xmlns:a16="http://schemas.microsoft.com/office/drawing/2014/main" id="{775EB9A7-C65A-6542-9D3C-983E323BB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1339" y="5686810"/>
            <a:ext cx="1903234" cy="800545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267653CA-B22E-A144-A91F-CF013F402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4602" y="4464607"/>
            <a:ext cx="2639491" cy="821513"/>
          </a:xfrm>
          <a:prstGeom prst="rect">
            <a:avLst/>
          </a:prstGeom>
        </p:spPr>
      </p:pic>
      <p:pic>
        <p:nvPicPr>
          <p:cNvPr id="9" name="Gráfico 9">
            <a:extLst>
              <a:ext uri="{FF2B5EF4-FFF2-40B4-BE49-F238E27FC236}">
                <a16:creationId xmlns:a16="http://schemas.microsoft.com/office/drawing/2014/main" id="{3AC7D093-7D05-C34F-A210-82499FFC41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46905" y="4582634"/>
            <a:ext cx="587668" cy="587668"/>
          </a:xfrm>
          <a:prstGeom prst="rect">
            <a:avLst/>
          </a:prstGeom>
        </p:spPr>
      </p:pic>
      <p:pic>
        <p:nvPicPr>
          <p:cNvPr id="10" name="Gráfico 10">
            <a:extLst>
              <a:ext uri="{FF2B5EF4-FFF2-40B4-BE49-F238E27FC236}">
                <a16:creationId xmlns:a16="http://schemas.microsoft.com/office/drawing/2014/main" id="{E873178C-103C-5B46-9ECF-96E955C77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58665" y="5758790"/>
            <a:ext cx="643137" cy="643137"/>
          </a:xfrm>
          <a:prstGeom prst="rect">
            <a:avLst/>
          </a:prstGeom>
        </p:spPr>
      </p:pic>
      <p:sp>
        <p:nvSpPr>
          <p:cNvPr id="11" name="CuadroTexto 12">
            <a:extLst>
              <a:ext uri="{FF2B5EF4-FFF2-40B4-BE49-F238E27FC236}">
                <a16:creationId xmlns:a16="http://schemas.microsoft.com/office/drawing/2014/main" id="{8201208D-CA7E-4F40-B124-D8E774D5357A}"/>
              </a:ext>
            </a:extLst>
          </p:cNvPr>
          <p:cNvSpPr txBox="1"/>
          <p:nvPr/>
        </p:nvSpPr>
        <p:spPr>
          <a:xfrm>
            <a:off x="2887476" y="1462038"/>
            <a:ext cx="128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roxima Nova"/>
              </a:rPr>
              <a:t>Technical Assistance</a:t>
            </a:r>
          </a:p>
        </p:txBody>
      </p:sp>
      <p:sp>
        <p:nvSpPr>
          <p:cNvPr id="12" name="CuadroTexto 19">
            <a:extLst>
              <a:ext uri="{FF2B5EF4-FFF2-40B4-BE49-F238E27FC236}">
                <a16:creationId xmlns:a16="http://schemas.microsoft.com/office/drawing/2014/main" id="{BE2B4C2A-0EFC-DC4B-BCCD-3B8355115627}"/>
              </a:ext>
            </a:extLst>
          </p:cNvPr>
          <p:cNvSpPr txBox="1"/>
          <p:nvPr/>
        </p:nvSpPr>
        <p:spPr>
          <a:xfrm>
            <a:off x="4226954" y="2671904"/>
            <a:ext cx="1673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roxima Nova"/>
              </a:rPr>
              <a:t>Operations</a:t>
            </a:r>
          </a:p>
        </p:txBody>
      </p:sp>
      <p:sp>
        <p:nvSpPr>
          <p:cNvPr id="13" name="CuadroTexto 20">
            <a:extLst>
              <a:ext uri="{FF2B5EF4-FFF2-40B4-BE49-F238E27FC236}">
                <a16:creationId xmlns:a16="http://schemas.microsoft.com/office/drawing/2014/main" id="{C08F8E1A-C833-7B44-95E7-7405701895E6}"/>
              </a:ext>
            </a:extLst>
          </p:cNvPr>
          <p:cNvSpPr txBox="1"/>
          <p:nvPr/>
        </p:nvSpPr>
        <p:spPr>
          <a:xfrm>
            <a:off x="4337783" y="4615701"/>
            <a:ext cx="122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roxima Nova"/>
              </a:rPr>
              <a:t>Human Resources</a:t>
            </a:r>
          </a:p>
        </p:txBody>
      </p:sp>
      <p:sp>
        <p:nvSpPr>
          <p:cNvPr id="14" name="CuadroTexto 21">
            <a:extLst>
              <a:ext uri="{FF2B5EF4-FFF2-40B4-BE49-F238E27FC236}">
                <a16:creationId xmlns:a16="http://schemas.microsoft.com/office/drawing/2014/main" id="{661C313D-C134-5244-83D3-0540A4F67580}"/>
              </a:ext>
            </a:extLst>
          </p:cNvPr>
          <p:cNvSpPr txBox="1"/>
          <p:nvPr/>
        </p:nvSpPr>
        <p:spPr>
          <a:xfrm>
            <a:off x="3301802" y="5933193"/>
            <a:ext cx="1454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roxima Nova"/>
              </a:rPr>
              <a:t>Logistics</a:t>
            </a:r>
          </a:p>
        </p:txBody>
      </p:sp>
      <p:pic>
        <p:nvPicPr>
          <p:cNvPr id="19" name="Gráfico 7">
            <a:extLst>
              <a:ext uri="{FF2B5EF4-FFF2-40B4-BE49-F238E27FC236}">
                <a16:creationId xmlns:a16="http://schemas.microsoft.com/office/drawing/2014/main" id="{972B320D-8724-4241-8AFD-467E4808D9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33175" y="1454345"/>
            <a:ext cx="620752" cy="620752"/>
          </a:xfrm>
          <a:prstGeom prst="rect">
            <a:avLst/>
          </a:prstGeom>
        </p:spPr>
      </p:pic>
      <p:sp>
        <p:nvSpPr>
          <p:cNvPr id="20" name="CuadroTexto 33">
            <a:extLst>
              <a:ext uri="{FF2B5EF4-FFF2-40B4-BE49-F238E27FC236}">
                <a16:creationId xmlns:a16="http://schemas.microsoft.com/office/drawing/2014/main" id="{D13A381D-BEDE-744C-BAFB-838AAB154BBE}"/>
              </a:ext>
            </a:extLst>
          </p:cNvPr>
          <p:cNvSpPr txBox="1"/>
          <p:nvPr/>
        </p:nvSpPr>
        <p:spPr>
          <a:xfrm>
            <a:off x="9417836" y="3095167"/>
            <a:ext cx="2058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chemeClr val="bg2">
                    <a:lumMod val="25000"/>
                  </a:schemeClr>
                </a:solidFill>
                <a:latin typeface="Proxima Nova"/>
              </a:rPr>
              <a:t>Digital Transformation</a:t>
            </a:r>
          </a:p>
          <a:p>
            <a:pPr algn="ctr"/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Proxima Nova"/>
              </a:rPr>
              <a:t>Improved access</a:t>
            </a:r>
          </a:p>
          <a:p>
            <a:pPr algn="ctr"/>
            <a:r>
              <a:rPr lang="en-US" sz="1400" b="1">
                <a:solidFill>
                  <a:schemeClr val="bg2">
                    <a:lumMod val="25000"/>
                  </a:schemeClr>
                </a:solidFill>
                <a:latin typeface="Proxima Nova"/>
              </a:rPr>
              <a:t>  to a variety of public and private services</a:t>
            </a:r>
            <a:endParaRPr lang="es-HN" sz="1400">
              <a:solidFill>
                <a:schemeClr val="bg2">
                  <a:lumMod val="25000"/>
                </a:schemeClr>
              </a:solidFill>
              <a:latin typeface="Proxima Nova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1F19903-1FD6-3F47-AD49-C341C25A17BC}"/>
              </a:ext>
            </a:extLst>
          </p:cNvPr>
          <p:cNvSpPr/>
          <p:nvPr/>
        </p:nvSpPr>
        <p:spPr>
          <a:xfrm>
            <a:off x="424970" y="370645"/>
            <a:ext cx="1063185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A Strong Partnership: Nationally-Led, UNDP-supported</a:t>
            </a:r>
          </a:p>
          <a:p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E76100F6-F596-4E4D-BBE3-D3F9E84035E7}"/>
              </a:ext>
            </a:extLst>
          </p:cNvPr>
          <p:cNvSpPr/>
          <p:nvPr/>
        </p:nvSpPr>
        <p:spPr>
          <a:xfrm>
            <a:off x="8709933" y="3518936"/>
            <a:ext cx="613407" cy="553637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63D920-D402-AA42-BDBB-EE6579B2D3FF}"/>
              </a:ext>
            </a:extLst>
          </p:cNvPr>
          <p:cNvSpPr txBox="1"/>
          <p:nvPr/>
        </p:nvSpPr>
        <p:spPr>
          <a:xfrm>
            <a:off x="6444816" y="5486916"/>
            <a:ext cx="5350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Proxima Nova"/>
              </a:rPr>
              <a:t>UNDP supported the National Registry Office (RNP by its Spanish acronym) to build a robust, modern and inclusive National Identification System.</a:t>
            </a:r>
          </a:p>
          <a:p>
            <a:endParaRPr lang="en-US">
              <a:solidFill>
                <a:schemeClr val="bg1"/>
              </a:solidFill>
              <a:latin typeface="Proxima Nov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4FEAB33-EACF-CA44-AC75-4727CE67DB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30773" y="2504141"/>
            <a:ext cx="3666766" cy="2487742"/>
          </a:xfrm>
          <a:prstGeom prst="rect">
            <a:avLst/>
          </a:prstGeom>
        </p:spPr>
      </p:pic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A8220A11-E124-4CC2-A6E3-DF1F01AA4767}"/>
              </a:ext>
            </a:extLst>
          </p:cNvPr>
          <p:cNvSpPr txBox="1">
            <a:spLocks/>
          </p:cNvSpPr>
          <p:nvPr/>
        </p:nvSpPr>
        <p:spPr>
          <a:xfrm>
            <a:off x="4227393" y="5286481"/>
            <a:ext cx="1868607" cy="5690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Proxima Nova" panose="02000506030000020004"/>
              </a:rPr>
              <a:t>Expert Consultants </a:t>
            </a:r>
          </a:p>
          <a:p>
            <a:r>
              <a:rPr lang="en-US" sz="1200">
                <a:solidFill>
                  <a:schemeClr val="bg1"/>
                </a:solidFill>
                <a:latin typeface="Proxima Nova" panose="02000506030000020004"/>
              </a:rPr>
              <a:t>Low Staff Turnover</a:t>
            </a:r>
          </a:p>
          <a:p>
            <a:endParaRPr lang="en-US" sz="1200">
              <a:solidFill>
                <a:schemeClr val="bg1"/>
              </a:solidFill>
              <a:latin typeface="Proxima Nova" panose="02000506030000020004"/>
            </a:endParaRP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C495EB8A-A321-4BC3-A5F4-D9ECDFF5E2A1}"/>
              </a:ext>
            </a:extLst>
          </p:cNvPr>
          <p:cNvSpPr txBox="1">
            <a:spLocks/>
          </p:cNvSpPr>
          <p:nvPr/>
        </p:nvSpPr>
        <p:spPr>
          <a:xfrm>
            <a:off x="4140580" y="3278306"/>
            <a:ext cx="2691073" cy="8215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Proxima Nova" panose="02000506030000020004"/>
              </a:rPr>
              <a:t>Transparency</a:t>
            </a:r>
          </a:p>
          <a:p>
            <a:r>
              <a:rPr lang="en-US" sz="1200">
                <a:solidFill>
                  <a:schemeClr val="bg1"/>
                </a:solidFill>
                <a:latin typeface="Proxima Nova" panose="02000506030000020004"/>
              </a:rPr>
              <a:t>Specialized project</a:t>
            </a:r>
          </a:p>
          <a:p>
            <a:pPr marL="0" indent="0">
              <a:buNone/>
            </a:pPr>
            <a:r>
              <a:rPr lang="en-US" sz="1200">
                <a:solidFill>
                  <a:schemeClr val="bg1"/>
                </a:solidFill>
                <a:latin typeface="Proxima Nova" panose="02000506030000020004"/>
              </a:rPr>
              <a:t>     organization</a:t>
            </a:r>
          </a:p>
        </p:txBody>
      </p:sp>
    </p:spTree>
    <p:extLst>
      <p:ext uri="{BB962C8B-B14F-4D97-AF65-F5344CB8AC3E}">
        <p14:creationId xmlns:p14="http://schemas.microsoft.com/office/powerpoint/2010/main" val="65901936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673-267E-4A13-BFAD-1E1D171311B1}"/>
              </a:ext>
            </a:extLst>
          </p:cNvPr>
          <p:cNvSpPr txBox="1">
            <a:spLocks/>
          </p:cNvSpPr>
          <p:nvPr/>
        </p:nvSpPr>
        <p:spPr>
          <a:xfrm>
            <a:off x="1481855" y="1758541"/>
            <a:ext cx="10264898" cy="14613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s-MX" sz="8000">
                <a:latin typeface="Lora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0">
                <a:latin typeface="Lora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7158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3A00-C59C-2C4F-AFAD-0D0CD2C2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96" y="320376"/>
            <a:ext cx="10368000" cy="738884"/>
          </a:xfrm>
        </p:spPr>
        <p:txBody>
          <a:bodyPr>
            <a:normAutofit/>
          </a:bodyPr>
          <a:lstStyle/>
          <a:p>
            <a:r>
              <a:rPr lang="en-US" sz="3600">
                <a:latin typeface="Lora" pitchFamily="2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A5E27-8BED-B343-BA08-08420C472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407" y="5331994"/>
            <a:ext cx="1753549" cy="724559"/>
          </a:xfrm>
        </p:spPr>
        <p:txBody>
          <a:bodyPr>
            <a:normAutofit/>
          </a:bodyPr>
          <a:lstStyle/>
          <a:p>
            <a:r>
              <a:rPr lang="en-US" sz="1400">
                <a:latin typeface="Proxima Nova" panose="02000506030000020004"/>
              </a:rPr>
              <a:t>with high levels of security.</a:t>
            </a:r>
            <a:endParaRPr lang="es-ES_tradnl" sz="1400">
              <a:latin typeface="Proxima Nova" panose="02000506030000020004"/>
            </a:endParaRPr>
          </a:p>
        </p:txBody>
      </p:sp>
      <p:grpSp>
        <p:nvGrpSpPr>
          <p:cNvPr id="6" name="Grupo 14">
            <a:extLst>
              <a:ext uri="{FF2B5EF4-FFF2-40B4-BE49-F238E27FC236}">
                <a16:creationId xmlns:a16="http://schemas.microsoft.com/office/drawing/2014/main" id="{FBB27BBF-04C2-7B4A-8EFF-E50535BE072C}"/>
              </a:ext>
            </a:extLst>
          </p:cNvPr>
          <p:cNvGrpSpPr/>
          <p:nvPr/>
        </p:nvGrpSpPr>
        <p:grpSpPr>
          <a:xfrm>
            <a:off x="759200" y="1626703"/>
            <a:ext cx="1804521" cy="1515331"/>
            <a:chOff x="875137" y="2241906"/>
            <a:chExt cx="2085975" cy="2124604"/>
          </a:xfrm>
        </p:grpSpPr>
        <p:pic>
          <p:nvPicPr>
            <p:cNvPr id="7" name="Gráfico 4">
              <a:extLst>
                <a:ext uri="{FF2B5EF4-FFF2-40B4-BE49-F238E27FC236}">
                  <a16:creationId xmlns:a16="http://schemas.microsoft.com/office/drawing/2014/main" id="{DD2401AE-C78B-8B46-A729-ECAF80FBD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5137" y="2241906"/>
              <a:ext cx="2085975" cy="2124604"/>
            </a:xfrm>
            <a:prstGeom prst="rect">
              <a:avLst/>
            </a:prstGeom>
          </p:spPr>
        </p:pic>
        <p:sp>
          <p:nvSpPr>
            <p:cNvPr id="8" name="CuadroTexto 13">
              <a:extLst>
                <a:ext uri="{FF2B5EF4-FFF2-40B4-BE49-F238E27FC236}">
                  <a16:creationId xmlns:a16="http://schemas.microsoft.com/office/drawing/2014/main" id="{07F6217D-982B-C047-B220-F45955E8C6E6}"/>
                </a:ext>
              </a:extLst>
            </p:cNvPr>
            <p:cNvSpPr txBox="1"/>
            <p:nvPr/>
          </p:nvSpPr>
          <p:spPr>
            <a:xfrm>
              <a:off x="1036890" y="2548921"/>
              <a:ext cx="1762466" cy="1294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Proxima Nova" panose="02000506030000020004"/>
                </a:rPr>
                <a:t>Digital Biometric Registration</a:t>
              </a:r>
            </a:p>
          </p:txBody>
        </p:sp>
      </p:grpSp>
      <p:grpSp>
        <p:nvGrpSpPr>
          <p:cNvPr id="9" name="Grupo 18">
            <a:extLst>
              <a:ext uri="{FF2B5EF4-FFF2-40B4-BE49-F238E27FC236}">
                <a16:creationId xmlns:a16="http://schemas.microsoft.com/office/drawing/2014/main" id="{1B7039CB-7076-6F4D-A0B8-23AB97241A88}"/>
              </a:ext>
            </a:extLst>
          </p:cNvPr>
          <p:cNvGrpSpPr/>
          <p:nvPr/>
        </p:nvGrpSpPr>
        <p:grpSpPr>
          <a:xfrm>
            <a:off x="3672158" y="2672512"/>
            <a:ext cx="1753549" cy="1462306"/>
            <a:chOff x="5002118" y="2523716"/>
            <a:chExt cx="2085975" cy="2124604"/>
          </a:xfrm>
        </p:grpSpPr>
        <p:pic>
          <p:nvPicPr>
            <p:cNvPr id="10" name="Gráfico 10">
              <a:extLst>
                <a:ext uri="{FF2B5EF4-FFF2-40B4-BE49-F238E27FC236}">
                  <a16:creationId xmlns:a16="http://schemas.microsoft.com/office/drawing/2014/main" id="{B4A7D2B5-4B13-4D4F-8650-89DDFB64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2118" y="2523716"/>
              <a:ext cx="2085975" cy="2124604"/>
            </a:xfrm>
            <a:prstGeom prst="rect">
              <a:avLst/>
            </a:prstGeom>
          </p:spPr>
        </p:pic>
        <p:sp>
          <p:nvSpPr>
            <p:cNvPr id="11" name="CuadroTexto 16">
              <a:extLst>
                <a:ext uri="{FF2B5EF4-FFF2-40B4-BE49-F238E27FC236}">
                  <a16:creationId xmlns:a16="http://schemas.microsoft.com/office/drawing/2014/main" id="{8B680C60-EDA3-F945-8F97-42D0A782A242}"/>
                </a:ext>
              </a:extLst>
            </p:cNvPr>
            <p:cNvSpPr txBox="1"/>
            <p:nvPr/>
          </p:nvSpPr>
          <p:spPr>
            <a:xfrm>
              <a:off x="5167927" y="2888715"/>
              <a:ext cx="1754356" cy="1743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Proxima Nova" panose="02000506030000020004"/>
                </a:rPr>
                <a:t>Updated citizen database</a:t>
              </a:r>
            </a:p>
            <a:p>
              <a:pPr algn="ctr"/>
              <a:endParaRPr lang="en-US">
                <a:solidFill>
                  <a:schemeClr val="bg1"/>
                </a:solidFill>
                <a:latin typeface="Proxima Nova" panose="02000506030000020004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7239F1-45F7-6042-BE89-5995DB3AC356}"/>
              </a:ext>
            </a:extLst>
          </p:cNvPr>
          <p:cNvCxnSpPr>
            <a:cxnSpLocks/>
          </p:cNvCxnSpPr>
          <p:nvPr/>
        </p:nvCxnSpPr>
        <p:spPr>
          <a:xfrm>
            <a:off x="2423790" y="2619487"/>
            <a:ext cx="1337327" cy="522547"/>
          </a:xfrm>
          <a:prstGeom prst="line">
            <a:avLst/>
          </a:prstGeom>
          <a:ln w="50800">
            <a:solidFill>
              <a:srgbClr val="155E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11D60F-2870-3C45-9E29-3C8BD0242EE5}"/>
              </a:ext>
            </a:extLst>
          </p:cNvPr>
          <p:cNvSpPr txBox="1"/>
          <p:nvPr/>
        </p:nvSpPr>
        <p:spPr>
          <a:xfrm>
            <a:off x="3672158" y="4204423"/>
            <a:ext cx="2012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>
                <a:latin typeface="Proxima Nova" panose="02000506030000020004"/>
              </a:rPr>
              <a:t>provides guarantees and strengthens confidence in public institutions and processes.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14ACE6D-70EE-4E74-9505-F43DEB6202BA}"/>
              </a:ext>
            </a:extLst>
          </p:cNvPr>
          <p:cNvGrpSpPr/>
          <p:nvPr/>
        </p:nvGrpSpPr>
        <p:grpSpPr>
          <a:xfrm>
            <a:off x="9362201" y="4741635"/>
            <a:ext cx="1779621" cy="1619236"/>
            <a:chOff x="10144244" y="4895728"/>
            <a:chExt cx="1779621" cy="1619236"/>
          </a:xfrm>
        </p:grpSpPr>
        <p:pic>
          <p:nvPicPr>
            <p:cNvPr id="21" name="Gráfico 11">
              <a:extLst>
                <a:ext uri="{FF2B5EF4-FFF2-40B4-BE49-F238E27FC236}">
                  <a16:creationId xmlns:a16="http://schemas.microsoft.com/office/drawing/2014/main" id="{94D3E9D1-DB73-75D9-B61D-FB3B8DC72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44244" y="4895728"/>
              <a:ext cx="1779621" cy="1619236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8D7EFE1-D6D4-E0A6-2D1F-691BBC76C497}"/>
                </a:ext>
              </a:extLst>
            </p:cNvPr>
            <p:cNvSpPr txBox="1"/>
            <p:nvPr/>
          </p:nvSpPr>
          <p:spPr>
            <a:xfrm>
              <a:off x="10213123" y="5240067"/>
              <a:ext cx="164186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Proxima Nova" panose="02000506030000020004"/>
                </a:rPr>
                <a:t>Knowledge Transfer</a:t>
              </a:r>
            </a:p>
            <a:p>
              <a:pPr algn="ctr"/>
              <a:r>
                <a:rPr lang="en-US" sz="1800">
                  <a:solidFill>
                    <a:schemeClr val="bg1"/>
                  </a:solidFill>
                  <a:latin typeface="Proxima Nova" panose="02000506030000020004"/>
                </a:rPr>
                <a:t>to RNP</a:t>
              </a:r>
            </a:p>
            <a:p>
              <a:pPr algn="ctr"/>
              <a:endParaRPr lang="en-US" sz="1800">
                <a:solidFill>
                  <a:schemeClr val="bg1"/>
                </a:solidFill>
                <a:latin typeface="Proxima Nova" panose="02000506030000020004"/>
              </a:endParaRPr>
            </a:p>
          </p:txBody>
        </p:sp>
      </p:grp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A7BC93E6-B6B3-41AE-94EB-B1444F5A89E6}"/>
              </a:ext>
            </a:extLst>
          </p:cNvPr>
          <p:cNvCxnSpPr>
            <a:cxnSpLocks/>
          </p:cNvCxnSpPr>
          <p:nvPr/>
        </p:nvCxnSpPr>
        <p:spPr>
          <a:xfrm>
            <a:off x="5286321" y="3685834"/>
            <a:ext cx="1337327" cy="522547"/>
          </a:xfrm>
          <a:prstGeom prst="line">
            <a:avLst/>
          </a:prstGeom>
          <a:ln w="50800">
            <a:solidFill>
              <a:srgbClr val="155E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18">
            <a:extLst>
              <a:ext uri="{FF2B5EF4-FFF2-40B4-BE49-F238E27FC236}">
                <a16:creationId xmlns:a16="http://schemas.microsoft.com/office/drawing/2014/main" id="{CF90BC03-B85C-4C00-8288-9CF3FA188056}"/>
              </a:ext>
            </a:extLst>
          </p:cNvPr>
          <p:cNvGrpSpPr/>
          <p:nvPr/>
        </p:nvGrpSpPr>
        <p:grpSpPr>
          <a:xfrm>
            <a:off x="6507407" y="3777761"/>
            <a:ext cx="1753549" cy="1462306"/>
            <a:chOff x="5002118" y="2523716"/>
            <a:chExt cx="2085975" cy="2124604"/>
          </a:xfrm>
        </p:grpSpPr>
        <p:pic>
          <p:nvPicPr>
            <p:cNvPr id="26" name="Gráfico 10">
              <a:extLst>
                <a:ext uri="{FF2B5EF4-FFF2-40B4-BE49-F238E27FC236}">
                  <a16:creationId xmlns:a16="http://schemas.microsoft.com/office/drawing/2014/main" id="{DE37D171-6F44-4E70-A094-F852E677C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2118" y="2523716"/>
              <a:ext cx="2085975" cy="2124604"/>
            </a:xfrm>
            <a:prstGeom prst="rect">
              <a:avLst/>
            </a:prstGeom>
          </p:spPr>
        </p:pic>
        <p:sp>
          <p:nvSpPr>
            <p:cNvPr id="27" name="CuadroTexto 16">
              <a:extLst>
                <a:ext uri="{FF2B5EF4-FFF2-40B4-BE49-F238E27FC236}">
                  <a16:creationId xmlns:a16="http://schemas.microsoft.com/office/drawing/2014/main" id="{C97D6B93-6FA9-4427-8BF8-F20ED856222D}"/>
                </a:ext>
              </a:extLst>
            </p:cNvPr>
            <p:cNvSpPr txBox="1"/>
            <p:nvPr/>
          </p:nvSpPr>
          <p:spPr>
            <a:xfrm>
              <a:off x="5167927" y="3129174"/>
              <a:ext cx="1754356" cy="1341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Proxima Nova" panose="02000506030000020004"/>
                </a:rPr>
                <a:t>New ID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Proxima Nova" panose="02000506030000020004"/>
                </a:rPr>
                <a:t>card</a:t>
              </a:r>
            </a:p>
            <a:p>
              <a:pPr algn="ctr"/>
              <a:endParaRPr lang="en-US">
                <a:solidFill>
                  <a:schemeClr val="bg1"/>
                </a:solidFill>
                <a:latin typeface="Proxima Nova" panose="02000506030000020004"/>
              </a:endParaRPr>
            </a:p>
          </p:txBody>
        </p:sp>
      </p:grpSp>
      <p:cxnSp>
        <p:nvCxnSpPr>
          <p:cNvPr id="28" name="Straight Connector 15">
            <a:extLst>
              <a:ext uri="{FF2B5EF4-FFF2-40B4-BE49-F238E27FC236}">
                <a16:creationId xmlns:a16="http://schemas.microsoft.com/office/drawing/2014/main" id="{E96A712F-34BB-4333-B101-753F48435040}"/>
              </a:ext>
            </a:extLst>
          </p:cNvPr>
          <p:cNvCxnSpPr>
            <a:cxnSpLocks/>
          </p:cNvCxnSpPr>
          <p:nvPr/>
        </p:nvCxnSpPr>
        <p:spPr>
          <a:xfrm>
            <a:off x="8121570" y="4727905"/>
            <a:ext cx="1337327" cy="522547"/>
          </a:xfrm>
          <a:prstGeom prst="line">
            <a:avLst/>
          </a:prstGeom>
          <a:ln w="50800">
            <a:solidFill>
              <a:srgbClr val="155E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3">
            <a:extLst>
              <a:ext uri="{FF2B5EF4-FFF2-40B4-BE49-F238E27FC236}">
                <a16:creationId xmlns:a16="http://schemas.microsoft.com/office/drawing/2014/main" id="{084D5031-E24C-46C8-BBE5-755BE5CB9B41}"/>
              </a:ext>
            </a:extLst>
          </p:cNvPr>
          <p:cNvSpPr txBox="1">
            <a:spLocks/>
          </p:cNvSpPr>
          <p:nvPr/>
        </p:nvSpPr>
        <p:spPr>
          <a:xfrm>
            <a:off x="757604" y="3228374"/>
            <a:ext cx="1804521" cy="2947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400">
                <a:latin typeface="Proxima Nova"/>
              </a:rPr>
              <a:t>Centralized database to transform public administration</a:t>
            </a:r>
          </a:p>
          <a:p>
            <a:endParaRPr lang="es-HN" sz="1400"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84146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4A85FC7-5191-40C5-8D9D-E9829ECF6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4F3593-BDE1-4A11-8812-52F45F6ED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65" y="251928"/>
            <a:ext cx="11290041" cy="2304660"/>
          </a:xfrm>
          <a:noFill/>
        </p:spPr>
        <p:txBody>
          <a:bodyPr>
            <a:noAutofit/>
          </a:bodyPr>
          <a:lstStyle/>
          <a:p>
            <a:pPr algn="l"/>
            <a:r>
              <a:rPr lang="es-HN" altLang="es-H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CONTRIBUTION OF THE NATIONAL </a:t>
            </a:r>
            <a:r>
              <a:rPr lang="es-HN" altLang="es-HN" sz="3200" b="1">
                <a:solidFill>
                  <a:srgbClr val="E077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IDENTIFICATION</a:t>
            </a:r>
            <a:r>
              <a:rPr kumimoji="0" lang="es-HN" altLang="es-HN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lang="es-HN" altLang="es-H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PROCESS TO THE SOCIAL DEVELOPMENT OF THE COUNTRY</a:t>
            </a:r>
            <a:br>
              <a:rPr kumimoji="0" lang="es-HN" altLang="es-H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s-E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5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08EAB62-23B8-4E10-8E97-209620065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92334C-7F9F-4584-9492-69EE5550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9167"/>
            <a:ext cx="12192000" cy="1093529"/>
          </a:xfrm>
          <a:solidFill>
            <a:srgbClr val="E0770E"/>
          </a:solidFill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RNP PERSONNEL TRAVELED AROUND THE COUNTRY </a:t>
            </a:r>
          </a:p>
        </p:txBody>
      </p:sp>
    </p:spTree>
    <p:extLst>
      <p:ext uri="{BB962C8B-B14F-4D97-AF65-F5344CB8AC3E}">
        <p14:creationId xmlns:p14="http://schemas.microsoft.com/office/powerpoint/2010/main" val="2437905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C7C8B-61D4-2D49-88A9-C4978C01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Lora" panose="02000503000000020004" pitchFamily="2" charset="0"/>
              </a:rPr>
              <a:t>Implementation at the National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21083-8818-BD4B-A914-48F59EA3E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13" y="1574142"/>
            <a:ext cx="3798937" cy="12558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3E3E2C7-9247-861B-6216-33690902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39" y="2555452"/>
            <a:ext cx="5803076" cy="34818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263C725-9ABC-B609-90CE-C143C07E789A}"/>
              </a:ext>
            </a:extLst>
          </p:cNvPr>
          <p:cNvSpPr txBox="1"/>
          <p:nvPr/>
        </p:nvSpPr>
        <p:spPr>
          <a:xfrm>
            <a:off x="2578006" y="1493692"/>
            <a:ext cx="6738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Proxima Nova"/>
              </a:rPr>
              <a:t>Field operation throughout the country</a:t>
            </a:r>
          </a:p>
          <a:p>
            <a:pPr algn="ctr"/>
            <a:r>
              <a:rPr lang="en-US" b="1">
                <a:latin typeface="Proxima Nova"/>
              </a:rPr>
              <a:t>2020- 2021 (COVID and tropical storms ETA and IOTA)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E185B6A-7903-5A52-9FA5-E401A778362E}"/>
              </a:ext>
            </a:extLst>
          </p:cNvPr>
          <p:cNvGrpSpPr/>
          <p:nvPr/>
        </p:nvGrpSpPr>
        <p:grpSpPr>
          <a:xfrm>
            <a:off x="1510636" y="2389480"/>
            <a:ext cx="968058" cy="1118124"/>
            <a:chOff x="1462476" y="2072485"/>
            <a:chExt cx="968058" cy="1118124"/>
          </a:xfrm>
        </p:grpSpPr>
        <p:sp>
          <p:nvSpPr>
            <p:cNvPr id="10" name="Rectángulo: esquinas superiores cortadas 9">
              <a:extLst>
                <a:ext uri="{FF2B5EF4-FFF2-40B4-BE49-F238E27FC236}">
                  <a16:creationId xmlns:a16="http://schemas.microsoft.com/office/drawing/2014/main" id="{5388E346-2A48-EBC4-C6C0-23BACE3A0917}"/>
                </a:ext>
              </a:extLst>
            </p:cNvPr>
            <p:cNvSpPr/>
            <p:nvPr/>
          </p:nvSpPr>
          <p:spPr>
            <a:xfrm rot="10800000">
              <a:off x="1463040" y="2536723"/>
              <a:ext cx="967494" cy="653886"/>
            </a:xfrm>
            <a:prstGeom prst="snip2Same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1AC7A5B-9C37-D83F-76F5-6526D694EA74}"/>
                </a:ext>
              </a:extLst>
            </p:cNvPr>
            <p:cNvSpPr txBox="1"/>
            <p:nvPr/>
          </p:nvSpPr>
          <p:spPr>
            <a:xfrm>
              <a:off x="1462476" y="2072485"/>
              <a:ext cx="9674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latin typeface="Proxima Nova"/>
                </a:rPr>
                <a:t>Logistical support</a:t>
              </a:r>
            </a:p>
          </p:txBody>
        </p:sp>
      </p:grpSp>
      <p:pic>
        <p:nvPicPr>
          <p:cNvPr id="12" name="Gráfico 11" descr="Lavado de autos contorno">
            <a:extLst>
              <a:ext uri="{FF2B5EF4-FFF2-40B4-BE49-F238E27FC236}">
                <a16:creationId xmlns:a16="http://schemas.microsoft.com/office/drawing/2014/main" id="{B20E6A2E-525B-3000-D6FD-8E27D37AA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4914" y="2854456"/>
            <a:ext cx="625331" cy="625331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A0096551-0DA8-3BB6-F5E5-C35459FE976B}"/>
              </a:ext>
            </a:extLst>
          </p:cNvPr>
          <p:cNvGrpSpPr/>
          <p:nvPr/>
        </p:nvGrpSpPr>
        <p:grpSpPr>
          <a:xfrm>
            <a:off x="652084" y="3666483"/>
            <a:ext cx="1279501" cy="1116845"/>
            <a:chOff x="1463040" y="2073764"/>
            <a:chExt cx="1279501" cy="1116845"/>
          </a:xfrm>
        </p:grpSpPr>
        <p:sp>
          <p:nvSpPr>
            <p:cNvPr id="16" name="Rectángulo: esquinas superiores cortadas 15">
              <a:extLst>
                <a:ext uri="{FF2B5EF4-FFF2-40B4-BE49-F238E27FC236}">
                  <a16:creationId xmlns:a16="http://schemas.microsoft.com/office/drawing/2014/main" id="{581EC870-3949-6CBE-2BDC-930EF9DAC17D}"/>
                </a:ext>
              </a:extLst>
            </p:cNvPr>
            <p:cNvSpPr/>
            <p:nvPr/>
          </p:nvSpPr>
          <p:spPr>
            <a:xfrm rot="10800000">
              <a:off x="1463040" y="2536723"/>
              <a:ext cx="1164334" cy="653886"/>
            </a:xfrm>
            <a:prstGeom prst="snip2Same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5220335-AEDB-2B22-E587-7B4C1F7BBC25}"/>
                </a:ext>
              </a:extLst>
            </p:cNvPr>
            <p:cNvSpPr txBox="1"/>
            <p:nvPr/>
          </p:nvSpPr>
          <p:spPr>
            <a:xfrm>
              <a:off x="1463040" y="2073764"/>
              <a:ext cx="12795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latin typeface="Proxima Nova"/>
                </a:rPr>
                <a:t>65 </a:t>
              </a:r>
            </a:p>
            <a:p>
              <a:r>
                <a:rPr lang="en-US" sz="1200" b="1">
                  <a:latin typeface="Proxima Nova"/>
                </a:rPr>
                <a:t>trainers</a:t>
              </a:r>
            </a:p>
          </p:txBody>
        </p:sp>
      </p:grpSp>
      <p:pic>
        <p:nvPicPr>
          <p:cNvPr id="18" name="Gráfico 17" descr="Aula de clases con relleno sólido">
            <a:extLst>
              <a:ext uri="{FF2B5EF4-FFF2-40B4-BE49-F238E27FC236}">
                <a16:creationId xmlns:a16="http://schemas.microsoft.com/office/drawing/2014/main" id="{007F164C-1852-78D9-4428-9B7518131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6801" y="4184309"/>
            <a:ext cx="625331" cy="625331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C9782F2E-6746-6503-3093-EEA2AD5E091E}"/>
              </a:ext>
            </a:extLst>
          </p:cNvPr>
          <p:cNvGrpSpPr/>
          <p:nvPr/>
        </p:nvGrpSpPr>
        <p:grpSpPr>
          <a:xfrm>
            <a:off x="1935205" y="4830536"/>
            <a:ext cx="1277885" cy="1113492"/>
            <a:chOff x="1463038" y="2077117"/>
            <a:chExt cx="1277885" cy="1113492"/>
          </a:xfrm>
        </p:grpSpPr>
        <p:sp>
          <p:nvSpPr>
            <p:cNvPr id="20" name="Rectángulo: esquinas superiores cortadas 19">
              <a:extLst>
                <a:ext uri="{FF2B5EF4-FFF2-40B4-BE49-F238E27FC236}">
                  <a16:creationId xmlns:a16="http://schemas.microsoft.com/office/drawing/2014/main" id="{D43C1584-CD1A-9570-C86C-93E880218B13}"/>
                </a:ext>
              </a:extLst>
            </p:cNvPr>
            <p:cNvSpPr/>
            <p:nvPr/>
          </p:nvSpPr>
          <p:spPr>
            <a:xfrm rot="10800000">
              <a:off x="1463039" y="2536723"/>
              <a:ext cx="1201193" cy="653886"/>
            </a:xfrm>
            <a:prstGeom prst="snip2Same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C7D7520-1CCC-9462-AE19-72C433C4C209}"/>
                </a:ext>
              </a:extLst>
            </p:cNvPr>
            <p:cNvSpPr txBox="1"/>
            <p:nvPr/>
          </p:nvSpPr>
          <p:spPr>
            <a:xfrm>
              <a:off x="1463038" y="2077117"/>
              <a:ext cx="12778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latin typeface="Proxima Nova"/>
                </a:rPr>
                <a:t>56</a:t>
              </a:r>
            </a:p>
            <a:p>
              <a:r>
                <a:rPr lang="en-US" sz="1200" b="1">
                  <a:latin typeface="Proxima Nova"/>
                </a:rPr>
                <a:t>coordinators</a:t>
              </a:r>
            </a:p>
          </p:txBody>
        </p:sp>
      </p:grpSp>
      <p:pic>
        <p:nvPicPr>
          <p:cNvPr id="22" name="Gráfico 21" descr="Trabajador de oficina con relleno sólido">
            <a:extLst>
              <a:ext uri="{FF2B5EF4-FFF2-40B4-BE49-F238E27FC236}">
                <a16:creationId xmlns:a16="http://schemas.microsoft.com/office/drawing/2014/main" id="{C2722E4C-721F-CDE0-5AB6-EDF32C744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179639" y="5318697"/>
            <a:ext cx="625331" cy="625331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51AF3DB5-A459-08B8-2F00-CD1D60E86325}"/>
              </a:ext>
            </a:extLst>
          </p:cNvPr>
          <p:cNvGrpSpPr/>
          <p:nvPr/>
        </p:nvGrpSpPr>
        <p:grpSpPr>
          <a:xfrm>
            <a:off x="8411563" y="4491953"/>
            <a:ext cx="1227278" cy="1115551"/>
            <a:chOff x="1462413" y="2075058"/>
            <a:chExt cx="1227278" cy="1115551"/>
          </a:xfrm>
        </p:grpSpPr>
        <p:sp>
          <p:nvSpPr>
            <p:cNvPr id="24" name="Rectángulo: esquinas superiores cortadas 23">
              <a:extLst>
                <a:ext uri="{FF2B5EF4-FFF2-40B4-BE49-F238E27FC236}">
                  <a16:creationId xmlns:a16="http://schemas.microsoft.com/office/drawing/2014/main" id="{414E848B-4614-10D9-D991-1EAD27BD539F}"/>
                </a:ext>
              </a:extLst>
            </p:cNvPr>
            <p:cNvSpPr/>
            <p:nvPr/>
          </p:nvSpPr>
          <p:spPr>
            <a:xfrm rot="10800000">
              <a:off x="1463040" y="2536723"/>
              <a:ext cx="1124488" cy="653886"/>
            </a:xfrm>
            <a:prstGeom prst="snip2Same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F7FA0881-AF95-9E4E-8B61-8FC874AB3E44}"/>
                </a:ext>
              </a:extLst>
            </p:cNvPr>
            <p:cNvSpPr txBox="1"/>
            <p:nvPr/>
          </p:nvSpPr>
          <p:spPr>
            <a:xfrm>
              <a:off x="1462413" y="2075058"/>
              <a:ext cx="12272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latin typeface="Proxima Nova"/>
                </a:rPr>
                <a:t>431</a:t>
              </a:r>
            </a:p>
            <a:p>
              <a:r>
                <a:rPr lang="en-US" sz="1200" b="1">
                  <a:latin typeface="Proxima Nova"/>
                </a:rPr>
                <a:t>supervisors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9288A2B-F1CE-4386-9BC4-4F2B1804F375}"/>
              </a:ext>
            </a:extLst>
          </p:cNvPr>
          <p:cNvGrpSpPr/>
          <p:nvPr/>
        </p:nvGrpSpPr>
        <p:grpSpPr>
          <a:xfrm>
            <a:off x="9156777" y="2324689"/>
            <a:ext cx="1124488" cy="1121834"/>
            <a:chOff x="1463040" y="2068775"/>
            <a:chExt cx="1124488" cy="1121834"/>
          </a:xfrm>
        </p:grpSpPr>
        <p:sp>
          <p:nvSpPr>
            <p:cNvPr id="28" name="Rectángulo: esquinas superiores cortadas 27">
              <a:extLst>
                <a:ext uri="{FF2B5EF4-FFF2-40B4-BE49-F238E27FC236}">
                  <a16:creationId xmlns:a16="http://schemas.microsoft.com/office/drawing/2014/main" id="{FB5F8FC3-4E4E-7E46-E2B0-E3FB6DC43713}"/>
                </a:ext>
              </a:extLst>
            </p:cNvPr>
            <p:cNvSpPr/>
            <p:nvPr/>
          </p:nvSpPr>
          <p:spPr>
            <a:xfrm rot="10800000">
              <a:off x="1463040" y="2536723"/>
              <a:ext cx="1124488" cy="653886"/>
            </a:xfrm>
            <a:prstGeom prst="snip2Same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F76A754-B45F-D42A-AA59-527C29637888}"/>
                </a:ext>
              </a:extLst>
            </p:cNvPr>
            <p:cNvSpPr txBox="1"/>
            <p:nvPr/>
          </p:nvSpPr>
          <p:spPr>
            <a:xfrm>
              <a:off x="1463040" y="2068775"/>
              <a:ext cx="11244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latin typeface="Proxima Nova"/>
                </a:rPr>
                <a:t>3,700</a:t>
              </a:r>
            </a:p>
            <a:p>
              <a:r>
                <a:rPr lang="en-US" sz="1200" b="1">
                  <a:latin typeface="Proxima Nova"/>
                </a:rPr>
                <a:t>Enrollers</a:t>
              </a:r>
            </a:p>
          </p:txBody>
        </p:sp>
      </p:grpSp>
      <p:pic>
        <p:nvPicPr>
          <p:cNvPr id="37" name="Gráfico 36" descr="Mujer programadora contorno">
            <a:extLst>
              <a:ext uri="{FF2B5EF4-FFF2-40B4-BE49-F238E27FC236}">
                <a16:creationId xmlns:a16="http://schemas.microsoft.com/office/drawing/2014/main" id="{77E55230-2949-D543-17A9-A257371CDC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406355" y="2803773"/>
            <a:ext cx="625331" cy="625331"/>
          </a:xfrm>
          <a:prstGeom prst="rect">
            <a:avLst/>
          </a:prstGeom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4DEB9C86-62D8-046C-063F-49A7F2475049}"/>
              </a:ext>
            </a:extLst>
          </p:cNvPr>
          <p:cNvGrpSpPr/>
          <p:nvPr/>
        </p:nvGrpSpPr>
        <p:grpSpPr>
          <a:xfrm>
            <a:off x="10632613" y="3324928"/>
            <a:ext cx="1124489" cy="1120669"/>
            <a:chOff x="1463039" y="2069940"/>
            <a:chExt cx="1124489" cy="1120669"/>
          </a:xfrm>
        </p:grpSpPr>
        <p:sp>
          <p:nvSpPr>
            <p:cNvPr id="39" name="Rectángulo: esquinas superiores cortadas 38">
              <a:extLst>
                <a:ext uri="{FF2B5EF4-FFF2-40B4-BE49-F238E27FC236}">
                  <a16:creationId xmlns:a16="http://schemas.microsoft.com/office/drawing/2014/main" id="{A0D212AC-ACE3-708C-57B1-02B208F6A076}"/>
                </a:ext>
              </a:extLst>
            </p:cNvPr>
            <p:cNvSpPr/>
            <p:nvPr/>
          </p:nvSpPr>
          <p:spPr>
            <a:xfrm rot="10800000">
              <a:off x="1463040" y="2536723"/>
              <a:ext cx="1124488" cy="653886"/>
            </a:xfrm>
            <a:prstGeom prst="snip2Same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528BDD84-A27E-96F2-5EC5-81E418859DE2}"/>
                </a:ext>
              </a:extLst>
            </p:cNvPr>
            <p:cNvSpPr txBox="1"/>
            <p:nvPr/>
          </p:nvSpPr>
          <p:spPr>
            <a:xfrm>
              <a:off x="1463039" y="2069940"/>
              <a:ext cx="11244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b="1">
                  <a:latin typeface="Proxima Nova"/>
                </a:rPr>
                <a:t>1,400 </a:t>
              </a:r>
            </a:p>
            <a:p>
              <a:r>
                <a:rPr lang="es-ES" sz="1200" b="1">
                  <a:latin typeface="Proxima Nova"/>
                </a:rPr>
                <a:t>Kits</a:t>
              </a:r>
              <a:endParaRPr lang="en-US" sz="1200" b="1">
                <a:latin typeface="Proxima Nova"/>
              </a:endParaRPr>
            </a:p>
          </p:txBody>
        </p:sp>
      </p:grpSp>
      <p:pic>
        <p:nvPicPr>
          <p:cNvPr id="41" name="Gráfico 40" descr="Maletín contorno">
            <a:extLst>
              <a:ext uri="{FF2B5EF4-FFF2-40B4-BE49-F238E27FC236}">
                <a16:creationId xmlns:a16="http://schemas.microsoft.com/office/drawing/2014/main" id="{340EDA9B-906A-C440-389C-AFE898E19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882192" y="3791710"/>
            <a:ext cx="625331" cy="625331"/>
          </a:xfrm>
          <a:prstGeom prst="rect">
            <a:avLst/>
          </a:prstGeom>
        </p:spPr>
      </p:pic>
      <p:pic>
        <p:nvPicPr>
          <p:cNvPr id="46" name="Gráfico 45" descr="Lupa contorno">
            <a:extLst>
              <a:ext uri="{FF2B5EF4-FFF2-40B4-BE49-F238E27FC236}">
                <a16:creationId xmlns:a16="http://schemas.microsoft.com/office/drawing/2014/main" id="{2CD742DA-BBA0-EA7C-CA1B-78B5798711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623478" y="4953618"/>
            <a:ext cx="625331" cy="625331"/>
          </a:xfrm>
          <a:prstGeom prst="rect">
            <a:avLst/>
          </a:prstGeom>
        </p:spPr>
      </p:pic>
      <p:sp>
        <p:nvSpPr>
          <p:cNvPr id="4" name="CuadroTexto 31">
            <a:extLst>
              <a:ext uri="{FF2B5EF4-FFF2-40B4-BE49-F238E27FC236}">
                <a16:creationId xmlns:a16="http://schemas.microsoft.com/office/drawing/2014/main" id="{76FD542C-FB32-D3EF-8657-173710FC5D0D}"/>
              </a:ext>
            </a:extLst>
          </p:cNvPr>
          <p:cNvSpPr txBox="1"/>
          <p:nvPr/>
        </p:nvSpPr>
        <p:spPr>
          <a:xfrm>
            <a:off x="508331" y="6073266"/>
            <a:ext cx="11175337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Proxima Nova"/>
              </a:rPr>
              <a:t>The project successfully carried out the </a:t>
            </a:r>
            <a:r>
              <a:rPr lang="en-US" sz="1800" b="1">
                <a:solidFill>
                  <a:schemeClr val="bg1"/>
                </a:solidFill>
                <a:latin typeface="Proxima Nova"/>
              </a:rPr>
              <a:t>mass enrollment </a:t>
            </a:r>
            <a:r>
              <a:rPr lang="en-US" sz="1800">
                <a:solidFill>
                  <a:schemeClr val="bg1"/>
                </a:solidFill>
                <a:latin typeface="Proxima Nova"/>
              </a:rPr>
              <a:t>of more than </a:t>
            </a:r>
            <a:r>
              <a:rPr lang="en-US" sz="1800" b="1">
                <a:solidFill>
                  <a:schemeClr val="bg1"/>
                </a:solidFill>
                <a:latin typeface="Proxima Nova"/>
              </a:rPr>
              <a:t>5.5 million citizens ( from 18 years old): </a:t>
            </a:r>
            <a:r>
              <a:rPr lang="en-US" sz="1800">
                <a:solidFill>
                  <a:schemeClr val="bg1"/>
                </a:solidFill>
                <a:latin typeface="Proxima Nova"/>
              </a:rPr>
              <a:t>2.6 million men and 2.9 million women</a:t>
            </a:r>
            <a:r>
              <a:rPr lang="en-US">
                <a:solidFill>
                  <a:schemeClr val="bg1"/>
                </a:solidFill>
                <a:latin typeface="Proxima Nova"/>
              </a:rPr>
              <a:t> in less than 1 year. Population is 9- 10 million.</a:t>
            </a:r>
          </a:p>
          <a:p>
            <a:endParaRPr lang="en-US" sz="1800">
              <a:solidFill>
                <a:schemeClr val="bg1"/>
              </a:solidFill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736749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22866E-D681-4EE9-BA3C-681871F5C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386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0FB973-DE71-4CEC-A326-6139916AE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663681"/>
            <a:ext cx="12192001" cy="664127"/>
          </a:xfrm>
          <a:solidFill>
            <a:srgbClr val="E0770E"/>
          </a:solidFill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HN" altLang="es-H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ATTENTION TO VULNERABLE </a:t>
            </a:r>
            <a:r>
              <a:rPr lang="es-HN" altLang="es-H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SEGMENTS OF THE POPULATION </a:t>
            </a:r>
          </a:p>
        </p:txBody>
      </p:sp>
    </p:spTree>
    <p:extLst>
      <p:ext uri="{BB962C8B-B14F-4D97-AF65-F5344CB8AC3E}">
        <p14:creationId xmlns:p14="http://schemas.microsoft.com/office/powerpoint/2010/main" val="188853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1B6B10-2FDC-47E8-82EB-00E42C88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17" y="2876374"/>
            <a:ext cx="4637376" cy="3355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6D5A2-FD09-4200-966D-9730F848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24" y="625773"/>
            <a:ext cx="10515600" cy="1325563"/>
          </a:xfrm>
        </p:spPr>
        <p:txBody>
          <a:bodyPr>
            <a:normAutofit/>
          </a:bodyPr>
          <a:lstStyle/>
          <a:p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Indigenous</a:t>
            </a:r>
            <a: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Population</a:t>
            </a:r>
            <a:br>
              <a:rPr lang="es-HN" altLang="es-H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BC93B0-0320-4963-BC2C-F40BC2C4F7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26" y="503594"/>
            <a:ext cx="4090334" cy="2925406"/>
          </a:xfr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CE5D356-AB49-49B0-94E8-BBD1EC2F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249" y="695970"/>
            <a:ext cx="2071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HN" altLang="es-HN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HN" altLang="es-H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HN" altLang="es-H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31BE12B-F8B4-4DB4-9048-0BA9BE8E0483}"/>
              </a:ext>
            </a:extLst>
          </p:cNvPr>
          <p:cNvGrpSpPr/>
          <p:nvPr/>
        </p:nvGrpSpPr>
        <p:grpSpPr>
          <a:xfrm>
            <a:off x="485192" y="1825625"/>
            <a:ext cx="4443342" cy="3665083"/>
            <a:chOff x="6626017" y="1779073"/>
            <a:chExt cx="3853543" cy="3665083"/>
          </a:xfrm>
        </p:grpSpPr>
        <p:sp>
          <p:nvSpPr>
            <p:cNvPr id="10" name="Bocadillo: rectángulo 9">
              <a:extLst>
                <a:ext uri="{FF2B5EF4-FFF2-40B4-BE49-F238E27FC236}">
                  <a16:creationId xmlns:a16="http://schemas.microsoft.com/office/drawing/2014/main" id="{A2E64CBF-6AD3-4A81-91A5-B6F0AA74E565}"/>
                </a:ext>
              </a:extLst>
            </p:cNvPr>
            <p:cNvSpPr/>
            <p:nvPr/>
          </p:nvSpPr>
          <p:spPr>
            <a:xfrm>
              <a:off x="6626017" y="1779073"/>
              <a:ext cx="3853543" cy="3665083"/>
            </a:xfrm>
            <a:prstGeom prst="wedgeRect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5F1BC1B-282E-4ED8-BE79-DAE08A92E751}"/>
                </a:ext>
              </a:extLst>
            </p:cNvPr>
            <p:cNvSpPr txBox="1"/>
            <p:nvPr/>
          </p:nvSpPr>
          <p:spPr>
            <a:xfrm>
              <a:off x="6867330" y="2096396"/>
              <a:ext cx="340567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0" lang="es-HN" altLang="es-HN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Unicode MS"/>
                </a:rPr>
                <a:t>HIRED PEOPLE FROM INDIGENOUS POPULATIONS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0" lang="es-HN" altLang="es-H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endParaRPr>
            </a:p>
            <a:p>
              <a:pPr marL="2857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s-HN" altLang="es-HN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Unicode MS"/>
                </a:rPr>
                <a:t>MATERIALS IN NATIVE LANGUAGES</a:t>
              </a: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kumimoji="0" lang="es-HN" altLang="es-H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endParaRPr>
            </a:p>
            <a:p>
              <a:pPr marL="285750" indent="-285750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kumimoji="0" lang="es-HN" altLang="es-HN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 Unicode MS"/>
                </a:rPr>
                <a:t>ENROLLMENT IN NATIVE LANGUAGES</a:t>
              </a:r>
              <a:r>
                <a:rPr kumimoji="0" lang="es-HN" altLang="es-HN" sz="1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 </a:t>
              </a:r>
              <a:endParaRPr kumimoji="0" lang="es-HN" altLang="es-HN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endParaRPr>
            </a:p>
            <a:p>
              <a:endParaRPr lang="es-HN" sz="2000"/>
            </a:p>
          </p:txBody>
        </p:sp>
      </p:grpSp>
    </p:spTree>
    <p:extLst>
      <p:ext uri="{BB962C8B-B14F-4D97-AF65-F5344CB8AC3E}">
        <p14:creationId xmlns:p14="http://schemas.microsoft.com/office/powerpoint/2010/main" val="63653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6D82-0CBD-49B4-BCD2-26152BA7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6" y="-316026"/>
            <a:ext cx="11790727" cy="1301732"/>
          </a:xfrm>
        </p:spPr>
        <p:txBody>
          <a:bodyPr>
            <a:normAutofit/>
          </a:bodyPr>
          <a:lstStyle/>
          <a:p>
            <a:r>
              <a:rPr lang="es-HN" altLang="es-HN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Older</a:t>
            </a:r>
            <a:r>
              <a:rPr lang="es-HN" altLang="es-H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adults</a:t>
            </a:r>
            <a:r>
              <a:rPr lang="es-HN" altLang="es-H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and </a:t>
            </a:r>
            <a:r>
              <a:rPr lang="es-HN" altLang="es-HN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people</a:t>
            </a:r>
            <a:r>
              <a:rPr lang="es-HN" altLang="es-H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with</a:t>
            </a:r>
            <a:r>
              <a:rPr lang="es-HN" altLang="es-H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HN" altLang="es-HN" sz="3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disabilities</a:t>
            </a:r>
            <a:r>
              <a:rPr lang="es-HN" altLang="es-H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EAA611-6EA4-4613-8E45-37F20330B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-634" r="16241" b="-289"/>
          <a:stretch/>
        </p:blipFill>
        <p:spPr>
          <a:xfrm>
            <a:off x="6342916" y="2114026"/>
            <a:ext cx="4670992" cy="3758268"/>
          </a:xfrm>
        </p:spPr>
      </p:pic>
      <p:sp>
        <p:nvSpPr>
          <p:cNvPr id="4" name="Bocadillo: rectángulo 3">
            <a:extLst>
              <a:ext uri="{FF2B5EF4-FFF2-40B4-BE49-F238E27FC236}">
                <a16:creationId xmlns:a16="http://schemas.microsoft.com/office/drawing/2014/main" id="{6CD5DA16-EF18-4988-A815-3D43EEAD4557}"/>
              </a:ext>
            </a:extLst>
          </p:cNvPr>
          <p:cNvSpPr/>
          <p:nvPr/>
        </p:nvSpPr>
        <p:spPr>
          <a:xfrm>
            <a:off x="923732" y="2114026"/>
            <a:ext cx="4670992" cy="3758268"/>
          </a:xfrm>
          <a:prstGeom prst="wedgeRectCallout">
            <a:avLst/>
          </a:prstGeom>
          <a:solidFill>
            <a:srgbClr val="159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s-HN" altLang="es-H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FIRST REGISTRY BASE OF PEOPLE WITH DISABILITIES 18+ YEARS OLD</a:t>
            </a:r>
            <a:r>
              <a:rPr kumimoji="0" lang="es-HN" altLang="es-HN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HN" altLang="es-HN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altLang="es-HN" sz="2400" b="1">
                <a:solidFill>
                  <a:schemeClr val="bg1"/>
                </a:solidFill>
                <a:latin typeface="Arial Unicode MS"/>
              </a:rPr>
              <a:t>ENROLLMENT AND FOCUSED DELIVERIES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HN" altLang="es-HN" sz="1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algn="ctr"/>
            <a:endParaRPr kumimoji="0" lang="es-HN" altLang="es-HN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051170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DP">
      <a:dk1>
        <a:srgbClr val="0468B1"/>
      </a:dk1>
      <a:lt1>
        <a:srgbClr val="FFFFFF"/>
      </a:lt1>
      <a:dk2>
        <a:srgbClr val="44546A"/>
      </a:dk2>
      <a:lt2>
        <a:srgbClr val="E7E6E6"/>
      </a:lt2>
      <a:accent1>
        <a:srgbClr val="0468B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UNDP">
      <a:dk1>
        <a:srgbClr val="0468B1"/>
      </a:dk1>
      <a:lt1>
        <a:srgbClr val="FFFFFF"/>
      </a:lt1>
      <a:dk2>
        <a:srgbClr val="44546A"/>
      </a:dk2>
      <a:lt2>
        <a:srgbClr val="E7E6E6"/>
      </a:lt2>
      <a:accent1>
        <a:srgbClr val="0468B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908B8CF6D2BD4EB12AC82A41FCFF41" ma:contentTypeVersion="4" ma:contentTypeDescription="Create a new document." ma:contentTypeScope="" ma:versionID="807eea03361a54efd0103cc8468e1081">
  <xsd:schema xmlns:xsd="http://www.w3.org/2001/XMLSchema" xmlns:xs="http://www.w3.org/2001/XMLSchema" xmlns:p="http://schemas.microsoft.com/office/2006/metadata/properties" xmlns:ns2="0e624c53-8d55-4532-b14d-9be8dbf5233a" targetNamespace="http://schemas.microsoft.com/office/2006/metadata/properties" ma:root="true" ma:fieldsID="4b6fa87d9453d2ffc4ebab52060495f5" ns2:_="">
    <xsd:import namespace="0e624c53-8d55-4532-b14d-9be8dbf523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24c53-8d55-4532-b14d-9be8dbf523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E1B4B0-76BF-4B26-AB41-EDE26FE9E034}">
  <ds:schemaRefs>
    <ds:schemaRef ds:uri="0e624c53-8d55-4532-b14d-9be8dbf523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B4461E-CFFA-4D42-83C2-6C664564C7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F5B0C-0AEB-4807-BF2E-42B00673E805}">
  <ds:schemaRefs>
    <ds:schemaRef ds:uri="0e624c53-8d55-4532-b14d-9be8dbf523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</Notes>
  <HiddenSlides>2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Custom Design</vt:lpstr>
      <vt:lpstr>HONDURAS</vt:lpstr>
      <vt:lpstr>PowerPoint Presentation</vt:lpstr>
      <vt:lpstr>Goals</vt:lpstr>
      <vt:lpstr>CONTRIBUTION OF THE NATIONAL IDENTIFICATION PROCESS TO THE SOCIAL DEVELOPMENT OF THE COUNTRY  </vt:lpstr>
      <vt:lpstr>RNP PERSONNEL TRAVELED AROUND THE COUNTRY </vt:lpstr>
      <vt:lpstr>Implementation at the National Level</vt:lpstr>
      <vt:lpstr>ATTENTION TO VULNERABLE SEGMENTS OF THE POPULATION </vt:lpstr>
      <vt:lpstr>Indigenous Population </vt:lpstr>
      <vt:lpstr>Older adults and people with disabilities </vt:lpstr>
      <vt:lpstr>Nationally Enrolled   </vt:lpstr>
      <vt:lpstr>PowerPoint Presentation</vt:lpstr>
      <vt:lpstr>PowerPoint Presentation</vt:lpstr>
      <vt:lpstr>​Contribution of the identification process to the digital transformation of the country  </vt:lpstr>
      <vt:lpstr> New and modern ID </vt:lpstr>
      <vt:lpstr>PowerPoint Presentation</vt:lpstr>
      <vt:lpstr>PowerPoint Presentation</vt:lpstr>
      <vt:lpstr> Innovation and security of the DNI  </vt:lpstr>
      <vt:lpstr>Logros Tecnológicos</vt:lpstr>
      <vt:lpstr>PowerPoint Presentation</vt:lpstr>
      <vt:lpstr> The new DNI will contribute to the digital transformation of the country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pragya mahendru</dc:creator>
  <cp:revision>4</cp:revision>
  <dcterms:created xsi:type="dcterms:W3CDTF">2020-05-07T16:23:44Z</dcterms:created>
  <dcterms:modified xsi:type="dcterms:W3CDTF">2024-08-18T06:33:02Z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03a00757-fa03-45b4-a822-7cd7f51459d6</vt:lpwstr>
  </property>
  <property fmtid="{D5CDD505-2E9C-101B-9397-08002B2CF9AE}" pid="3" name="ContentTypeId">
    <vt:lpwstr>0x010100D8908B8CF6D2BD4EB12AC82A41FCFF41</vt:lpwstr>
  </property>
</Properties>
</file>