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Lst>
  <p:sldSz cy="6858000" cx="12192000"/>
  <p:notesSz cx="6858000" cy="9144000"/>
  <p:embeddedFontLst>
    <p:embeddedFont>
      <p:font typeface="Play"/>
      <p:regular r:id="rId20"/>
      <p:bold r:id="rId2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Play-regular.fntdata"/><Relationship Id="rId11" Type="http://schemas.openxmlformats.org/officeDocument/2006/relationships/slide" Target="slides/slide7.xml"/><Relationship Id="rId10" Type="http://schemas.openxmlformats.org/officeDocument/2006/relationships/slide" Target="slides/slide6.xml"/><Relationship Id="rId21" Type="http://schemas.openxmlformats.org/officeDocument/2006/relationships/font" Target="fonts/Play-bold.fntdata"/><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5" Type="http://schemas.openxmlformats.org/officeDocument/2006/relationships/slide" Target="slides/slide1.xml"/><Relationship Id="rId19" Type="http://schemas.openxmlformats.org/officeDocument/2006/relationships/slide" Target="slides/slide15.xml"/><Relationship Id="rId6" Type="http://schemas.openxmlformats.org/officeDocument/2006/relationships/slide" Target="slides/slide2.xml"/><Relationship Id="rId18" Type="http://schemas.openxmlformats.org/officeDocument/2006/relationships/slide" Target="slides/slide14.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indent="-228600" lvl="1" marL="9144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2pPr>
            <a:lvl3pPr indent="-228600" lvl="2" marL="13716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3pPr>
            <a:lvl4pPr indent="-228600" lvl="3" marL="18288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4pPr>
            <a:lvl5pPr indent="-228600" lvl="4" marL="22860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5pPr>
            <a:lvl6pPr indent="-228600" lvl="5" marL="27432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6pPr>
            <a:lvl7pPr indent="-228600" lvl="6" marL="32004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7pPr>
            <a:lvl8pPr indent="-228600" lvl="7" marL="36576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8pPr>
            <a:lvl9pPr indent="-228600" lvl="8" marL="41148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6" name="Google Shape;86;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8" name="Google Shape;268;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 name="Shape 284"/>
        <p:cNvGrpSpPr/>
        <p:nvPr/>
      </p:nvGrpSpPr>
      <p:grpSpPr>
        <a:xfrm>
          <a:off x="0" y="0"/>
          <a:ext cx="0" cy="0"/>
          <a:chOff x="0" y="0"/>
          <a:chExt cx="0" cy="0"/>
        </a:xfrm>
      </p:grpSpPr>
      <p:sp>
        <p:nvSpPr>
          <p:cNvPr id="285" name="Google Shape;285;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6" name="Google Shape;286;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Who you recommend as key experts who are highly knowledgeable in the area</a:t>
            </a:r>
            <a:endParaRPr/>
          </a:p>
        </p:txBody>
      </p:sp>
      <p:sp>
        <p:nvSpPr>
          <p:cNvPr id="287" name="Google Shape;287;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6" name="Shape 296"/>
        <p:cNvGrpSpPr/>
        <p:nvPr/>
      </p:nvGrpSpPr>
      <p:grpSpPr>
        <a:xfrm>
          <a:off x="0" y="0"/>
          <a:ext cx="0" cy="0"/>
          <a:chOff x="0" y="0"/>
          <a:chExt cx="0" cy="0"/>
        </a:xfrm>
      </p:grpSpPr>
      <p:sp>
        <p:nvSpPr>
          <p:cNvPr id="297" name="Google Shape;297;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8" name="Google Shape;298;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5" name="Shape 305"/>
        <p:cNvGrpSpPr/>
        <p:nvPr/>
      </p:nvGrpSpPr>
      <p:grpSpPr>
        <a:xfrm>
          <a:off x="0" y="0"/>
          <a:ext cx="0" cy="0"/>
          <a:chOff x="0" y="0"/>
          <a:chExt cx="0" cy="0"/>
        </a:xfrm>
      </p:grpSpPr>
      <p:sp>
        <p:nvSpPr>
          <p:cNvPr id="306" name="Google Shape;306;g2f3d39f25fe_0_6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7" name="Google Shape;307;g2f3d39f25fe_0_6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4" name="Shape 314"/>
        <p:cNvGrpSpPr/>
        <p:nvPr/>
      </p:nvGrpSpPr>
      <p:grpSpPr>
        <a:xfrm>
          <a:off x="0" y="0"/>
          <a:ext cx="0" cy="0"/>
          <a:chOff x="0" y="0"/>
          <a:chExt cx="0" cy="0"/>
        </a:xfrm>
      </p:grpSpPr>
      <p:sp>
        <p:nvSpPr>
          <p:cNvPr id="315" name="Google Shape;315;g2f3c256497c_0_2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6" name="Google Shape;316;g2f3c256497c_0_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6" name="Shape 326"/>
        <p:cNvGrpSpPr/>
        <p:nvPr/>
      </p:nvGrpSpPr>
      <p:grpSpPr>
        <a:xfrm>
          <a:off x="0" y="0"/>
          <a:ext cx="0" cy="0"/>
          <a:chOff x="0" y="0"/>
          <a:chExt cx="0" cy="0"/>
        </a:xfrm>
      </p:grpSpPr>
      <p:sp>
        <p:nvSpPr>
          <p:cNvPr id="327" name="Google Shape;327;g2f3c256497c_0_4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8" name="Google Shape;328;g2f3c256497c_0_4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g2f3d4713b34_0_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6" name="Google Shape;96;g2f3d4713b34_0_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g2f3d39f25fe_0_4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6" name="Google Shape;106;g2f3d39f25fe_0_4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g2f3d39f25fe_0_2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0" name="Google Shape;120;g2f3d39f25fe_0_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g2f3d39f25fe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3" name="Google Shape;133;g2f3d39f25fe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8" name="Google Shape;148;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Activity 2: This is Mapping the Process As it is now.</a:t>
            </a:r>
            <a:endParaRPr/>
          </a:p>
        </p:txBody>
      </p:sp>
      <p:sp>
        <p:nvSpPr>
          <p:cNvPr id="149" name="Google Shape;149;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5" name="Google Shape;205;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4" name="Google Shape;214;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Activity 3 : Process to-be, mapping the process with Legal digital Identity.</a:t>
            </a:r>
            <a:endParaRPr/>
          </a:p>
        </p:txBody>
      </p:sp>
      <p:sp>
        <p:nvSpPr>
          <p:cNvPr id="215" name="Google Shape;215;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2" name="Google Shape;252;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5" name="Shape 15"/>
        <p:cNvGrpSpPr/>
        <p:nvPr/>
      </p:nvGrpSpPr>
      <p:grpSpPr>
        <a:xfrm>
          <a:off x="0" y="0"/>
          <a:ext cx="0" cy="0"/>
          <a:chOff x="0" y="0"/>
          <a:chExt cx="0" cy="0"/>
        </a:xfrm>
      </p:grpSpPr>
      <p:sp>
        <p:nvSpPr>
          <p:cNvPr id="16" name="Google Shape;16;p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8" name="Google Shape;18;p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1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11"/>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1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1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12"/>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12"/>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1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1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1" name="Shape 21"/>
        <p:cNvGrpSpPr/>
        <p:nvPr/>
      </p:nvGrpSpPr>
      <p:grpSpPr>
        <a:xfrm>
          <a:off x="0" y="0"/>
          <a:ext cx="0" cy="0"/>
          <a:chOff x="0" y="0"/>
          <a:chExt cx="0" cy="0"/>
        </a:xfrm>
      </p:grpSpPr>
      <p:sp>
        <p:nvSpPr>
          <p:cNvPr id="22" name="Google Shape;22;p3"/>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Play"/>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3"/>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4" name="Google Shape;24;p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4"/>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Play"/>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4"/>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757575"/>
              </a:buClr>
              <a:buSzPts val="2400"/>
              <a:buNone/>
              <a:defRPr sz="2400">
                <a:solidFill>
                  <a:srgbClr val="757575"/>
                </a:solidFill>
              </a:defRPr>
            </a:lvl1pPr>
            <a:lvl2pPr indent="-228600" lvl="1" marL="914400" algn="l">
              <a:lnSpc>
                <a:spcPct val="90000"/>
              </a:lnSpc>
              <a:spcBef>
                <a:spcPts val="500"/>
              </a:spcBef>
              <a:spcAft>
                <a:spcPts val="0"/>
              </a:spcAft>
              <a:buClr>
                <a:srgbClr val="757575"/>
              </a:buClr>
              <a:buSzPts val="2000"/>
              <a:buNone/>
              <a:defRPr sz="2000">
                <a:solidFill>
                  <a:srgbClr val="757575"/>
                </a:solidFill>
              </a:defRPr>
            </a:lvl2pPr>
            <a:lvl3pPr indent="-228600" lvl="2" marL="1371600" algn="l">
              <a:lnSpc>
                <a:spcPct val="90000"/>
              </a:lnSpc>
              <a:spcBef>
                <a:spcPts val="500"/>
              </a:spcBef>
              <a:spcAft>
                <a:spcPts val="0"/>
              </a:spcAft>
              <a:buClr>
                <a:srgbClr val="757575"/>
              </a:buClr>
              <a:buSzPts val="1800"/>
              <a:buNone/>
              <a:defRPr sz="1800">
                <a:solidFill>
                  <a:srgbClr val="757575"/>
                </a:solidFill>
              </a:defRPr>
            </a:lvl3pPr>
            <a:lvl4pPr indent="-228600" lvl="3" marL="1828800" algn="l">
              <a:lnSpc>
                <a:spcPct val="90000"/>
              </a:lnSpc>
              <a:spcBef>
                <a:spcPts val="500"/>
              </a:spcBef>
              <a:spcAft>
                <a:spcPts val="0"/>
              </a:spcAft>
              <a:buClr>
                <a:srgbClr val="757575"/>
              </a:buClr>
              <a:buSzPts val="1600"/>
              <a:buNone/>
              <a:defRPr sz="1600">
                <a:solidFill>
                  <a:srgbClr val="757575"/>
                </a:solidFill>
              </a:defRPr>
            </a:lvl4pPr>
            <a:lvl5pPr indent="-228600" lvl="4" marL="2286000" algn="l">
              <a:lnSpc>
                <a:spcPct val="90000"/>
              </a:lnSpc>
              <a:spcBef>
                <a:spcPts val="500"/>
              </a:spcBef>
              <a:spcAft>
                <a:spcPts val="0"/>
              </a:spcAft>
              <a:buClr>
                <a:srgbClr val="757575"/>
              </a:buClr>
              <a:buSzPts val="1600"/>
              <a:buNone/>
              <a:defRPr sz="1600">
                <a:solidFill>
                  <a:srgbClr val="757575"/>
                </a:solidFill>
              </a:defRPr>
            </a:lvl5pPr>
            <a:lvl6pPr indent="-228600" lvl="5" marL="2743200" algn="l">
              <a:lnSpc>
                <a:spcPct val="90000"/>
              </a:lnSpc>
              <a:spcBef>
                <a:spcPts val="500"/>
              </a:spcBef>
              <a:spcAft>
                <a:spcPts val="0"/>
              </a:spcAft>
              <a:buClr>
                <a:srgbClr val="757575"/>
              </a:buClr>
              <a:buSzPts val="1600"/>
              <a:buNone/>
              <a:defRPr sz="1600">
                <a:solidFill>
                  <a:srgbClr val="757575"/>
                </a:solidFill>
              </a:defRPr>
            </a:lvl6pPr>
            <a:lvl7pPr indent="-228600" lvl="6" marL="3200400" algn="l">
              <a:lnSpc>
                <a:spcPct val="90000"/>
              </a:lnSpc>
              <a:spcBef>
                <a:spcPts val="500"/>
              </a:spcBef>
              <a:spcAft>
                <a:spcPts val="0"/>
              </a:spcAft>
              <a:buClr>
                <a:srgbClr val="757575"/>
              </a:buClr>
              <a:buSzPts val="1600"/>
              <a:buNone/>
              <a:defRPr sz="1600">
                <a:solidFill>
                  <a:srgbClr val="757575"/>
                </a:solidFill>
              </a:defRPr>
            </a:lvl7pPr>
            <a:lvl8pPr indent="-228600" lvl="7" marL="3657600" algn="l">
              <a:lnSpc>
                <a:spcPct val="90000"/>
              </a:lnSpc>
              <a:spcBef>
                <a:spcPts val="500"/>
              </a:spcBef>
              <a:spcAft>
                <a:spcPts val="0"/>
              </a:spcAft>
              <a:buClr>
                <a:srgbClr val="757575"/>
              </a:buClr>
              <a:buSzPts val="1600"/>
              <a:buNone/>
              <a:defRPr sz="1600">
                <a:solidFill>
                  <a:srgbClr val="757575"/>
                </a:solidFill>
              </a:defRPr>
            </a:lvl8pPr>
            <a:lvl9pPr indent="-228600" lvl="8" marL="4114800" algn="l">
              <a:lnSpc>
                <a:spcPct val="90000"/>
              </a:lnSpc>
              <a:spcBef>
                <a:spcPts val="500"/>
              </a:spcBef>
              <a:spcAft>
                <a:spcPts val="0"/>
              </a:spcAft>
              <a:buClr>
                <a:srgbClr val="757575"/>
              </a:buClr>
              <a:buSzPts val="1600"/>
              <a:buNone/>
              <a:defRPr sz="1600">
                <a:solidFill>
                  <a:srgbClr val="757575"/>
                </a:solidFill>
              </a:defRPr>
            </a:lvl9pPr>
          </a:lstStyle>
          <a:p/>
        </p:txBody>
      </p:sp>
      <p:sp>
        <p:nvSpPr>
          <p:cNvPr id="30" name="Google Shape;30;p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5"/>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 name="Google Shape;36;p5"/>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 name="Google Shape;37;p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6"/>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6"/>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3" name="Google Shape;43;p6"/>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p6"/>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5" name="Google Shape;45;p6"/>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 name="Google Shape;46;p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4" name="Shape 54"/>
        <p:cNvGrpSpPr/>
        <p:nvPr/>
      </p:nvGrpSpPr>
      <p:grpSpPr>
        <a:xfrm>
          <a:off x="0" y="0"/>
          <a:ext cx="0" cy="0"/>
          <a:chOff x="0" y="0"/>
          <a:chExt cx="0" cy="0"/>
        </a:xfrm>
      </p:grpSpPr>
      <p:sp>
        <p:nvSpPr>
          <p:cNvPr id="55" name="Google Shape;55;p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9"/>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Pla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9"/>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1" name="Google Shape;61;p9"/>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2" name="Google Shape;62;p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10"/>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Pla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10"/>
          <p:cNvSpPr/>
          <p:nvPr>
            <p:ph idx="2" type="pic"/>
          </p:nvPr>
        </p:nvSpPr>
        <p:spPr>
          <a:xfrm>
            <a:off x="5183188" y="987425"/>
            <a:ext cx="6172200" cy="4873625"/>
          </a:xfrm>
          <a:prstGeom prst="rect">
            <a:avLst/>
          </a:prstGeom>
          <a:noFill/>
          <a:ln>
            <a:noFill/>
          </a:ln>
        </p:spPr>
      </p:sp>
      <p:sp>
        <p:nvSpPr>
          <p:cNvPr id="68" name="Google Shape;68;p10"/>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9" name="Google Shape;69;p1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1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Play"/>
              <a:buNone/>
              <a:defRPr b="0" i="0" sz="4400" u="none" cap="none" strike="noStrike">
                <a:solidFill>
                  <a:schemeClr val="dk1"/>
                </a:solidFill>
                <a:latin typeface="Play"/>
                <a:ea typeface="Play"/>
                <a:cs typeface="Play"/>
                <a:sym typeface="Play"/>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2" name="Google Shape;12;p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757575"/>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3" name="Google Shape;13;p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757575"/>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4" name="Google Shape;14;p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757575"/>
                </a:solidFill>
                <a:latin typeface="Arial"/>
                <a:ea typeface="Arial"/>
                <a:cs typeface="Arial"/>
                <a:sym typeface="Arial"/>
              </a:defRPr>
            </a:lvl1pPr>
            <a:lvl2pPr indent="0" lvl="1" marL="0" marR="0" rtl="0" algn="r">
              <a:spcBef>
                <a:spcPts val="0"/>
              </a:spcBef>
              <a:buNone/>
              <a:defRPr b="0" i="0" sz="1200" u="none" cap="none" strike="noStrike">
                <a:solidFill>
                  <a:srgbClr val="757575"/>
                </a:solidFill>
                <a:latin typeface="Arial"/>
                <a:ea typeface="Arial"/>
                <a:cs typeface="Arial"/>
                <a:sym typeface="Arial"/>
              </a:defRPr>
            </a:lvl2pPr>
            <a:lvl3pPr indent="0" lvl="2" marL="0" marR="0" rtl="0" algn="r">
              <a:spcBef>
                <a:spcPts val="0"/>
              </a:spcBef>
              <a:buNone/>
              <a:defRPr b="0" i="0" sz="1200" u="none" cap="none" strike="noStrike">
                <a:solidFill>
                  <a:srgbClr val="757575"/>
                </a:solidFill>
                <a:latin typeface="Arial"/>
                <a:ea typeface="Arial"/>
                <a:cs typeface="Arial"/>
                <a:sym typeface="Arial"/>
              </a:defRPr>
            </a:lvl3pPr>
            <a:lvl4pPr indent="0" lvl="3" marL="0" marR="0" rtl="0" algn="r">
              <a:spcBef>
                <a:spcPts val="0"/>
              </a:spcBef>
              <a:buNone/>
              <a:defRPr b="0" i="0" sz="1200" u="none" cap="none" strike="noStrike">
                <a:solidFill>
                  <a:srgbClr val="757575"/>
                </a:solidFill>
                <a:latin typeface="Arial"/>
                <a:ea typeface="Arial"/>
                <a:cs typeface="Arial"/>
                <a:sym typeface="Arial"/>
              </a:defRPr>
            </a:lvl4pPr>
            <a:lvl5pPr indent="0" lvl="4" marL="0" marR="0" rtl="0" algn="r">
              <a:spcBef>
                <a:spcPts val="0"/>
              </a:spcBef>
              <a:buNone/>
              <a:defRPr b="0" i="0" sz="1200" u="none" cap="none" strike="noStrike">
                <a:solidFill>
                  <a:srgbClr val="757575"/>
                </a:solidFill>
                <a:latin typeface="Arial"/>
                <a:ea typeface="Arial"/>
                <a:cs typeface="Arial"/>
                <a:sym typeface="Arial"/>
              </a:defRPr>
            </a:lvl5pPr>
            <a:lvl6pPr indent="0" lvl="5" marL="0" marR="0" rtl="0" algn="r">
              <a:spcBef>
                <a:spcPts val="0"/>
              </a:spcBef>
              <a:buNone/>
              <a:defRPr b="0" i="0" sz="1200" u="none" cap="none" strike="noStrike">
                <a:solidFill>
                  <a:srgbClr val="757575"/>
                </a:solidFill>
                <a:latin typeface="Arial"/>
                <a:ea typeface="Arial"/>
                <a:cs typeface="Arial"/>
                <a:sym typeface="Arial"/>
              </a:defRPr>
            </a:lvl6pPr>
            <a:lvl7pPr indent="0" lvl="6" marL="0" marR="0" rtl="0" algn="r">
              <a:spcBef>
                <a:spcPts val="0"/>
              </a:spcBef>
              <a:buNone/>
              <a:defRPr b="0" i="0" sz="1200" u="none" cap="none" strike="noStrike">
                <a:solidFill>
                  <a:srgbClr val="757575"/>
                </a:solidFill>
                <a:latin typeface="Arial"/>
                <a:ea typeface="Arial"/>
                <a:cs typeface="Arial"/>
                <a:sym typeface="Arial"/>
              </a:defRPr>
            </a:lvl7pPr>
            <a:lvl8pPr indent="0" lvl="7" marL="0" marR="0" rtl="0" algn="r">
              <a:spcBef>
                <a:spcPts val="0"/>
              </a:spcBef>
              <a:buNone/>
              <a:defRPr b="0" i="0" sz="1200" u="none" cap="none" strike="noStrike">
                <a:solidFill>
                  <a:srgbClr val="757575"/>
                </a:solidFill>
                <a:latin typeface="Arial"/>
                <a:ea typeface="Arial"/>
                <a:cs typeface="Arial"/>
                <a:sym typeface="Arial"/>
              </a:defRPr>
            </a:lvl8pPr>
            <a:lvl9pPr indent="0" lvl="8" marL="0" marR="0" rtl="0" algn="r">
              <a:spcBef>
                <a:spcPts val="0"/>
              </a:spcBef>
              <a:buNone/>
              <a:defRPr b="0" i="0" sz="12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5.png"/><Relationship Id="rId4" Type="http://schemas.openxmlformats.org/officeDocument/2006/relationships/image" Target="../media/image4.png"/><Relationship Id="rId5" Type="http://schemas.openxmlformats.org/officeDocument/2006/relationships/image" Target="../media/image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4.png"/><Relationship Id="rId4" Type="http://schemas.openxmlformats.org/officeDocument/2006/relationships/image" Target="../media/image1.png"/><Relationship Id="rId5"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7" name="Shape 87"/>
        <p:cNvGrpSpPr/>
        <p:nvPr/>
      </p:nvGrpSpPr>
      <p:grpSpPr>
        <a:xfrm>
          <a:off x="0" y="0"/>
          <a:ext cx="0" cy="0"/>
          <a:chOff x="0" y="0"/>
          <a:chExt cx="0" cy="0"/>
        </a:xfrm>
      </p:grpSpPr>
      <p:sp>
        <p:nvSpPr>
          <p:cNvPr id="88" name="Google Shape;88;p13"/>
          <p:cNvSpPr txBox="1"/>
          <p:nvPr>
            <p:ph type="title"/>
          </p:nvPr>
        </p:nvSpPr>
        <p:spPr>
          <a:xfrm>
            <a:off x="732975" y="1588375"/>
            <a:ext cx="10450200" cy="22470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800"/>
              <a:buFont typeface="Play"/>
              <a:buNone/>
            </a:pPr>
            <a:r>
              <a:rPr b="1" lang="en-US" sz="2400"/>
              <a:t>Day 3 | Sunday August 18</a:t>
            </a:r>
            <a:br>
              <a:rPr b="1" lang="en-US" sz="2400">
                <a:solidFill>
                  <a:srgbClr val="757575"/>
                </a:solidFill>
              </a:rPr>
            </a:br>
            <a:endParaRPr b="1" sz="2400">
              <a:solidFill>
                <a:srgbClr val="757575"/>
              </a:solidFill>
            </a:endParaRPr>
          </a:p>
          <a:p>
            <a:pPr indent="0" lvl="0" marL="0" rtl="0" algn="l">
              <a:lnSpc>
                <a:spcPct val="90000"/>
              </a:lnSpc>
              <a:spcBef>
                <a:spcPts val="0"/>
              </a:spcBef>
              <a:spcAft>
                <a:spcPts val="0"/>
              </a:spcAft>
              <a:buClr>
                <a:schemeClr val="dk1"/>
              </a:buClr>
              <a:buSzPts val="4800"/>
              <a:buFont typeface="Play"/>
              <a:buNone/>
            </a:pPr>
            <a:r>
              <a:rPr b="1" lang="en-US" sz="2400">
                <a:solidFill>
                  <a:schemeClr val="dk2"/>
                </a:solidFill>
              </a:rPr>
              <a:t>Advancing use cases development for national digital ID:</a:t>
            </a:r>
            <a:endParaRPr b="1" sz="2400">
              <a:solidFill>
                <a:schemeClr val="dk2"/>
              </a:solidFill>
            </a:endParaRPr>
          </a:p>
          <a:p>
            <a:pPr indent="0" lvl="0" marL="0" rtl="0" algn="l">
              <a:lnSpc>
                <a:spcPct val="90000"/>
              </a:lnSpc>
              <a:spcBef>
                <a:spcPts val="0"/>
              </a:spcBef>
              <a:spcAft>
                <a:spcPts val="0"/>
              </a:spcAft>
              <a:buClr>
                <a:schemeClr val="dk1"/>
              </a:buClr>
              <a:buSzPts val="4800"/>
              <a:buFont typeface="Play"/>
              <a:buNone/>
            </a:pPr>
            <a:r>
              <a:t/>
            </a:r>
            <a:endParaRPr b="1" sz="2200"/>
          </a:p>
          <a:p>
            <a:pPr indent="0" lvl="0" marL="0" rtl="0" algn="l">
              <a:spcBef>
                <a:spcPts val="0"/>
              </a:spcBef>
              <a:spcAft>
                <a:spcPts val="0"/>
              </a:spcAft>
              <a:buClr>
                <a:schemeClr val="dk1"/>
              </a:buClr>
              <a:buSzPts val="1100"/>
              <a:buFont typeface="Arial"/>
              <a:buNone/>
            </a:pPr>
            <a:r>
              <a:rPr lang="en-US" sz="2200"/>
              <a:t>1)	Receiving banking services, including receiving mobile money services</a:t>
            </a:r>
            <a:endParaRPr sz="2200"/>
          </a:p>
          <a:p>
            <a:pPr indent="0" lvl="0" marL="0" rtl="0" algn="l">
              <a:spcBef>
                <a:spcPts val="0"/>
              </a:spcBef>
              <a:spcAft>
                <a:spcPts val="0"/>
              </a:spcAft>
              <a:buClr>
                <a:schemeClr val="dk1"/>
              </a:buClr>
              <a:buSzPts val="1100"/>
              <a:buFont typeface="Arial"/>
              <a:buNone/>
            </a:pPr>
            <a:r>
              <a:rPr lang="en-US" sz="2200"/>
              <a:t>2)	Registering Sim Cards to receive telecom services</a:t>
            </a:r>
            <a:endParaRPr sz="2200"/>
          </a:p>
          <a:p>
            <a:pPr indent="0" lvl="0" marL="0" rtl="0" algn="l">
              <a:spcBef>
                <a:spcPts val="0"/>
              </a:spcBef>
              <a:spcAft>
                <a:spcPts val="0"/>
              </a:spcAft>
              <a:buClr>
                <a:schemeClr val="dk1"/>
              </a:buClr>
              <a:buSzPts val="1100"/>
              <a:buFont typeface="Arial"/>
              <a:buNone/>
            </a:pPr>
            <a:r>
              <a:rPr lang="en-US" sz="2200"/>
              <a:t>3)	Receiving social protection benefits – Baxnaano program as an example</a:t>
            </a:r>
            <a:endParaRPr sz="2200"/>
          </a:p>
          <a:p>
            <a:pPr indent="0" lvl="0" marL="0" rtl="0" algn="l">
              <a:spcBef>
                <a:spcPts val="0"/>
              </a:spcBef>
              <a:spcAft>
                <a:spcPts val="0"/>
              </a:spcAft>
              <a:buClr>
                <a:schemeClr val="dk1"/>
              </a:buClr>
              <a:buSzPts val="1100"/>
              <a:buFont typeface="Arial"/>
              <a:buNone/>
            </a:pPr>
            <a:r>
              <a:rPr lang="en-US" sz="2200"/>
              <a:t>4)	IDPs registration and benefits – NIRC</a:t>
            </a:r>
            <a:endParaRPr sz="2200"/>
          </a:p>
          <a:p>
            <a:pPr indent="0" lvl="0" marL="0" rtl="0" algn="l">
              <a:spcBef>
                <a:spcPts val="0"/>
              </a:spcBef>
              <a:spcAft>
                <a:spcPts val="0"/>
              </a:spcAft>
              <a:buClr>
                <a:schemeClr val="dk1"/>
              </a:buClr>
              <a:buSzPts val="1100"/>
              <a:buFont typeface="Arial"/>
              <a:buNone/>
            </a:pPr>
            <a:r>
              <a:rPr lang="en-US" sz="2200"/>
              <a:t>5)	Receiving public service - Education and Health Services</a:t>
            </a:r>
            <a:endParaRPr sz="2200"/>
          </a:p>
          <a:p>
            <a:pPr indent="0" lvl="0" marL="0" rtl="0" algn="l">
              <a:spcBef>
                <a:spcPts val="0"/>
              </a:spcBef>
              <a:spcAft>
                <a:spcPts val="0"/>
              </a:spcAft>
              <a:buClr>
                <a:schemeClr val="dk1"/>
              </a:buClr>
              <a:buSzPts val="1100"/>
              <a:buFont typeface="Arial"/>
              <a:buNone/>
            </a:pPr>
            <a:r>
              <a:rPr lang="en-US" sz="2200"/>
              <a:t>6)	Receiving passport services – Immigration &amp; Citizenship Agency</a:t>
            </a:r>
            <a:endParaRPr sz="2200"/>
          </a:p>
          <a:p>
            <a:pPr indent="0" lvl="0" marL="0" rtl="0" algn="l">
              <a:lnSpc>
                <a:spcPct val="90000"/>
              </a:lnSpc>
              <a:spcBef>
                <a:spcPts val="0"/>
              </a:spcBef>
              <a:spcAft>
                <a:spcPts val="0"/>
              </a:spcAft>
              <a:buClr>
                <a:schemeClr val="dk1"/>
              </a:buClr>
              <a:buSzPts val="4800"/>
              <a:buFont typeface="Play"/>
              <a:buNone/>
            </a:pPr>
            <a:r>
              <a:t/>
            </a:r>
            <a:endParaRPr b="1" sz="2200"/>
          </a:p>
        </p:txBody>
      </p:sp>
      <p:pic>
        <p:nvPicPr>
          <p:cNvPr id="89" name="Google Shape;89;p13"/>
          <p:cNvPicPr preferRelativeResize="0"/>
          <p:nvPr/>
        </p:nvPicPr>
        <p:blipFill>
          <a:blip r:embed="rId3">
            <a:alphaModFix/>
          </a:blip>
          <a:stretch>
            <a:fillRect/>
          </a:stretch>
        </p:blipFill>
        <p:spPr>
          <a:xfrm>
            <a:off x="912198" y="4940527"/>
            <a:ext cx="655253" cy="997376"/>
          </a:xfrm>
          <a:prstGeom prst="rect">
            <a:avLst/>
          </a:prstGeom>
          <a:noFill/>
          <a:ln>
            <a:noFill/>
          </a:ln>
        </p:spPr>
      </p:pic>
      <p:pic>
        <p:nvPicPr>
          <p:cNvPr id="90" name="Google Shape;90;p13"/>
          <p:cNvPicPr preferRelativeResize="0"/>
          <p:nvPr/>
        </p:nvPicPr>
        <p:blipFill>
          <a:blip r:embed="rId4">
            <a:alphaModFix/>
          </a:blip>
          <a:stretch>
            <a:fillRect/>
          </a:stretch>
        </p:blipFill>
        <p:spPr>
          <a:xfrm>
            <a:off x="1692092" y="5124263"/>
            <a:ext cx="1951956" cy="629905"/>
          </a:xfrm>
          <a:prstGeom prst="rect">
            <a:avLst/>
          </a:prstGeom>
          <a:noFill/>
          <a:ln>
            <a:noFill/>
          </a:ln>
        </p:spPr>
      </p:pic>
      <p:sp>
        <p:nvSpPr>
          <p:cNvPr id="91" name="Google Shape;91;p13"/>
          <p:cNvSpPr txBox="1"/>
          <p:nvPr>
            <p:ph type="title"/>
          </p:nvPr>
        </p:nvSpPr>
        <p:spPr>
          <a:xfrm>
            <a:off x="849525" y="5797450"/>
            <a:ext cx="5444100" cy="8121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800"/>
              <a:buFont typeface="Play"/>
              <a:buNone/>
            </a:pPr>
            <a:r>
              <a:rPr b="1" lang="en-US" sz="1600">
                <a:solidFill>
                  <a:srgbClr val="757575"/>
                </a:solidFill>
              </a:rPr>
              <a:t>Use-case development as part of 3-day consultative session in Mogadishu, August 17-19, 2024</a:t>
            </a:r>
            <a:endParaRPr sz="1600">
              <a:solidFill>
                <a:srgbClr val="757575"/>
              </a:solidFill>
            </a:endParaRPr>
          </a:p>
        </p:txBody>
      </p:sp>
      <p:sp>
        <p:nvSpPr>
          <p:cNvPr id="92" name="Google Shape;92;p13"/>
          <p:cNvSpPr/>
          <p:nvPr/>
        </p:nvSpPr>
        <p:spPr>
          <a:xfrm rot="731629">
            <a:off x="6326317" y="4747783"/>
            <a:ext cx="2181620" cy="1533650"/>
          </a:xfrm>
          <a:prstGeom prst="foldedCorner">
            <a:avLst>
              <a:gd fmla="val 27738" name="adj"/>
            </a:avLst>
          </a:prstGeom>
          <a:solidFill>
            <a:srgbClr val="FFD96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br>
              <a:rPr lang="en-US" sz="1800"/>
            </a:br>
            <a:r>
              <a:rPr lang="en-US" sz="1800"/>
              <a:t>Next pages have the template to fill out together on Day 3</a:t>
            </a:r>
            <a:endParaRPr sz="1800"/>
          </a:p>
        </p:txBody>
      </p:sp>
      <p:sp>
        <p:nvSpPr>
          <p:cNvPr id="93" name="Google Shape;93;p13"/>
          <p:cNvSpPr/>
          <p:nvPr/>
        </p:nvSpPr>
        <p:spPr>
          <a:xfrm rot="731431">
            <a:off x="9111421" y="4772825"/>
            <a:ext cx="2419457" cy="1533650"/>
          </a:xfrm>
          <a:prstGeom prst="foldedCorner">
            <a:avLst>
              <a:gd fmla="val 17327" name="adj"/>
            </a:avLst>
          </a:prstGeom>
          <a:solidFill>
            <a:srgbClr val="FFD96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br>
              <a:rPr lang="en-US" sz="1800"/>
            </a:br>
            <a:r>
              <a:rPr lang="en-US" sz="1800"/>
              <a:t>Please bring technical colleague(s) from our organisation tomorrow</a:t>
            </a:r>
            <a:endParaRPr sz="18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69" name="Shape 269"/>
        <p:cNvGrpSpPr/>
        <p:nvPr/>
      </p:nvGrpSpPr>
      <p:grpSpPr>
        <a:xfrm>
          <a:off x="0" y="0"/>
          <a:ext cx="0" cy="0"/>
          <a:chOff x="0" y="0"/>
          <a:chExt cx="0" cy="0"/>
        </a:xfrm>
      </p:grpSpPr>
      <p:sp>
        <p:nvSpPr>
          <p:cNvPr id="270" name="Google Shape;270;p22"/>
          <p:cNvSpPr/>
          <p:nvPr/>
        </p:nvSpPr>
        <p:spPr>
          <a:xfrm>
            <a:off x="0" y="0"/>
            <a:ext cx="12191999" cy="6857365"/>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71" name="Google Shape;271;p22"/>
          <p:cNvSpPr/>
          <p:nvPr/>
        </p:nvSpPr>
        <p:spPr>
          <a:xfrm>
            <a:off x="640079" y="613954"/>
            <a:ext cx="10907487" cy="1894116"/>
          </a:xfrm>
          <a:prstGeom prst="rect">
            <a:avLst/>
          </a:prstGeom>
          <a:solidFill>
            <a:schemeClr val="lt1"/>
          </a:solidFill>
          <a:ln>
            <a:noFill/>
          </a:ln>
          <a:effectLst>
            <a:outerShdw blurRad="139700" rotWithShape="0" algn="t" dir="5400000" dist="127000">
              <a:srgbClr val="000000">
                <a:alpha val="1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72" name="Google Shape;272;p22"/>
          <p:cNvSpPr txBox="1"/>
          <p:nvPr>
            <p:ph type="title"/>
          </p:nvPr>
        </p:nvSpPr>
        <p:spPr>
          <a:xfrm>
            <a:off x="1043625" y="809900"/>
            <a:ext cx="10729500" cy="155460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80000"/>
              <a:buFont typeface="Play"/>
              <a:buNone/>
            </a:pPr>
            <a:r>
              <a:rPr b="1" lang="en-US" sz="4000"/>
              <a:t>Risks</a:t>
            </a:r>
            <a:r>
              <a:rPr b="1" lang="en-US" sz="3600"/>
              <a:t>: </a:t>
            </a:r>
            <a:r>
              <a:rPr lang="en-US" sz="3600"/>
              <a:t>What could go wrong in your use case? Who does it affect and how? How likely is it the risk materializes and how impactful would that be?</a:t>
            </a:r>
            <a:endParaRPr sz="3600"/>
          </a:p>
        </p:txBody>
      </p:sp>
      <p:sp>
        <p:nvSpPr>
          <p:cNvPr id="273" name="Google Shape;273;p22"/>
          <p:cNvSpPr txBox="1"/>
          <p:nvPr>
            <p:ph idx="1" type="body"/>
          </p:nvPr>
        </p:nvSpPr>
        <p:spPr>
          <a:xfrm>
            <a:off x="1045028" y="3017522"/>
            <a:ext cx="9941319" cy="3124658"/>
          </a:xfrm>
          <a:prstGeom prst="rect">
            <a:avLst/>
          </a:prstGeom>
          <a:noFill/>
          <a:ln>
            <a:noFill/>
          </a:ln>
        </p:spPr>
        <p:txBody>
          <a:bodyPr anchorCtr="0" anchor="ctr" bIns="45700" lIns="91425" spcFirstLastPara="1" rIns="91425" wrap="square" tIns="45700">
            <a:normAutofit/>
          </a:bodyPr>
          <a:lstStyle/>
          <a:p>
            <a:pPr indent="-76200" lvl="0" marL="228600" rtl="0" algn="l">
              <a:lnSpc>
                <a:spcPct val="90000"/>
              </a:lnSpc>
              <a:spcBef>
                <a:spcPts val="0"/>
              </a:spcBef>
              <a:spcAft>
                <a:spcPts val="0"/>
              </a:spcAft>
              <a:buClr>
                <a:schemeClr val="dk1"/>
              </a:buClr>
              <a:buSzPts val="2400"/>
              <a:buNone/>
            </a:pPr>
            <a:r>
              <a:t/>
            </a:r>
            <a:endParaRPr sz="2400"/>
          </a:p>
          <a:p>
            <a:pPr indent="-76200" lvl="0" marL="228600" rtl="0" algn="l">
              <a:lnSpc>
                <a:spcPct val="90000"/>
              </a:lnSpc>
              <a:spcBef>
                <a:spcPts val="1000"/>
              </a:spcBef>
              <a:spcAft>
                <a:spcPts val="0"/>
              </a:spcAft>
              <a:buClr>
                <a:schemeClr val="dk1"/>
              </a:buClr>
              <a:buSzPts val="2400"/>
              <a:buNone/>
            </a:pPr>
            <a:r>
              <a:t/>
            </a:r>
            <a:endParaRPr sz="2400"/>
          </a:p>
          <a:p>
            <a:pPr indent="0" lvl="0" marL="0" rtl="0" algn="l">
              <a:lnSpc>
                <a:spcPct val="90000"/>
              </a:lnSpc>
              <a:spcBef>
                <a:spcPts val="1000"/>
              </a:spcBef>
              <a:spcAft>
                <a:spcPts val="0"/>
              </a:spcAft>
              <a:buClr>
                <a:schemeClr val="dk1"/>
              </a:buClr>
              <a:buSzPts val="2400"/>
              <a:buNone/>
            </a:pPr>
            <a:r>
              <a:t/>
            </a:r>
            <a:endParaRPr sz="2400"/>
          </a:p>
        </p:txBody>
      </p:sp>
      <p:cxnSp>
        <p:nvCxnSpPr>
          <p:cNvPr id="274" name="Google Shape;274;p22"/>
          <p:cNvCxnSpPr/>
          <p:nvPr/>
        </p:nvCxnSpPr>
        <p:spPr>
          <a:xfrm rot="10800000">
            <a:off x="838200" y="6485313"/>
            <a:ext cx="10515600" cy="0"/>
          </a:xfrm>
          <a:prstGeom prst="straightConnector1">
            <a:avLst/>
          </a:prstGeom>
          <a:noFill/>
          <a:ln cap="flat" cmpd="sng" w="57150">
            <a:solidFill>
              <a:schemeClr val="accent4"/>
            </a:solidFill>
            <a:prstDash val="solid"/>
            <a:miter lim="800000"/>
            <a:headEnd len="sm" w="sm" type="none"/>
            <a:tailEnd len="sm" w="sm" type="none"/>
          </a:ln>
        </p:spPr>
      </p:cxnSp>
      <p:sp>
        <p:nvSpPr>
          <p:cNvPr id="275" name="Google Shape;275;p22"/>
          <p:cNvSpPr/>
          <p:nvPr/>
        </p:nvSpPr>
        <p:spPr>
          <a:xfrm>
            <a:off x="4556275" y="3662875"/>
            <a:ext cx="2337000" cy="2306100"/>
          </a:xfrm>
          <a:prstGeom prst="foldedCorner">
            <a:avLst>
              <a:gd fmla="val 16667" name="adj"/>
            </a:avLst>
          </a:prstGeom>
          <a:solidFill>
            <a:srgbClr val="FFD96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US"/>
              <a:t>Bonus</a:t>
            </a:r>
            <a:r>
              <a:rPr lang="en-US"/>
              <a:t>, you not only </a:t>
            </a:r>
            <a:r>
              <a:rPr lang="en-US"/>
              <a:t>identify the risk, you also prioritize them and map them in a matrix</a:t>
            </a:r>
            <a:endParaRPr/>
          </a:p>
        </p:txBody>
      </p:sp>
      <p:sp>
        <p:nvSpPr>
          <p:cNvPr id="276" name="Google Shape;276;p22"/>
          <p:cNvSpPr txBox="1"/>
          <p:nvPr>
            <p:ph idx="1" type="body"/>
          </p:nvPr>
        </p:nvSpPr>
        <p:spPr>
          <a:xfrm>
            <a:off x="4404388" y="2666075"/>
            <a:ext cx="3222600" cy="1077300"/>
          </a:xfrm>
          <a:prstGeom prst="rect">
            <a:avLst/>
          </a:prstGeom>
          <a:noFill/>
          <a:ln>
            <a:noFill/>
          </a:ln>
        </p:spPr>
        <p:txBody>
          <a:bodyPr anchorCtr="0" anchor="ctr" bIns="45700" lIns="91425" spcFirstLastPara="1" rIns="91425" wrap="square" tIns="45700">
            <a:normAutofit/>
          </a:bodyPr>
          <a:lstStyle/>
          <a:p>
            <a:pPr indent="0" lvl="0" marL="0" rtl="0" algn="l">
              <a:lnSpc>
                <a:spcPct val="70000"/>
              </a:lnSpc>
              <a:spcBef>
                <a:spcPts val="0"/>
              </a:spcBef>
              <a:spcAft>
                <a:spcPts val="0"/>
              </a:spcAft>
              <a:buClr>
                <a:schemeClr val="dk1"/>
              </a:buClr>
              <a:buSzPts val="2220"/>
              <a:buNone/>
            </a:pPr>
            <a:r>
              <a:rPr b="1" lang="en-US" sz="2020">
                <a:solidFill>
                  <a:srgbClr val="757575"/>
                </a:solidFill>
                <a:latin typeface="Play"/>
                <a:ea typeface="Play"/>
                <a:cs typeface="Play"/>
                <a:sym typeface="Play"/>
              </a:rPr>
              <a:t>P</a:t>
            </a:r>
            <a:r>
              <a:rPr b="1" lang="en-US" sz="2020">
                <a:solidFill>
                  <a:srgbClr val="757575"/>
                </a:solidFill>
                <a:latin typeface="Play"/>
                <a:ea typeface="Play"/>
                <a:cs typeface="Play"/>
                <a:sym typeface="Play"/>
              </a:rPr>
              <a:t>lease delete yellow post-its when done:</a:t>
            </a:r>
            <a:endParaRPr sz="1650">
              <a:solidFill>
                <a:srgbClr val="757575"/>
              </a:solidFill>
            </a:endParaRPr>
          </a:p>
        </p:txBody>
      </p:sp>
      <p:sp>
        <p:nvSpPr>
          <p:cNvPr id="277" name="Google Shape;277;p22"/>
          <p:cNvSpPr txBox="1"/>
          <p:nvPr>
            <p:ph idx="1" type="body"/>
          </p:nvPr>
        </p:nvSpPr>
        <p:spPr>
          <a:xfrm>
            <a:off x="1045025" y="2666075"/>
            <a:ext cx="10629000" cy="3766800"/>
          </a:xfrm>
          <a:prstGeom prst="rect">
            <a:avLst/>
          </a:prstGeom>
          <a:noFill/>
          <a:ln>
            <a:noFill/>
          </a:ln>
        </p:spPr>
        <p:txBody>
          <a:bodyPr anchorCtr="0" anchor="ctr" bIns="45700" lIns="91425" spcFirstLastPara="1" rIns="91425" wrap="square" tIns="45700">
            <a:normAutofit lnSpcReduction="10000"/>
          </a:bodyPr>
          <a:lstStyle/>
          <a:p>
            <a:pPr indent="-514350" lvl="0" marL="514350" rtl="0" algn="l">
              <a:lnSpc>
                <a:spcPct val="90000"/>
              </a:lnSpc>
              <a:spcBef>
                <a:spcPts val="0"/>
              </a:spcBef>
              <a:spcAft>
                <a:spcPts val="0"/>
              </a:spcAft>
              <a:buClr>
                <a:schemeClr val="dk1"/>
              </a:buClr>
              <a:buSzPts val="2400"/>
              <a:buAutoNum type="arabicPeriod"/>
            </a:pPr>
            <a:r>
              <a:rPr lang="en-US" sz="2400"/>
              <a:t>-------</a:t>
            </a:r>
            <a:endParaRPr sz="2400"/>
          </a:p>
          <a:p>
            <a:pPr indent="0" lvl="0" marL="228600" rtl="0" algn="l">
              <a:lnSpc>
                <a:spcPct val="90000"/>
              </a:lnSpc>
              <a:spcBef>
                <a:spcPts val="0"/>
              </a:spcBef>
              <a:spcAft>
                <a:spcPts val="0"/>
              </a:spcAft>
              <a:buNone/>
            </a:pPr>
            <a:r>
              <a:t/>
            </a:r>
            <a:endParaRPr sz="2400"/>
          </a:p>
          <a:p>
            <a:pPr indent="-514350" lvl="0" marL="514350" rtl="0" algn="l">
              <a:lnSpc>
                <a:spcPct val="90000"/>
              </a:lnSpc>
              <a:spcBef>
                <a:spcPts val="1000"/>
              </a:spcBef>
              <a:spcAft>
                <a:spcPts val="0"/>
              </a:spcAft>
              <a:buClr>
                <a:schemeClr val="dk1"/>
              </a:buClr>
              <a:buSzPts val="2400"/>
              <a:buAutoNum type="arabicPeriod"/>
            </a:pPr>
            <a:r>
              <a:rPr lang="en-US" sz="2400"/>
              <a:t>--------</a:t>
            </a:r>
            <a:endParaRPr sz="2400"/>
          </a:p>
          <a:p>
            <a:pPr indent="0" lvl="0" marL="228600" rtl="0" algn="l">
              <a:lnSpc>
                <a:spcPct val="90000"/>
              </a:lnSpc>
              <a:spcBef>
                <a:spcPts val="1000"/>
              </a:spcBef>
              <a:spcAft>
                <a:spcPts val="0"/>
              </a:spcAft>
              <a:buNone/>
            </a:pPr>
            <a:r>
              <a:t/>
            </a:r>
            <a:endParaRPr sz="2400"/>
          </a:p>
          <a:p>
            <a:pPr indent="-514350" lvl="0" marL="514350" rtl="0" algn="l">
              <a:lnSpc>
                <a:spcPct val="90000"/>
              </a:lnSpc>
              <a:spcBef>
                <a:spcPts val="1000"/>
              </a:spcBef>
              <a:spcAft>
                <a:spcPts val="0"/>
              </a:spcAft>
              <a:buClr>
                <a:schemeClr val="dk1"/>
              </a:buClr>
              <a:buSzPts val="2400"/>
              <a:buAutoNum type="arabicPeriod"/>
            </a:pPr>
            <a:r>
              <a:rPr lang="en-US" sz="2400"/>
              <a:t>---------</a:t>
            </a:r>
            <a:br>
              <a:rPr lang="en-US" sz="2400"/>
            </a:br>
            <a:endParaRPr/>
          </a:p>
          <a:p>
            <a:pPr indent="-514350" lvl="0" marL="514350" rtl="0" algn="l">
              <a:lnSpc>
                <a:spcPct val="90000"/>
              </a:lnSpc>
              <a:spcBef>
                <a:spcPts val="1000"/>
              </a:spcBef>
              <a:spcAft>
                <a:spcPts val="0"/>
              </a:spcAft>
              <a:buClr>
                <a:schemeClr val="dk1"/>
              </a:buClr>
              <a:buSzPts val="2400"/>
              <a:buAutoNum type="arabicPeriod"/>
            </a:pPr>
            <a:r>
              <a:rPr lang="en-US" sz="2400"/>
              <a:t>----------</a:t>
            </a:r>
            <a:br>
              <a:rPr lang="en-US" sz="2400"/>
            </a:br>
            <a:endParaRPr/>
          </a:p>
          <a:p>
            <a:pPr indent="0" lvl="0" marL="0" rtl="0" algn="l">
              <a:lnSpc>
                <a:spcPct val="90000"/>
              </a:lnSpc>
              <a:spcBef>
                <a:spcPts val="1000"/>
              </a:spcBef>
              <a:spcAft>
                <a:spcPts val="0"/>
              </a:spcAft>
              <a:buNone/>
            </a:pPr>
            <a:r>
              <a:rPr lang="en-US" sz="2400"/>
              <a:t>…	</a:t>
            </a:r>
            <a:r>
              <a:rPr lang="en-US" sz="2400"/>
              <a:t>----------</a:t>
            </a:r>
            <a:endParaRPr/>
          </a:p>
        </p:txBody>
      </p:sp>
      <p:cxnSp>
        <p:nvCxnSpPr>
          <p:cNvPr id="278" name="Google Shape;278;p22"/>
          <p:cNvCxnSpPr/>
          <p:nvPr/>
        </p:nvCxnSpPr>
        <p:spPr>
          <a:xfrm>
            <a:off x="9301375" y="3151600"/>
            <a:ext cx="0" cy="2667600"/>
          </a:xfrm>
          <a:prstGeom prst="straightConnector1">
            <a:avLst/>
          </a:prstGeom>
          <a:noFill/>
          <a:ln cap="flat" cmpd="sng" w="9525">
            <a:solidFill>
              <a:schemeClr val="dk2"/>
            </a:solidFill>
            <a:prstDash val="solid"/>
            <a:round/>
            <a:headEnd len="med" w="med" type="none"/>
            <a:tailEnd len="med" w="med" type="none"/>
          </a:ln>
        </p:spPr>
      </p:cxnSp>
      <p:cxnSp>
        <p:nvCxnSpPr>
          <p:cNvPr id="279" name="Google Shape;279;p22"/>
          <p:cNvCxnSpPr/>
          <p:nvPr/>
        </p:nvCxnSpPr>
        <p:spPr>
          <a:xfrm flipH="1" rot="10800000">
            <a:off x="7772275" y="4461750"/>
            <a:ext cx="3288000" cy="10800"/>
          </a:xfrm>
          <a:prstGeom prst="straightConnector1">
            <a:avLst/>
          </a:prstGeom>
          <a:noFill/>
          <a:ln cap="flat" cmpd="sng" w="9525">
            <a:solidFill>
              <a:schemeClr val="dk2"/>
            </a:solidFill>
            <a:prstDash val="solid"/>
            <a:round/>
            <a:headEnd len="med" w="med" type="none"/>
            <a:tailEnd len="med" w="med" type="none"/>
          </a:ln>
        </p:spPr>
      </p:cxnSp>
      <p:sp>
        <p:nvSpPr>
          <p:cNvPr id="280" name="Google Shape;280;p22"/>
          <p:cNvSpPr txBox="1"/>
          <p:nvPr>
            <p:ph idx="1" type="body"/>
          </p:nvPr>
        </p:nvSpPr>
        <p:spPr>
          <a:xfrm>
            <a:off x="8675600" y="2289375"/>
            <a:ext cx="1145100" cy="1077300"/>
          </a:xfrm>
          <a:prstGeom prst="rect">
            <a:avLst/>
          </a:prstGeom>
          <a:noFill/>
          <a:ln>
            <a:noFill/>
          </a:ln>
        </p:spPr>
        <p:txBody>
          <a:bodyPr anchorCtr="0" anchor="ctr" bIns="45700" lIns="91425" spcFirstLastPara="1" rIns="91425" wrap="square" tIns="45700">
            <a:normAutofit/>
          </a:bodyPr>
          <a:lstStyle/>
          <a:p>
            <a:pPr indent="0" lvl="0" marL="0" rtl="0" algn="l">
              <a:lnSpc>
                <a:spcPct val="70000"/>
              </a:lnSpc>
              <a:spcBef>
                <a:spcPts val="0"/>
              </a:spcBef>
              <a:spcAft>
                <a:spcPts val="0"/>
              </a:spcAft>
              <a:buClr>
                <a:schemeClr val="dk1"/>
              </a:buClr>
              <a:buSzPts val="2220"/>
              <a:buNone/>
            </a:pPr>
            <a:r>
              <a:rPr b="1" lang="en-US" sz="1620">
                <a:solidFill>
                  <a:srgbClr val="757575"/>
                </a:solidFill>
                <a:latin typeface="Play"/>
                <a:ea typeface="Play"/>
                <a:cs typeface="Play"/>
                <a:sym typeface="Play"/>
              </a:rPr>
              <a:t>Highest</a:t>
            </a:r>
            <a:br>
              <a:rPr b="1" lang="en-US" sz="1620">
                <a:solidFill>
                  <a:srgbClr val="757575"/>
                </a:solidFill>
                <a:latin typeface="Play"/>
                <a:ea typeface="Play"/>
                <a:cs typeface="Play"/>
                <a:sym typeface="Play"/>
              </a:rPr>
            </a:br>
            <a:r>
              <a:rPr b="1" lang="en-US" sz="1620">
                <a:solidFill>
                  <a:srgbClr val="757575"/>
                </a:solidFill>
                <a:latin typeface="Play"/>
                <a:ea typeface="Play"/>
                <a:cs typeface="Play"/>
                <a:sym typeface="Play"/>
              </a:rPr>
              <a:t>Impact</a:t>
            </a:r>
            <a:endParaRPr sz="1250">
              <a:solidFill>
                <a:srgbClr val="757575"/>
              </a:solidFill>
            </a:endParaRPr>
          </a:p>
        </p:txBody>
      </p:sp>
      <p:sp>
        <p:nvSpPr>
          <p:cNvPr id="281" name="Google Shape;281;p22"/>
          <p:cNvSpPr txBox="1"/>
          <p:nvPr>
            <p:ph idx="1" type="body"/>
          </p:nvPr>
        </p:nvSpPr>
        <p:spPr>
          <a:xfrm>
            <a:off x="10986350" y="3886263"/>
            <a:ext cx="1145100" cy="1077300"/>
          </a:xfrm>
          <a:prstGeom prst="rect">
            <a:avLst/>
          </a:prstGeom>
          <a:noFill/>
          <a:ln>
            <a:noFill/>
          </a:ln>
        </p:spPr>
        <p:txBody>
          <a:bodyPr anchorCtr="0" anchor="ctr" bIns="45700" lIns="91425" spcFirstLastPara="1" rIns="91425" wrap="square" tIns="45700">
            <a:normAutofit/>
          </a:bodyPr>
          <a:lstStyle/>
          <a:p>
            <a:pPr indent="0" lvl="0" marL="0" rtl="0" algn="l">
              <a:lnSpc>
                <a:spcPct val="70000"/>
              </a:lnSpc>
              <a:spcBef>
                <a:spcPts val="0"/>
              </a:spcBef>
              <a:spcAft>
                <a:spcPts val="0"/>
              </a:spcAft>
              <a:buClr>
                <a:schemeClr val="dk1"/>
              </a:buClr>
              <a:buSzPts val="2220"/>
              <a:buNone/>
            </a:pPr>
            <a:r>
              <a:rPr b="1" lang="en-US" sz="1620">
                <a:solidFill>
                  <a:srgbClr val="757575"/>
                </a:solidFill>
                <a:latin typeface="Play"/>
                <a:ea typeface="Play"/>
                <a:cs typeface="Play"/>
                <a:sym typeface="Play"/>
              </a:rPr>
              <a:t>Highest</a:t>
            </a:r>
            <a:r>
              <a:rPr b="1" lang="en-US" sz="1620">
                <a:solidFill>
                  <a:srgbClr val="757575"/>
                </a:solidFill>
                <a:latin typeface="Play"/>
                <a:ea typeface="Play"/>
                <a:cs typeface="Play"/>
                <a:sym typeface="Play"/>
              </a:rPr>
              <a:t> likelihood</a:t>
            </a:r>
            <a:endParaRPr sz="1250">
              <a:solidFill>
                <a:srgbClr val="757575"/>
              </a:solidFill>
            </a:endParaRPr>
          </a:p>
        </p:txBody>
      </p:sp>
      <p:sp>
        <p:nvSpPr>
          <p:cNvPr id="282" name="Google Shape;282;p22"/>
          <p:cNvSpPr txBox="1"/>
          <p:nvPr>
            <p:ph idx="1" type="body"/>
          </p:nvPr>
        </p:nvSpPr>
        <p:spPr>
          <a:xfrm>
            <a:off x="6913550" y="3901375"/>
            <a:ext cx="1145100" cy="1077300"/>
          </a:xfrm>
          <a:prstGeom prst="rect">
            <a:avLst/>
          </a:prstGeom>
          <a:noFill/>
          <a:ln>
            <a:noFill/>
          </a:ln>
        </p:spPr>
        <p:txBody>
          <a:bodyPr anchorCtr="0" anchor="ctr" bIns="45700" lIns="91425" spcFirstLastPara="1" rIns="91425" wrap="square" tIns="45700">
            <a:normAutofit/>
          </a:bodyPr>
          <a:lstStyle/>
          <a:p>
            <a:pPr indent="0" lvl="0" marL="0" rtl="0" algn="l">
              <a:lnSpc>
                <a:spcPct val="70000"/>
              </a:lnSpc>
              <a:spcBef>
                <a:spcPts val="0"/>
              </a:spcBef>
              <a:spcAft>
                <a:spcPts val="0"/>
              </a:spcAft>
              <a:buClr>
                <a:schemeClr val="dk1"/>
              </a:buClr>
              <a:buSzPts val="2220"/>
              <a:buNone/>
            </a:pPr>
            <a:r>
              <a:rPr b="1" lang="en-US" sz="1620">
                <a:solidFill>
                  <a:srgbClr val="757575"/>
                </a:solidFill>
                <a:latin typeface="Play"/>
                <a:ea typeface="Play"/>
                <a:cs typeface="Play"/>
                <a:sym typeface="Play"/>
              </a:rPr>
              <a:t>Lowest</a:t>
            </a:r>
            <a:br>
              <a:rPr b="1" lang="en-US" sz="1620">
                <a:solidFill>
                  <a:srgbClr val="757575"/>
                </a:solidFill>
                <a:latin typeface="Play"/>
                <a:ea typeface="Play"/>
                <a:cs typeface="Play"/>
                <a:sym typeface="Play"/>
              </a:rPr>
            </a:br>
            <a:r>
              <a:rPr b="1" lang="en-US" sz="1620">
                <a:solidFill>
                  <a:srgbClr val="757575"/>
                </a:solidFill>
                <a:latin typeface="Play"/>
                <a:ea typeface="Play"/>
                <a:cs typeface="Play"/>
                <a:sym typeface="Play"/>
              </a:rPr>
              <a:t>likelihood</a:t>
            </a:r>
            <a:endParaRPr sz="1250">
              <a:solidFill>
                <a:srgbClr val="757575"/>
              </a:solidFill>
            </a:endParaRPr>
          </a:p>
        </p:txBody>
      </p:sp>
      <p:sp>
        <p:nvSpPr>
          <p:cNvPr id="283" name="Google Shape;283;p22"/>
          <p:cNvSpPr txBox="1"/>
          <p:nvPr>
            <p:ph idx="1" type="body"/>
          </p:nvPr>
        </p:nvSpPr>
        <p:spPr>
          <a:xfrm>
            <a:off x="8843300" y="5498263"/>
            <a:ext cx="1145100" cy="1077300"/>
          </a:xfrm>
          <a:prstGeom prst="rect">
            <a:avLst/>
          </a:prstGeom>
          <a:noFill/>
          <a:ln>
            <a:noFill/>
          </a:ln>
        </p:spPr>
        <p:txBody>
          <a:bodyPr anchorCtr="0" anchor="ctr" bIns="45700" lIns="91425" spcFirstLastPara="1" rIns="91425" wrap="square" tIns="45700">
            <a:normAutofit/>
          </a:bodyPr>
          <a:lstStyle/>
          <a:p>
            <a:pPr indent="0" lvl="0" marL="0" rtl="0" algn="l">
              <a:lnSpc>
                <a:spcPct val="70000"/>
              </a:lnSpc>
              <a:spcBef>
                <a:spcPts val="0"/>
              </a:spcBef>
              <a:spcAft>
                <a:spcPts val="0"/>
              </a:spcAft>
              <a:buClr>
                <a:schemeClr val="dk1"/>
              </a:buClr>
              <a:buSzPts val="2220"/>
              <a:buNone/>
            </a:pPr>
            <a:r>
              <a:rPr b="1" lang="en-US" sz="1620">
                <a:solidFill>
                  <a:srgbClr val="757575"/>
                </a:solidFill>
                <a:latin typeface="Play"/>
                <a:ea typeface="Play"/>
                <a:cs typeface="Play"/>
                <a:sym typeface="Play"/>
              </a:rPr>
              <a:t>Lowest impact</a:t>
            </a:r>
            <a:endParaRPr sz="1250">
              <a:solidFill>
                <a:srgbClr val="757575"/>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88" name="Shape 288"/>
        <p:cNvGrpSpPr/>
        <p:nvPr/>
      </p:nvGrpSpPr>
      <p:grpSpPr>
        <a:xfrm>
          <a:off x="0" y="0"/>
          <a:ext cx="0" cy="0"/>
          <a:chOff x="0" y="0"/>
          <a:chExt cx="0" cy="0"/>
        </a:xfrm>
      </p:grpSpPr>
      <p:sp>
        <p:nvSpPr>
          <p:cNvPr id="289" name="Google Shape;289;p23"/>
          <p:cNvSpPr/>
          <p:nvPr/>
        </p:nvSpPr>
        <p:spPr>
          <a:xfrm>
            <a:off x="0" y="0"/>
            <a:ext cx="12191999" cy="6857365"/>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90" name="Google Shape;290;p23"/>
          <p:cNvSpPr/>
          <p:nvPr/>
        </p:nvSpPr>
        <p:spPr>
          <a:xfrm>
            <a:off x="640079" y="613954"/>
            <a:ext cx="10907487" cy="1894116"/>
          </a:xfrm>
          <a:prstGeom prst="rect">
            <a:avLst/>
          </a:prstGeom>
          <a:solidFill>
            <a:schemeClr val="lt1"/>
          </a:solidFill>
          <a:ln>
            <a:noFill/>
          </a:ln>
          <a:effectLst>
            <a:outerShdw blurRad="139700" rotWithShape="0" algn="t" dir="5400000" dist="127000">
              <a:srgbClr val="000000">
                <a:alpha val="1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91" name="Google Shape;291;p23"/>
          <p:cNvSpPr txBox="1"/>
          <p:nvPr>
            <p:ph type="title"/>
          </p:nvPr>
        </p:nvSpPr>
        <p:spPr>
          <a:xfrm>
            <a:off x="1043631" y="809898"/>
            <a:ext cx="9942716" cy="155448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320"/>
              <a:buFont typeface="Play"/>
              <a:buNone/>
            </a:pPr>
            <a:r>
              <a:rPr b="1" lang="en-US" sz="3120"/>
              <a:t>Partnerships</a:t>
            </a:r>
            <a:r>
              <a:rPr lang="en-US" sz="3120"/>
              <a:t>: Who are the key individual experts and organisations for this particular use case? Who could be the organisations required to realize the use case? </a:t>
            </a:r>
            <a:endParaRPr sz="2760"/>
          </a:p>
        </p:txBody>
      </p:sp>
      <p:sp>
        <p:nvSpPr>
          <p:cNvPr id="292" name="Google Shape;292;p23"/>
          <p:cNvSpPr txBox="1"/>
          <p:nvPr>
            <p:ph idx="1" type="body"/>
          </p:nvPr>
        </p:nvSpPr>
        <p:spPr>
          <a:xfrm>
            <a:off x="1045028" y="3017522"/>
            <a:ext cx="9941319" cy="3124658"/>
          </a:xfrm>
          <a:prstGeom prst="rect">
            <a:avLst/>
          </a:prstGeom>
          <a:noFill/>
          <a:ln>
            <a:noFill/>
          </a:ln>
        </p:spPr>
        <p:txBody>
          <a:bodyPr anchorCtr="0" anchor="ctr" bIns="45700" lIns="91425" spcFirstLastPara="1" rIns="91425" wrap="square" tIns="45700">
            <a:normAutofit/>
          </a:bodyPr>
          <a:lstStyle/>
          <a:p>
            <a:pPr indent="-76200" lvl="0" marL="228600" rtl="0" algn="l">
              <a:lnSpc>
                <a:spcPct val="90000"/>
              </a:lnSpc>
              <a:spcBef>
                <a:spcPts val="0"/>
              </a:spcBef>
              <a:spcAft>
                <a:spcPts val="0"/>
              </a:spcAft>
              <a:buClr>
                <a:schemeClr val="dk1"/>
              </a:buClr>
              <a:buSzPts val="2400"/>
              <a:buNone/>
            </a:pPr>
            <a:r>
              <a:t/>
            </a:r>
            <a:endParaRPr sz="2400"/>
          </a:p>
        </p:txBody>
      </p:sp>
      <p:cxnSp>
        <p:nvCxnSpPr>
          <p:cNvPr id="293" name="Google Shape;293;p23"/>
          <p:cNvCxnSpPr/>
          <p:nvPr/>
        </p:nvCxnSpPr>
        <p:spPr>
          <a:xfrm rot="10800000">
            <a:off x="838200" y="6485313"/>
            <a:ext cx="10515600" cy="0"/>
          </a:xfrm>
          <a:prstGeom prst="straightConnector1">
            <a:avLst/>
          </a:prstGeom>
          <a:noFill/>
          <a:ln cap="flat" cmpd="sng" w="57150">
            <a:solidFill>
              <a:schemeClr val="accent4"/>
            </a:solidFill>
            <a:prstDash val="solid"/>
            <a:miter lim="800000"/>
            <a:headEnd len="sm" w="sm" type="none"/>
            <a:tailEnd len="sm" w="sm" type="none"/>
          </a:ln>
        </p:spPr>
      </p:cxnSp>
      <p:sp>
        <p:nvSpPr>
          <p:cNvPr id="294" name="Google Shape;294;p23"/>
          <p:cNvSpPr/>
          <p:nvPr/>
        </p:nvSpPr>
        <p:spPr>
          <a:xfrm>
            <a:off x="6423850" y="3210575"/>
            <a:ext cx="1666200" cy="2931600"/>
          </a:xfrm>
          <a:prstGeom prst="foldedCorner">
            <a:avLst>
              <a:gd fmla="val 16667" name="adj"/>
            </a:avLst>
          </a:prstGeom>
          <a:solidFill>
            <a:srgbClr val="FFD96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a:t>Bonus</a:t>
            </a:r>
            <a:r>
              <a:rPr lang="en-US"/>
              <a:t> for including logos on organisations</a:t>
            </a:r>
            <a:endParaRPr/>
          </a:p>
        </p:txBody>
      </p:sp>
      <p:sp>
        <p:nvSpPr>
          <p:cNvPr id="295" name="Google Shape;295;p23"/>
          <p:cNvSpPr/>
          <p:nvPr/>
        </p:nvSpPr>
        <p:spPr>
          <a:xfrm>
            <a:off x="8374775" y="3210575"/>
            <a:ext cx="3172800" cy="2931600"/>
          </a:xfrm>
          <a:prstGeom prst="foldedCorner">
            <a:avLst>
              <a:gd fmla="val 16667" name="adj"/>
            </a:avLst>
          </a:prstGeom>
          <a:solidFill>
            <a:srgbClr val="FFD96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a:t>Bonus</a:t>
            </a:r>
            <a:r>
              <a:rPr lang="en-US"/>
              <a:t> for </a:t>
            </a:r>
            <a:r>
              <a:rPr lang="en-US"/>
              <a:t>suggesting a governance structure (project group, resources required, meeting cadence, responsibilities, etc.) for how the organisations could work together to realize the use case</a:t>
            </a:r>
            <a:br>
              <a:rPr lang="en-US"/>
            </a:br>
            <a:br>
              <a:rPr lang="en-US"/>
            </a:br>
            <a:r>
              <a:rPr lang="en-US"/>
              <a:t>NB: You may need to break down the use case in smaller chunks to do that.</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99" name="Shape 299"/>
        <p:cNvGrpSpPr/>
        <p:nvPr/>
      </p:nvGrpSpPr>
      <p:grpSpPr>
        <a:xfrm>
          <a:off x="0" y="0"/>
          <a:ext cx="0" cy="0"/>
          <a:chOff x="0" y="0"/>
          <a:chExt cx="0" cy="0"/>
        </a:xfrm>
      </p:grpSpPr>
      <p:sp>
        <p:nvSpPr>
          <p:cNvPr id="300" name="Google Shape;300;p24"/>
          <p:cNvSpPr/>
          <p:nvPr/>
        </p:nvSpPr>
        <p:spPr>
          <a:xfrm>
            <a:off x="0" y="0"/>
            <a:ext cx="12191999" cy="6857365"/>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01" name="Google Shape;301;p24"/>
          <p:cNvSpPr/>
          <p:nvPr/>
        </p:nvSpPr>
        <p:spPr>
          <a:xfrm>
            <a:off x="640079" y="613954"/>
            <a:ext cx="10907487" cy="1894116"/>
          </a:xfrm>
          <a:prstGeom prst="rect">
            <a:avLst/>
          </a:prstGeom>
          <a:solidFill>
            <a:schemeClr val="lt1"/>
          </a:solidFill>
          <a:ln>
            <a:noFill/>
          </a:ln>
          <a:effectLst>
            <a:outerShdw blurRad="139700" rotWithShape="0" algn="t" dir="5400000" dist="127000">
              <a:srgbClr val="000000">
                <a:alpha val="1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600">
              <a:solidFill>
                <a:schemeClr val="lt1"/>
              </a:solidFill>
              <a:latin typeface="Arial"/>
              <a:ea typeface="Arial"/>
              <a:cs typeface="Arial"/>
              <a:sym typeface="Arial"/>
            </a:endParaRPr>
          </a:p>
        </p:txBody>
      </p:sp>
      <p:sp>
        <p:nvSpPr>
          <p:cNvPr id="302" name="Google Shape;302;p24"/>
          <p:cNvSpPr txBox="1"/>
          <p:nvPr>
            <p:ph type="title"/>
          </p:nvPr>
        </p:nvSpPr>
        <p:spPr>
          <a:xfrm>
            <a:off x="1043631" y="809898"/>
            <a:ext cx="9942716" cy="155448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320"/>
              <a:buFont typeface="Play"/>
              <a:buNone/>
            </a:pPr>
            <a:r>
              <a:rPr b="1" lang="en-US" sz="3620"/>
              <a:t>Next Steps: </a:t>
            </a:r>
            <a:r>
              <a:rPr lang="en-US" sz="3620"/>
              <a:t>What could each of you do next week that would bring this use case closer to fruition? </a:t>
            </a:r>
            <a:endParaRPr sz="3259"/>
          </a:p>
        </p:txBody>
      </p:sp>
      <p:sp>
        <p:nvSpPr>
          <p:cNvPr id="303" name="Google Shape;303;p24"/>
          <p:cNvSpPr txBox="1"/>
          <p:nvPr>
            <p:ph idx="1" type="body"/>
          </p:nvPr>
        </p:nvSpPr>
        <p:spPr>
          <a:xfrm>
            <a:off x="1045028" y="3017522"/>
            <a:ext cx="9941319" cy="3124658"/>
          </a:xfrm>
          <a:prstGeom prst="rect">
            <a:avLst/>
          </a:prstGeom>
          <a:noFill/>
          <a:ln>
            <a:noFill/>
          </a:ln>
        </p:spPr>
        <p:txBody>
          <a:bodyPr anchorCtr="0" anchor="ctr" bIns="45700" lIns="91425" spcFirstLastPara="1" rIns="91425" wrap="square" tIns="45700">
            <a:normAutofit/>
          </a:bodyPr>
          <a:lstStyle/>
          <a:p>
            <a:pPr indent="-76200" lvl="0" marL="228600" rtl="0" algn="l">
              <a:lnSpc>
                <a:spcPct val="90000"/>
              </a:lnSpc>
              <a:spcBef>
                <a:spcPts val="0"/>
              </a:spcBef>
              <a:spcAft>
                <a:spcPts val="0"/>
              </a:spcAft>
              <a:buClr>
                <a:schemeClr val="dk1"/>
              </a:buClr>
              <a:buSzPts val="2400"/>
              <a:buNone/>
            </a:pPr>
            <a:r>
              <a:t/>
            </a:r>
            <a:endParaRPr sz="2400"/>
          </a:p>
        </p:txBody>
      </p:sp>
      <p:cxnSp>
        <p:nvCxnSpPr>
          <p:cNvPr id="304" name="Google Shape;304;p24"/>
          <p:cNvCxnSpPr/>
          <p:nvPr/>
        </p:nvCxnSpPr>
        <p:spPr>
          <a:xfrm rot="10800000">
            <a:off x="838200" y="6485313"/>
            <a:ext cx="10515600" cy="0"/>
          </a:xfrm>
          <a:prstGeom prst="straightConnector1">
            <a:avLst/>
          </a:prstGeom>
          <a:noFill/>
          <a:ln cap="flat" cmpd="sng" w="57150">
            <a:solidFill>
              <a:schemeClr val="accent4"/>
            </a:solidFill>
            <a:prstDash val="solid"/>
            <a:miter lim="800000"/>
            <a:headEnd len="sm" w="sm" type="none"/>
            <a:tailEnd len="sm" w="sm" type="none"/>
          </a:ln>
        </p:spPr>
      </p:cxn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08" name="Shape 308"/>
        <p:cNvGrpSpPr/>
        <p:nvPr/>
      </p:nvGrpSpPr>
      <p:grpSpPr>
        <a:xfrm>
          <a:off x="0" y="0"/>
          <a:ext cx="0" cy="0"/>
          <a:chOff x="0" y="0"/>
          <a:chExt cx="0" cy="0"/>
        </a:xfrm>
      </p:grpSpPr>
      <p:sp>
        <p:nvSpPr>
          <p:cNvPr id="309" name="Google Shape;309;p25"/>
          <p:cNvSpPr txBox="1"/>
          <p:nvPr>
            <p:ph type="title"/>
          </p:nvPr>
        </p:nvSpPr>
        <p:spPr>
          <a:xfrm>
            <a:off x="756878" y="1910950"/>
            <a:ext cx="5444100" cy="155460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54838"/>
              <a:buFont typeface="Play"/>
              <a:buNone/>
            </a:pPr>
            <a:r>
              <a:t/>
            </a:r>
            <a:endParaRPr b="1" sz="3100"/>
          </a:p>
          <a:p>
            <a:pPr indent="0" lvl="0" marL="0" rtl="0" algn="l">
              <a:lnSpc>
                <a:spcPct val="90000"/>
              </a:lnSpc>
              <a:spcBef>
                <a:spcPts val="0"/>
              </a:spcBef>
              <a:spcAft>
                <a:spcPts val="0"/>
              </a:spcAft>
              <a:buClr>
                <a:schemeClr val="dk1"/>
              </a:buClr>
              <a:buSzPct val="188646"/>
              <a:buFont typeface="Play"/>
              <a:buNone/>
            </a:pPr>
            <a:r>
              <a:rPr b="1" lang="en-US" sz="2544"/>
              <a:t>Extra’s for polishing up your use case:</a:t>
            </a:r>
            <a:br>
              <a:rPr b="1" lang="en-US" sz="2544"/>
            </a:br>
            <a:endParaRPr b="1" sz="3544"/>
          </a:p>
          <a:p>
            <a:pPr indent="-329565" lvl="0" marL="457200" rtl="0" algn="l">
              <a:lnSpc>
                <a:spcPct val="90000"/>
              </a:lnSpc>
              <a:spcBef>
                <a:spcPts val="0"/>
              </a:spcBef>
              <a:spcAft>
                <a:spcPts val="0"/>
              </a:spcAft>
              <a:buClr>
                <a:srgbClr val="757575"/>
              </a:buClr>
              <a:buSzPct val="100000"/>
              <a:buChar char="●"/>
            </a:pPr>
            <a:r>
              <a:rPr b="1" lang="en-US" sz="1766">
                <a:solidFill>
                  <a:srgbClr val="757575"/>
                </a:solidFill>
              </a:rPr>
              <a:t>Data flow</a:t>
            </a:r>
            <a:endParaRPr b="1" sz="1766">
              <a:solidFill>
                <a:srgbClr val="757575"/>
              </a:solidFill>
            </a:endParaRPr>
          </a:p>
          <a:p>
            <a:pPr indent="-329565" lvl="0" marL="457200" rtl="0" algn="l">
              <a:lnSpc>
                <a:spcPct val="90000"/>
              </a:lnSpc>
              <a:spcBef>
                <a:spcPts val="0"/>
              </a:spcBef>
              <a:spcAft>
                <a:spcPts val="0"/>
              </a:spcAft>
              <a:buClr>
                <a:srgbClr val="757575"/>
              </a:buClr>
              <a:buSzPct val="100000"/>
              <a:buChar char="●"/>
            </a:pPr>
            <a:r>
              <a:rPr b="1" lang="en-US" sz="1766">
                <a:solidFill>
                  <a:srgbClr val="757575"/>
                </a:solidFill>
              </a:rPr>
              <a:t>Future newspaper article</a:t>
            </a:r>
            <a:endParaRPr b="1" sz="1766">
              <a:solidFill>
                <a:srgbClr val="757575"/>
              </a:solidFill>
            </a:endParaRPr>
          </a:p>
        </p:txBody>
      </p:sp>
      <p:pic>
        <p:nvPicPr>
          <p:cNvPr id="310" name="Google Shape;310;p25"/>
          <p:cNvPicPr preferRelativeResize="0"/>
          <p:nvPr/>
        </p:nvPicPr>
        <p:blipFill rotWithShape="1">
          <a:blip r:embed="rId3">
            <a:alphaModFix/>
          </a:blip>
          <a:srcRect b="0" l="7575" r="34950" t="0"/>
          <a:stretch/>
        </p:blipFill>
        <p:spPr>
          <a:xfrm>
            <a:off x="6893850" y="0"/>
            <a:ext cx="5255749" cy="6858000"/>
          </a:xfrm>
          <a:prstGeom prst="rect">
            <a:avLst/>
          </a:prstGeom>
          <a:noFill/>
          <a:ln>
            <a:noFill/>
          </a:ln>
        </p:spPr>
      </p:pic>
      <p:pic>
        <p:nvPicPr>
          <p:cNvPr id="311" name="Google Shape;311;p25"/>
          <p:cNvPicPr preferRelativeResize="0"/>
          <p:nvPr/>
        </p:nvPicPr>
        <p:blipFill>
          <a:blip r:embed="rId4">
            <a:alphaModFix/>
          </a:blip>
          <a:stretch>
            <a:fillRect/>
          </a:stretch>
        </p:blipFill>
        <p:spPr>
          <a:xfrm>
            <a:off x="912198" y="4940527"/>
            <a:ext cx="655253" cy="997376"/>
          </a:xfrm>
          <a:prstGeom prst="rect">
            <a:avLst/>
          </a:prstGeom>
          <a:noFill/>
          <a:ln>
            <a:noFill/>
          </a:ln>
        </p:spPr>
      </p:pic>
      <p:pic>
        <p:nvPicPr>
          <p:cNvPr id="312" name="Google Shape;312;p25"/>
          <p:cNvPicPr preferRelativeResize="0"/>
          <p:nvPr/>
        </p:nvPicPr>
        <p:blipFill>
          <a:blip r:embed="rId5">
            <a:alphaModFix/>
          </a:blip>
          <a:stretch>
            <a:fillRect/>
          </a:stretch>
        </p:blipFill>
        <p:spPr>
          <a:xfrm>
            <a:off x="1692092" y="5124263"/>
            <a:ext cx="1951956" cy="629905"/>
          </a:xfrm>
          <a:prstGeom prst="rect">
            <a:avLst/>
          </a:prstGeom>
          <a:noFill/>
          <a:ln>
            <a:noFill/>
          </a:ln>
        </p:spPr>
      </p:pic>
      <p:sp>
        <p:nvSpPr>
          <p:cNvPr id="313" name="Google Shape;313;p25"/>
          <p:cNvSpPr txBox="1"/>
          <p:nvPr>
            <p:ph type="title"/>
          </p:nvPr>
        </p:nvSpPr>
        <p:spPr>
          <a:xfrm>
            <a:off x="849525" y="5797450"/>
            <a:ext cx="5444100" cy="8121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800"/>
              <a:buFont typeface="Play"/>
              <a:buNone/>
            </a:pPr>
            <a:r>
              <a:rPr b="1" lang="en-US" sz="1600">
                <a:solidFill>
                  <a:srgbClr val="757575"/>
                </a:solidFill>
              </a:rPr>
              <a:t>Use-case development as part of 3-day consultative session in Mogadishu, August 17-19, 2024</a:t>
            </a:r>
            <a:endParaRPr sz="1600">
              <a:solidFill>
                <a:srgbClr val="757575"/>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17" name="Shape 317"/>
        <p:cNvGrpSpPr/>
        <p:nvPr/>
      </p:nvGrpSpPr>
      <p:grpSpPr>
        <a:xfrm>
          <a:off x="0" y="0"/>
          <a:ext cx="0" cy="0"/>
          <a:chOff x="0" y="0"/>
          <a:chExt cx="0" cy="0"/>
        </a:xfrm>
      </p:grpSpPr>
      <p:sp>
        <p:nvSpPr>
          <p:cNvPr id="318" name="Google Shape;318;p26"/>
          <p:cNvSpPr/>
          <p:nvPr/>
        </p:nvSpPr>
        <p:spPr>
          <a:xfrm>
            <a:off x="0" y="0"/>
            <a:ext cx="12192000" cy="68574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19" name="Google Shape;319;p26"/>
          <p:cNvSpPr/>
          <p:nvPr/>
        </p:nvSpPr>
        <p:spPr>
          <a:xfrm>
            <a:off x="640079" y="613954"/>
            <a:ext cx="10907400" cy="1894200"/>
          </a:xfrm>
          <a:prstGeom prst="rect">
            <a:avLst/>
          </a:prstGeom>
          <a:solidFill>
            <a:schemeClr val="lt1"/>
          </a:solidFill>
          <a:ln>
            <a:noFill/>
          </a:ln>
          <a:effectLst>
            <a:outerShdw blurRad="139700" rotWithShape="0" algn="t" dir="5400000" dist="127000">
              <a:srgbClr val="000000">
                <a:alpha val="149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600">
              <a:solidFill>
                <a:schemeClr val="lt1"/>
              </a:solidFill>
              <a:latin typeface="Arial"/>
              <a:ea typeface="Arial"/>
              <a:cs typeface="Arial"/>
              <a:sym typeface="Arial"/>
            </a:endParaRPr>
          </a:p>
        </p:txBody>
      </p:sp>
      <p:sp>
        <p:nvSpPr>
          <p:cNvPr id="320" name="Google Shape;320;p26"/>
          <p:cNvSpPr txBox="1"/>
          <p:nvPr>
            <p:ph type="title"/>
          </p:nvPr>
        </p:nvSpPr>
        <p:spPr>
          <a:xfrm>
            <a:off x="1043625" y="809900"/>
            <a:ext cx="10063800" cy="15546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320"/>
              <a:buFont typeface="Play"/>
              <a:buNone/>
            </a:pPr>
            <a:r>
              <a:rPr b="1" lang="en-US" sz="3100"/>
              <a:t>SUPER BONUS</a:t>
            </a:r>
            <a:r>
              <a:rPr b="1" lang="en-US" sz="3100"/>
              <a:t>: </a:t>
            </a:r>
            <a:r>
              <a:rPr lang="en-US" sz="3100"/>
              <a:t>What concrete data points are part of this use case (list them)? How does it flow between organisations? Can we minimize the use of personal identifiable information (PII) with foundation ID?</a:t>
            </a:r>
            <a:endParaRPr sz="3100"/>
          </a:p>
        </p:txBody>
      </p:sp>
      <p:sp>
        <p:nvSpPr>
          <p:cNvPr id="321" name="Google Shape;321;p26"/>
          <p:cNvSpPr txBox="1"/>
          <p:nvPr>
            <p:ph idx="1" type="body"/>
          </p:nvPr>
        </p:nvSpPr>
        <p:spPr>
          <a:xfrm>
            <a:off x="1045028" y="3017522"/>
            <a:ext cx="9941400" cy="3124800"/>
          </a:xfrm>
          <a:prstGeom prst="rect">
            <a:avLst/>
          </a:prstGeom>
          <a:noFill/>
          <a:ln>
            <a:noFill/>
          </a:ln>
        </p:spPr>
        <p:txBody>
          <a:bodyPr anchorCtr="0" anchor="ctr" bIns="45700" lIns="91425" spcFirstLastPara="1" rIns="91425" wrap="square" tIns="45700">
            <a:normAutofit/>
          </a:bodyPr>
          <a:lstStyle/>
          <a:p>
            <a:pPr indent="-76200" lvl="0" marL="228600" rtl="0" algn="l">
              <a:lnSpc>
                <a:spcPct val="90000"/>
              </a:lnSpc>
              <a:spcBef>
                <a:spcPts val="0"/>
              </a:spcBef>
              <a:spcAft>
                <a:spcPts val="0"/>
              </a:spcAft>
              <a:buClr>
                <a:schemeClr val="dk1"/>
              </a:buClr>
              <a:buSzPts val="2400"/>
              <a:buNone/>
            </a:pPr>
            <a:r>
              <a:t/>
            </a:r>
            <a:endParaRPr sz="2400"/>
          </a:p>
        </p:txBody>
      </p:sp>
      <p:cxnSp>
        <p:nvCxnSpPr>
          <p:cNvPr id="322" name="Google Shape;322;p26"/>
          <p:cNvCxnSpPr/>
          <p:nvPr/>
        </p:nvCxnSpPr>
        <p:spPr>
          <a:xfrm rot="10800000">
            <a:off x="838200" y="6485313"/>
            <a:ext cx="10515600" cy="0"/>
          </a:xfrm>
          <a:prstGeom prst="straightConnector1">
            <a:avLst/>
          </a:prstGeom>
          <a:noFill/>
          <a:ln cap="flat" cmpd="sng" w="57150">
            <a:solidFill>
              <a:schemeClr val="accent4"/>
            </a:solidFill>
            <a:prstDash val="solid"/>
            <a:miter lim="800000"/>
            <a:headEnd len="sm" w="sm" type="none"/>
            <a:tailEnd len="sm" w="sm" type="none"/>
          </a:ln>
        </p:spPr>
      </p:cxnSp>
      <p:sp>
        <p:nvSpPr>
          <p:cNvPr id="323" name="Google Shape;323;p26"/>
          <p:cNvSpPr/>
          <p:nvPr/>
        </p:nvSpPr>
        <p:spPr>
          <a:xfrm>
            <a:off x="1817625" y="3635550"/>
            <a:ext cx="2313600" cy="2022900"/>
          </a:xfrm>
          <a:prstGeom prst="foldedCorner">
            <a:avLst>
              <a:gd fmla="val 16667" name="adj"/>
            </a:avLst>
          </a:prstGeom>
          <a:solidFill>
            <a:srgbClr val="FFD96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US"/>
              <a:t>You can also “call a friend” from your organisation to find out these questions</a:t>
            </a:r>
            <a:endParaRPr/>
          </a:p>
        </p:txBody>
      </p:sp>
      <p:sp>
        <p:nvSpPr>
          <p:cNvPr id="324" name="Google Shape;324;p26"/>
          <p:cNvSpPr/>
          <p:nvPr/>
        </p:nvSpPr>
        <p:spPr>
          <a:xfrm>
            <a:off x="4649475" y="3635550"/>
            <a:ext cx="2313600" cy="2022900"/>
          </a:xfrm>
          <a:prstGeom prst="foldedCorner">
            <a:avLst>
              <a:gd fmla="val 16667" name="adj"/>
            </a:avLst>
          </a:prstGeom>
          <a:solidFill>
            <a:srgbClr val="FFD96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US"/>
              <a:t>List each data point in a table</a:t>
            </a:r>
            <a:endParaRPr/>
          </a:p>
        </p:txBody>
      </p:sp>
      <p:sp>
        <p:nvSpPr>
          <p:cNvPr id="325" name="Google Shape;325;p26"/>
          <p:cNvSpPr/>
          <p:nvPr/>
        </p:nvSpPr>
        <p:spPr>
          <a:xfrm>
            <a:off x="7575775" y="3635550"/>
            <a:ext cx="2313600" cy="2022900"/>
          </a:xfrm>
          <a:prstGeom prst="foldedCorner">
            <a:avLst>
              <a:gd fmla="val 16667" name="adj"/>
            </a:avLst>
          </a:prstGeom>
          <a:solidFill>
            <a:srgbClr val="FFD96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US"/>
              <a:t>If you have the time, you can connect the data to the use-case flow created earlier to create a overview of how the data flows</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29" name="Shape 329"/>
        <p:cNvGrpSpPr/>
        <p:nvPr/>
      </p:nvGrpSpPr>
      <p:grpSpPr>
        <a:xfrm>
          <a:off x="0" y="0"/>
          <a:ext cx="0" cy="0"/>
          <a:chOff x="0" y="0"/>
          <a:chExt cx="0" cy="0"/>
        </a:xfrm>
      </p:grpSpPr>
      <p:sp>
        <p:nvSpPr>
          <p:cNvPr id="330" name="Google Shape;330;p27"/>
          <p:cNvSpPr/>
          <p:nvPr/>
        </p:nvSpPr>
        <p:spPr>
          <a:xfrm>
            <a:off x="0" y="0"/>
            <a:ext cx="12192000" cy="68574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31" name="Google Shape;331;p27"/>
          <p:cNvSpPr/>
          <p:nvPr/>
        </p:nvSpPr>
        <p:spPr>
          <a:xfrm>
            <a:off x="640079" y="613954"/>
            <a:ext cx="10907400" cy="1894200"/>
          </a:xfrm>
          <a:prstGeom prst="rect">
            <a:avLst/>
          </a:prstGeom>
          <a:solidFill>
            <a:schemeClr val="lt1"/>
          </a:solidFill>
          <a:ln>
            <a:noFill/>
          </a:ln>
          <a:effectLst>
            <a:outerShdw blurRad="139700" rotWithShape="0" algn="t" dir="5400000" dist="127000">
              <a:srgbClr val="000000">
                <a:alpha val="149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600">
              <a:solidFill>
                <a:schemeClr val="lt1"/>
              </a:solidFill>
              <a:latin typeface="Arial"/>
              <a:ea typeface="Arial"/>
              <a:cs typeface="Arial"/>
              <a:sym typeface="Arial"/>
            </a:endParaRPr>
          </a:p>
        </p:txBody>
      </p:sp>
      <p:sp>
        <p:nvSpPr>
          <p:cNvPr id="332" name="Google Shape;332;p27"/>
          <p:cNvSpPr txBox="1"/>
          <p:nvPr>
            <p:ph type="title"/>
          </p:nvPr>
        </p:nvSpPr>
        <p:spPr>
          <a:xfrm>
            <a:off x="1043625" y="809900"/>
            <a:ext cx="10063800" cy="15546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320"/>
              <a:buFont typeface="Play"/>
              <a:buNone/>
            </a:pPr>
            <a:r>
              <a:rPr b="1" lang="en-US" sz="2500"/>
              <a:t>SUPER BONUS: </a:t>
            </a:r>
            <a:r>
              <a:rPr lang="en-US" sz="2500"/>
              <a:t>What would it say in the newspaper if this use case was implemented and worked beyond expectations? </a:t>
            </a:r>
            <a:r>
              <a:rPr i="1" lang="en-US" sz="2500"/>
              <a:t>Fabricate</a:t>
            </a:r>
            <a:r>
              <a:rPr lang="en-US" sz="2500"/>
              <a:t> some results, quotes, find images, and write as if it was in the newspaper 12-18 months from now (Time to find your inner journalist!)</a:t>
            </a:r>
            <a:endParaRPr sz="2500"/>
          </a:p>
        </p:txBody>
      </p:sp>
      <p:sp>
        <p:nvSpPr>
          <p:cNvPr id="333" name="Google Shape;333;p27"/>
          <p:cNvSpPr txBox="1"/>
          <p:nvPr>
            <p:ph idx="1" type="body"/>
          </p:nvPr>
        </p:nvSpPr>
        <p:spPr>
          <a:xfrm>
            <a:off x="1045028" y="3017522"/>
            <a:ext cx="9941400" cy="3124800"/>
          </a:xfrm>
          <a:prstGeom prst="rect">
            <a:avLst/>
          </a:prstGeom>
          <a:noFill/>
          <a:ln>
            <a:noFill/>
          </a:ln>
        </p:spPr>
        <p:txBody>
          <a:bodyPr anchorCtr="0" anchor="ctr" bIns="45700" lIns="91425" spcFirstLastPara="1" rIns="91425" wrap="square" tIns="45700">
            <a:normAutofit/>
          </a:bodyPr>
          <a:lstStyle/>
          <a:p>
            <a:pPr indent="-76200" lvl="0" marL="228600" rtl="0" algn="l">
              <a:lnSpc>
                <a:spcPct val="90000"/>
              </a:lnSpc>
              <a:spcBef>
                <a:spcPts val="0"/>
              </a:spcBef>
              <a:spcAft>
                <a:spcPts val="0"/>
              </a:spcAft>
              <a:buClr>
                <a:schemeClr val="dk1"/>
              </a:buClr>
              <a:buSzPts val="2400"/>
              <a:buNone/>
            </a:pPr>
            <a:r>
              <a:t/>
            </a:r>
            <a:endParaRPr sz="2400"/>
          </a:p>
        </p:txBody>
      </p:sp>
      <p:cxnSp>
        <p:nvCxnSpPr>
          <p:cNvPr id="334" name="Google Shape;334;p27"/>
          <p:cNvCxnSpPr/>
          <p:nvPr/>
        </p:nvCxnSpPr>
        <p:spPr>
          <a:xfrm rot="10800000">
            <a:off x="838200" y="6485313"/>
            <a:ext cx="10515600" cy="0"/>
          </a:xfrm>
          <a:prstGeom prst="straightConnector1">
            <a:avLst/>
          </a:prstGeom>
          <a:noFill/>
          <a:ln cap="flat" cmpd="sng" w="57150">
            <a:solidFill>
              <a:schemeClr val="accent4"/>
            </a:solidFill>
            <a:prstDash val="solid"/>
            <a:miter lim="800000"/>
            <a:headEnd len="sm" w="sm" type="none"/>
            <a:tailEnd len="sm" w="sm" type="none"/>
          </a:ln>
        </p:spPr>
      </p:cxnSp>
      <p:sp>
        <p:nvSpPr>
          <p:cNvPr id="335" name="Google Shape;335;p27"/>
          <p:cNvSpPr/>
          <p:nvPr/>
        </p:nvSpPr>
        <p:spPr>
          <a:xfrm>
            <a:off x="1817625" y="3635550"/>
            <a:ext cx="2313600" cy="2022900"/>
          </a:xfrm>
          <a:prstGeom prst="foldedCorner">
            <a:avLst>
              <a:gd fmla="val 16667" name="adj"/>
            </a:avLst>
          </a:prstGeom>
          <a:solidFill>
            <a:srgbClr val="FFD96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US"/>
              <a:t>You may want to steal the design from a Somali digital news publication for looks</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7" name="Shape 97"/>
        <p:cNvGrpSpPr/>
        <p:nvPr/>
      </p:nvGrpSpPr>
      <p:grpSpPr>
        <a:xfrm>
          <a:off x="0" y="0"/>
          <a:ext cx="0" cy="0"/>
          <a:chOff x="0" y="0"/>
          <a:chExt cx="0" cy="0"/>
        </a:xfrm>
      </p:grpSpPr>
      <p:sp>
        <p:nvSpPr>
          <p:cNvPr id="98" name="Google Shape;98;p14"/>
          <p:cNvSpPr txBox="1"/>
          <p:nvPr>
            <p:ph type="title"/>
          </p:nvPr>
        </p:nvSpPr>
        <p:spPr>
          <a:xfrm>
            <a:off x="756878" y="1910950"/>
            <a:ext cx="5444100" cy="155460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274285"/>
              <a:buFont typeface="Play"/>
              <a:buNone/>
            </a:pPr>
            <a:r>
              <a:t/>
            </a:r>
            <a:endParaRPr b="1" sz="1750">
              <a:solidFill>
                <a:srgbClr val="757575"/>
              </a:solidFill>
            </a:endParaRPr>
          </a:p>
          <a:p>
            <a:pPr indent="0" lvl="0" marL="0" rtl="0" algn="l">
              <a:lnSpc>
                <a:spcPct val="90000"/>
              </a:lnSpc>
              <a:spcBef>
                <a:spcPts val="0"/>
              </a:spcBef>
              <a:spcAft>
                <a:spcPts val="0"/>
              </a:spcAft>
              <a:buClr>
                <a:schemeClr val="dk1"/>
              </a:buClr>
              <a:buSzPct val="274285"/>
              <a:buFont typeface="Play"/>
              <a:buNone/>
            </a:pPr>
            <a:r>
              <a:rPr b="1" lang="en-US" sz="1750">
                <a:solidFill>
                  <a:srgbClr val="757575"/>
                </a:solidFill>
              </a:rPr>
              <a:t>Use cases for Somali national digital ID:</a:t>
            </a:r>
            <a:endParaRPr b="1" sz="1750">
              <a:solidFill>
                <a:srgbClr val="757575"/>
              </a:solidFill>
            </a:endParaRPr>
          </a:p>
          <a:p>
            <a:pPr indent="0" lvl="0" marL="0" rtl="0" algn="l">
              <a:lnSpc>
                <a:spcPct val="90000"/>
              </a:lnSpc>
              <a:spcBef>
                <a:spcPts val="0"/>
              </a:spcBef>
              <a:spcAft>
                <a:spcPts val="0"/>
              </a:spcAft>
              <a:buClr>
                <a:schemeClr val="dk1"/>
              </a:buClr>
              <a:buSzPct val="154838"/>
              <a:buFont typeface="Play"/>
              <a:buNone/>
            </a:pPr>
            <a:r>
              <a:t/>
            </a:r>
            <a:endParaRPr b="1" sz="3100"/>
          </a:p>
          <a:p>
            <a:pPr indent="0" lvl="0" marL="0" rtl="0" algn="l">
              <a:lnSpc>
                <a:spcPct val="90000"/>
              </a:lnSpc>
              <a:spcBef>
                <a:spcPts val="0"/>
              </a:spcBef>
              <a:spcAft>
                <a:spcPts val="0"/>
              </a:spcAft>
              <a:buClr>
                <a:schemeClr val="dk1"/>
              </a:buClr>
              <a:buSzPct val="135423"/>
              <a:buFont typeface="Play"/>
              <a:buNone/>
            </a:pPr>
            <a:r>
              <a:rPr b="1" lang="en-US" sz="3544"/>
              <a:t>Receiving banking services, including receiving mobile money services</a:t>
            </a:r>
            <a:endParaRPr sz="3544"/>
          </a:p>
        </p:txBody>
      </p:sp>
      <p:pic>
        <p:nvPicPr>
          <p:cNvPr id="99" name="Google Shape;99;p14"/>
          <p:cNvPicPr preferRelativeResize="0"/>
          <p:nvPr/>
        </p:nvPicPr>
        <p:blipFill>
          <a:blip r:embed="rId3">
            <a:alphaModFix/>
          </a:blip>
          <a:stretch>
            <a:fillRect/>
          </a:stretch>
        </p:blipFill>
        <p:spPr>
          <a:xfrm>
            <a:off x="912198" y="4940527"/>
            <a:ext cx="655253" cy="997376"/>
          </a:xfrm>
          <a:prstGeom prst="rect">
            <a:avLst/>
          </a:prstGeom>
          <a:noFill/>
          <a:ln>
            <a:noFill/>
          </a:ln>
        </p:spPr>
      </p:pic>
      <p:pic>
        <p:nvPicPr>
          <p:cNvPr id="100" name="Google Shape;100;p14"/>
          <p:cNvPicPr preferRelativeResize="0"/>
          <p:nvPr/>
        </p:nvPicPr>
        <p:blipFill>
          <a:blip r:embed="rId4">
            <a:alphaModFix/>
          </a:blip>
          <a:stretch>
            <a:fillRect/>
          </a:stretch>
        </p:blipFill>
        <p:spPr>
          <a:xfrm>
            <a:off x="1692092" y="5124263"/>
            <a:ext cx="1951956" cy="629905"/>
          </a:xfrm>
          <a:prstGeom prst="rect">
            <a:avLst/>
          </a:prstGeom>
          <a:noFill/>
          <a:ln>
            <a:noFill/>
          </a:ln>
        </p:spPr>
      </p:pic>
      <p:sp>
        <p:nvSpPr>
          <p:cNvPr id="101" name="Google Shape;101;p14"/>
          <p:cNvSpPr txBox="1"/>
          <p:nvPr>
            <p:ph type="title"/>
          </p:nvPr>
        </p:nvSpPr>
        <p:spPr>
          <a:xfrm>
            <a:off x="849525" y="5797450"/>
            <a:ext cx="5444100" cy="8121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800"/>
              <a:buFont typeface="Play"/>
              <a:buNone/>
            </a:pPr>
            <a:r>
              <a:rPr b="1" lang="en-US" sz="1600">
                <a:solidFill>
                  <a:srgbClr val="757575"/>
                </a:solidFill>
              </a:rPr>
              <a:t>Use-case development as part of 3-day consultative session in Mogadishu, August 17-19, 2024</a:t>
            </a:r>
            <a:endParaRPr sz="1600">
              <a:solidFill>
                <a:srgbClr val="757575"/>
              </a:solidFill>
            </a:endParaRPr>
          </a:p>
        </p:txBody>
      </p:sp>
      <p:sp>
        <p:nvSpPr>
          <p:cNvPr id="102" name="Google Shape;102;p14"/>
          <p:cNvSpPr/>
          <p:nvPr/>
        </p:nvSpPr>
        <p:spPr>
          <a:xfrm rot="1205544">
            <a:off x="4193291" y="3719409"/>
            <a:ext cx="1666206" cy="1062780"/>
          </a:xfrm>
          <a:prstGeom prst="foldedCorner">
            <a:avLst>
              <a:gd fmla="val 27738" name="adj"/>
            </a:avLst>
          </a:prstGeom>
          <a:solidFill>
            <a:srgbClr val="FFD96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sz="1800"/>
              <a:t>Example</a:t>
            </a:r>
            <a:endParaRPr b="1" sz="1800"/>
          </a:p>
        </p:txBody>
      </p:sp>
      <p:pic>
        <p:nvPicPr>
          <p:cNvPr id="103" name="Google Shape;103;p14"/>
          <p:cNvPicPr preferRelativeResize="0"/>
          <p:nvPr/>
        </p:nvPicPr>
        <p:blipFill>
          <a:blip r:embed="rId5">
            <a:alphaModFix/>
          </a:blip>
          <a:stretch>
            <a:fillRect/>
          </a:stretch>
        </p:blipFill>
        <p:spPr>
          <a:xfrm>
            <a:off x="6962075" y="981000"/>
            <a:ext cx="5229926" cy="5229926"/>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7" name="Shape 107"/>
        <p:cNvGrpSpPr/>
        <p:nvPr/>
      </p:nvGrpSpPr>
      <p:grpSpPr>
        <a:xfrm>
          <a:off x="0" y="0"/>
          <a:ext cx="0" cy="0"/>
          <a:chOff x="0" y="0"/>
          <a:chExt cx="0" cy="0"/>
        </a:xfrm>
      </p:grpSpPr>
      <p:sp>
        <p:nvSpPr>
          <p:cNvPr id="108" name="Google Shape;108;p15"/>
          <p:cNvSpPr/>
          <p:nvPr/>
        </p:nvSpPr>
        <p:spPr>
          <a:xfrm>
            <a:off x="0" y="0"/>
            <a:ext cx="12192000" cy="68574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09" name="Google Shape;109;p15"/>
          <p:cNvSpPr/>
          <p:nvPr/>
        </p:nvSpPr>
        <p:spPr>
          <a:xfrm>
            <a:off x="640079" y="613954"/>
            <a:ext cx="10907400" cy="1894200"/>
          </a:xfrm>
          <a:prstGeom prst="rect">
            <a:avLst/>
          </a:prstGeom>
          <a:solidFill>
            <a:schemeClr val="lt1"/>
          </a:solidFill>
          <a:ln>
            <a:noFill/>
          </a:ln>
          <a:effectLst>
            <a:outerShdw blurRad="139700" rotWithShape="0" algn="t" dir="5400000" dist="127000">
              <a:srgbClr val="000000">
                <a:alpha val="149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10" name="Google Shape;110;p15"/>
          <p:cNvSpPr txBox="1"/>
          <p:nvPr>
            <p:ph type="title"/>
          </p:nvPr>
        </p:nvSpPr>
        <p:spPr>
          <a:xfrm>
            <a:off x="1043631" y="809898"/>
            <a:ext cx="9942600" cy="15546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800"/>
              <a:buFont typeface="Play"/>
              <a:buNone/>
            </a:pPr>
            <a:r>
              <a:rPr b="1" lang="en-US" sz="3100"/>
              <a:t>Team: </a:t>
            </a:r>
            <a:r>
              <a:rPr lang="en-US" sz="3100"/>
              <a:t>Who’s on your team? What is your use case in 1 paragraph?</a:t>
            </a:r>
            <a:endParaRPr sz="3100"/>
          </a:p>
        </p:txBody>
      </p:sp>
      <p:cxnSp>
        <p:nvCxnSpPr>
          <p:cNvPr id="111" name="Google Shape;111;p15"/>
          <p:cNvCxnSpPr/>
          <p:nvPr/>
        </p:nvCxnSpPr>
        <p:spPr>
          <a:xfrm rot="10800000">
            <a:off x="838200" y="6485313"/>
            <a:ext cx="10515600" cy="0"/>
          </a:xfrm>
          <a:prstGeom prst="straightConnector1">
            <a:avLst/>
          </a:prstGeom>
          <a:noFill/>
          <a:ln cap="flat" cmpd="sng" w="57150">
            <a:solidFill>
              <a:schemeClr val="accent4"/>
            </a:solidFill>
            <a:prstDash val="solid"/>
            <a:miter lim="800000"/>
            <a:headEnd len="sm" w="sm" type="none"/>
            <a:tailEnd len="sm" w="sm" type="none"/>
          </a:ln>
        </p:spPr>
      </p:cxnSp>
      <p:sp>
        <p:nvSpPr>
          <p:cNvPr id="112" name="Google Shape;112;p15"/>
          <p:cNvSpPr/>
          <p:nvPr/>
        </p:nvSpPr>
        <p:spPr>
          <a:xfrm>
            <a:off x="731650" y="4770675"/>
            <a:ext cx="1666200" cy="1322100"/>
          </a:xfrm>
          <a:prstGeom prst="foldedCorner">
            <a:avLst>
              <a:gd fmla="val 16667" name="adj"/>
            </a:avLst>
          </a:prstGeom>
          <a:solidFill>
            <a:srgbClr val="FFD96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US"/>
              <a:t>Bonus for including pictures of each of you</a:t>
            </a:r>
            <a:endParaRPr/>
          </a:p>
        </p:txBody>
      </p:sp>
      <p:sp>
        <p:nvSpPr>
          <p:cNvPr id="113" name="Google Shape;113;p15"/>
          <p:cNvSpPr/>
          <p:nvPr/>
        </p:nvSpPr>
        <p:spPr>
          <a:xfrm>
            <a:off x="2619400" y="4770675"/>
            <a:ext cx="1666200" cy="1322100"/>
          </a:xfrm>
          <a:prstGeom prst="foldedCorner">
            <a:avLst>
              <a:gd fmla="val 16667" name="adj"/>
            </a:avLst>
          </a:prstGeom>
          <a:solidFill>
            <a:srgbClr val="FFD96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a:t>Bonus for including logos of your respective organisations</a:t>
            </a:r>
            <a:endParaRPr/>
          </a:p>
        </p:txBody>
      </p:sp>
      <p:sp>
        <p:nvSpPr>
          <p:cNvPr id="114" name="Google Shape;114;p15"/>
          <p:cNvSpPr txBox="1"/>
          <p:nvPr>
            <p:ph idx="1" type="body"/>
          </p:nvPr>
        </p:nvSpPr>
        <p:spPr>
          <a:xfrm>
            <a:off x="731650" y="3794750"/>
            <a:ext cx="5711100" cy="1077300"/>
          </a:xfrm>
          <a:prstGeom prst="rect">
            <a:avLst/>
          </a:prstGeom>
          <a:noFill/>
          <a:ln>
            <a:noFill/>
          </a:ln>
        </p:spPr>
        <p:txBody>
          <a:bodyPr anchorCtr="0" anchor="ctr" bIns="45700" lIns="91425" spcFirstLastPara="1" rIns="91425" wrap="square" tIns="45700">
            <a:normAutofit/>
          </a:bodyPr>
          <a:lstStyle/>
          <a:p>
            <a:pPr indent="0" lvl="0" marL="0" rtl="0" algn="l">
              <a:lnSpc>
                <a:spcPct val="70000"/>
              </a:lnSpc>
              <a:spcBef>
                <a:spcPts val="0"/>
              </a:spcBef>
              <a:spcAft>
                <a:spcPts val="0"/>
              </a:spcAft>
              <a:buClr>
                <a:schemeClr val="dk1"/>
              </a:buClr>
              <a:buSzPts val="2220"/>
              <a:buNone/>
            </a:pPr>
            <a:r>
              <a:rPr b="1" lang="en-US" sz="2020">
                <a:solidFill>
                  <a:srgbClr val="757575"/>
                </a:solidFill>
                <a:latin typeface="Play"/>
                <a:ea typeface="Play"/>
                <a:cs typeface="Play"/>
                <a:sym typeface="Play"/>
              </a:rPr>
              <a:t>Please remove yellow post-its after finishing</a:t>
            </a:r>
            <a:endParaRPr sz="1650">
              <a:solidFill>
                <a:srgbClr val="757575"/>
              </a:solidFill>
            </a:endParaRPr>
          </a:p>
        </p:txBody>
      </p:sp>
      <p:sp>
        <p:nvSpPr>
          <p:cNvPr id="115" name="Google Shape;115;p15"/>
          <p:cNvSpPr txBox="1"/>
          <p:nvPr>
            <p:ph idx="1" type="body"/>
          </p:nvPr>
        </p:nvSpPr>
        <p:spPr>
          <a:xfrm>
            <a:off x="640075" y="2717450"/>
            <a:ext cx="5711100" cy="1077300"/>
          </a:xfrm>
          <a:prstGeom prst="rect">
            <a:avLst/>
          </a:prstGeom>
          <a:noFill/>
          <a:ln>
            <a:noFill/>
          </a:ln>
        </p:spPr>
        <p:txBody>
          <a:bodyPr anchorCtr="0" anchor="ctr" bIns="45700" lIns="91425" spcFirstLastPara="1" rIns="91425" wrap="square" tIns="45700">
            <a:normAutofit/>
          </a:bodyPr>
          <a:lstStyle/>
          <a:p>
            <a:pPr indent="0" lvl="0" marL="0" rtl="0" algn="l">
              <a:lnSpc>
                <a:spcPct val="70000"/>
              </a:lnSpc>
              <a:spcBef>
                <a:spcPts val="0"/>
              </a:spcBef>
              <a:spcAft>
                <a:spcPts val="0"/>
              </a:spcAft>
              <a:buClr>
                <a:schemeClr val="dk1"/>
              </a:buClr>
              <a:buSzPts val="2220"/>
              <a:buNone/>
            </a:pPr>
            <a:r>
              <a:rPr b="1" lang="en-US" sz="2020">
                <a:latin typeface="Play"/>
                <a:ea typeface="Play"/>
                <a:cs typeface="Play"/>
                <a:sym typeface="Play"/>
              </a:rPr>
              <a:t>Names</a:t>
            </a:r>
            <a:endParaRPr sz="1650"/>
          </a:p>
        </p:txBody>
      </p:sp>
      <p:sp>
        <p:nvSpPr>
          <p:cNvPr id="116" name="Google Shape;116;p15"/>
          <p:cNvSpPr txBox="1"/>
          <p:nvPr>
            <p:ph idx="1" type="body"/>
          </p:nvPr>
        </p:nvSpPr>
        <p:spPr>
          <a:xfrm>
            <a:off x="6583175" y="2717450"/>
            <a:ext cx="4964400" cy="1077300"/>
          </a:xfrm>
          <a:prstGeom prst="rect">
            <a:avLst/>
          </a:prstGeom>
          <a:noFill/>
          <a:ln>
            <a:noFill/>
          </a:ln>
        </p:spPr>
        <p:txBody>
          <a:bodyPr anchorCtr="0" anchor="ctr" bIns="45700" lIns="91425" spcFirstLastPara="1" rIns="91425" wrap="square" tIns="45700">
            <a:normAutofit/>
          </a:bodyPr>
          <a:lstStyle/>
          <a:p>
            <a:pPr indent="0" lvl="0" marL="0" rtl="0" algn="l">
              <a:lnSpc>
                <a:spcPct val="70000"/>
              </a:lnSpc>
              <a:spcBef>
                <a:spcPts val="0"/>
              </a:spcBef>
              <a:spcAft>
                <a:spcPts val="0"/>
              </a:spcAft>
              <a:buClr>
                <a:schemeClr val="dk1"/>
              </a:buClr>
              <a:buSzPts val="2220"/>
              <a:buNone/>
            </a:pPr>
            <a:r>
              <a:rPr b="1" lang="en-US" sz="2020">
                <a:latin typeface="Play"/>
                <a:ea typeface="Play"/>
                <a:cs typeface="Play"/>
                <a:sym typeface="Play"/>
              </a:rPr>
              <a:t>Describe the use case in one paragraph</a:t>
            </a:r>
            <a:endParaRPr sz="1650"/>
          </a:p>
        </p:txBody>
      </p:sp>
      <p:sp>
        <p:nvSpPr>
          <p:cNvPr id="117" name="Google Shape;117;p15"/>
          <p:cNvSpPr/>
          <p:nvPr/>
        </p:nvSpPr>
        <p:spPr>
          <a:xfrm>
            <a:off x="7255725" y="3794750"/>
            <a:ext cx="3730500" cy="1999800"/>
          </a:xfrm>
          <a:prstGeom prst="foldedCorner">
            <a:avLst>
              <a:gd fmla="val 16667" name="adj"/>
            </a:avLst>
          </a:prstGeom>
          <a:solidFill>
            <a:srgbClr val="FFD96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a:t>Define the use case together. Have a bias for a concrete and smaller use case, instead of large and broad.</a:t>
            </a:r>
            <a:endParaRPr/>
          </a:p>
          <a:p>
            <a:pPr indent="0" lvl="0" marL="0" rtl="0" algn="ctr">
              <a:spcBef>
                <a:spcPts val="0"/>
              </a:spcBef>
              <a:spcAft>
                <a:spcPts val="0"/>
              </a:spcAft>
              <a:buNone/>
            </a:pPr>
            <a:r>
              <a:t/>
            </a:r>
            <a:endParaRPr/>
          </a:p>
          <a:p>
            <a:pPr indent="0" lvl="0" marL="0" rtl="0" algn="ctr">
              <a:spcBef>
                <a:spcPts val="0"/>
              </a:spcBef>
              <a:spcAft>
                <a:spcPts val="0"/>
              </a:spcAft>
              <a:buNone/>
            </a:pPr>
            <a:r>
              <a:rPr lang="en-US"/>
              <a:t>(if you have multiple use cases you want to do, contact NIRA or UNDP)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21" name="Shape 121"/>
        <p:cNvGrpSpPr/>
        <p:nvPr/>
      </p:nvGrpSpPr>
      <p:grpSpPr>
        <a:xfrm>
          <a:off x="0" y="0"/>
          <a:ext cx="0" cy="0"/>
          <a:chOff x="0" y="0"/>
          <a:chExt cx="0" cy="0"/>
        </a:xfrm>
      </p:grpSpPr>
      <p:sp>
        <p:nvSpPr>
          <p:cNvPr id="122" name="Google Shape;122;p16"/>
          <p:cNvSpPr/>
          <p:nvPr/>
        </p:nvSpPr>
        <p:spPr>
          <a:xfrm>
            <a:off x="0" y="0"/>
            <a:ext cx="12192000" cy="68574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23" name="Google Shape;123;p16"/>
          <p:cNvSpPr/>
          <p:nvPr/>
        </p:nvSpPr>
        <p:spPr>
          <a:xfrm>
            <a:off x="640079" y="613954"/>
            <a:ext cx="10907400" cy="1894200"/>
          </a:xfrm>
          <a:prstGeom prst="rect">
            <a:avLst/>
          </a:prstGeom>
          <a:solidFill>
            <a:schemeClr val="lt1"/>
          </a:solidFill>
          <a:ln>
            <a:noFill/>
          </a:ln>
          <a:effectLst>
            <a:outerShdw blurRad="139700" rotWithShape="0" algn="t" dir="5400000" dist="127000">
              <a:srgbClr val="000000">
                <a:alpha val="149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24" name="Google Shape;124;p16"/>
          <p:cNvSpPr txBox="1"/>
          <p:nvPr>
            <p:ph type="title"/>
          </p:nvPr>
        </p:nvSpPr>
        <p:spPr>
          <a:xfrm>
            <a:off x="1043631" y="809898"/>
            <a:ext cx="9942600" cy="15546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800"/>
              <a:buFont typeface="Play"/>
              <a:buNone/>
            </a:pPr>
            <a:r>
              <a:rPr b="1" lang="en-US" sz="3100"/>
              <a:t>Challenges</a:t>
            </a:r>
            <a:r>
              <a:rPr b="1" lang="en-US" sz="3100"/>
              <a:t>: </a:t>
            </a:r>
            <a:r>
              <a:rPr lang="en-US" sz="3100"/>
              <a:t>What are the pain points today? Who are experiencing these pains, and in what way?</a:t>
            </a:r>
            <a:endParaRPr sz="3100"/>
          </a:p>
        </p:txBody>
      </p:sp>
      <p:cxnSp>
        <p:nvCxnSpPr>
          <p:cNvPr id="125" name="Google Shape;125;p16"/>
          <p:cNvCxnSpPr/>
          <p:nvPr/>
        </p:nvCxnSpPr>
        <p:spPr>
          <a:xfrm rot="10800000">
            <a:off x="838200" y="6485313"/>
            <a:ext cx="10515600" cy="0"/>
          </a:xfrm>
          <a:prstGeom prst="straightConnector1">
            <a:avLst/>
          </a:prstGeom>
          <a:noFill/>
          <a:ln cap="flat" cmpd="sng" w="57150">
            <a:solidFill>
              <a:schemeClr val="accent4"/>
            </a:solidFill>
            <a:prstDash val="solid"/>
            <a:miter lim="800000"/>
            <a:headEnd len="sm" w="sm" type="none"/>
            <a:tailEnd len="sm" w="sm" type="none"/>
          </a:ln>
        </p:spPr>
      </p:cxnSp>
      <p:sp>
        <p:nvSpPr>
          <p:cNvPr id="126" name="Google Shape;126;p16"/>
          <p:cNvSpPr txBox="1"/>
          <p:nvPr>
            <p:ph idx="1" type="body"/>
          </p:nvPr>
        </p:nvSpPr>
        <p:spPr>
          <a:xfrm>
            <a:off x="731625" y="2868487"/>
            <a:ext cx="4709400" cy="3256500"/>
          </a:xfrm>
          <a:prstGeom prst="rect">
            <a:avLst/>
          </a:prstGeom>
          <a:noFill/>
          <a:ln>
            <a:noFill/>
          </a:ln>
        </p:spPr>
        <p:txBody>
          <a:bodyPr anchorCtr="0" anchor="ctr" bIns="45700" lIns="91425" spcFirstLastPara="1" rIns="91425" wrap="square" tIns="45700">
            <a:noAutofit/>
          </a:bodyPr>
          <a:lstStyle/>
          <a:p>
            <a:pPr indent="0" lvl="0" marL="0" rtl="0" algn="l">
              <a:lnSpc>
                <a:spcPct val="180000"/>
              </a:lnSpc>
              <a:spcBef>
                <a:spcPts val="0"/>
              </a:spcBef>
              <a:spcAft>
                <a:spcPts val="0"/>
              </a:spcAft>
              <a:buClr>
                <a:schemeClr val="dk1"/>
              </a:buClr>
              <a:buSzPts val="960"/>
              <a:buNone/>
            </a:pPr>
            <a:r>
              <a:rPr b="1" lang="en-US" sz="1560">
                <a:latin typeface="Play"/>
                <a:ea typeface="Play"/>
                <a:cs typeface="Play"/>
                <a:sym typeface="Play"/>
              </a:rPr>
              <a:t>Challenges: </a:t>
            </a:r>
            <a:endParaRPr sz="1720">
              <a:latin typeface="Play"/>
              <a:ea typeface="Play"/>
              <a:cs typeface="Play"/>
              <a:sym typeface="Play"/>
            </a:endParaRPr>
          </a:p>
          <a:p>
            <a:pPr indent="0" lvl="0" marL="0" rtl="0" algn="l">
              <a:lnSpc>
                <a:spcPct val="180000"/>
              </a:lnSpc>
              <a:spcBef>
                <a:spcPts val="1000"/>
              </a:spcBef>
              <a:spcAft>
                <a:spcPts val="0"/>
              </a:spcAft>
              <a:buClr>
                <a:schemeClr val="dk1"/>
              </a:buClr>
              <a:buSzPts val="800"/>
              <a:buNone/>
            </a:pPr>
            <a:r>
              <a:rPr lang="en-US" sz="1400"/>
              <a:t>1.</a:t>
            </a:r>
            <a:endParaRPr sz="1720"/>
          </a:p>
          <a:p>
            <a:pPr indent="0" lvl="0" marL="0" rtl="0" algn="l">
              <a:lnSpc>
                <a:spcPct val="180000"/>
              </a:lnSpc>
              <a:spcBef>
                <a:spcPts val="1000"/>
              </a:spcBef>
              <a:spcAft>
                <a:spcPts val="0"/>
              </a:spcAft>
              <a:buClr>
                <a:schemeClr val="dk1"/>
              </a:buClr>
              <a:buSzPts val="800"/>
              <a:buNone/>
            </a:pPr>
            <a:r>
              <a:rPr lang="en-US" sz="1400"/>
              <a:t>2. </a:t>
            </a:r>
            <a:endParaRPr sz="1720"/>
          </a:p>
          <a:p>
            <a:pPr indent="0" lvl="0" marL="0" rtl="0" algn="l">
              <a:lnSpc>
                <a:spcPct val="180000"/>
              </a:lnSpc>
              <a:spcBef>
                <a:spcPts val="1000"/>
              </a:spcBef>
              <a:spcAft>
                <a:spcPts val="0"/>
              </a:spcAft>
              <a:buClr>
                <a:schemeClr val="dk1"/>
              </a:buClr>
              <a:buSzPts val="800"/>
              <a:buNone/>
            </a:pPr>
            <a:r>
              <a:rPr lang="en-US" sz="1400"/>
              <a:t>3. </a:t>
            </a:r>
            <a:endParaRPr sz="1720"/>
          </a:p>
          <a:p>
            <a:pPr indent="0" lvl="0" marL="0" rtl="0" algn="l">
              <a:lnSpc>
                <a:spcPct val="180000"/>
              </a:lnSpc>
              <a:spcBef>
                <a:spcPts val="1000"/>
              </a:spcBef>
              <a:spcAft>
                <a:spcPts val="0"/>
              </a:spcAft>
              <a:buClr>
                <a:schemeClr val="dk1"/>
              </a:buClr>
              <a:buSzPts val="800"/>
              <a:buNone/>
            </a:pPr>
            <a:r>
              <a:rPr lang="en-US" sz="1400"/>
              <a:t>4. </a:t>
            </a:r>
            <a:endParaRPr sz="1720"/>
          </a:p>
          <a:p>
            <a:pPr indent="0" lvl="0" marL="0" rtl="0" algn="l">
              <a:lnSpc>
                <a:spcPct val="180000"/>
              </a:lnSpc>
              <a:spcBef>
                <a:spcPts val="1000"/>
              </a:spcBef>
              <a:spcAft>
                <a:spcPts val="0"/>
              </a:spcAft>
              <a:buClr>
                <a:schemeClr val="dk1"/>
              </a:buClr>
              <a:buSzPts val="800"/>
              <a:buNone/>
            </a:pPr>
            <a:r>
              <a:rPr lang="en-US" sz="1400"/>
              <a:t>5. </a:t>
            </a:r>
            <a:br>
              <a:rPr lang="en-US" sz="1400"/>
            </a:br>
            <a:endParaRPr sz="1400"/>
          </a:p>
        </p:txBody>
      </p:sp>
      <p:pic>
        <p:nvPicPr>
          <p:cNvPr descr="A red and white icon of a person&#10;&#10;Description automatically generated" id="127" name="Google Shape;127;p16"/>
          <p:cNvPicPr preferRelativeResize="0"/>
          <p:nvPr/>
        </p:nvPicPr>
        <p:blipFill rotWithShape="1">
          <a:blip r:embed="rId3">
            <a:alphaModFix/>
          </a:blip>
          <a:srcRect b="0" l="20994" r="20720" t="0"/>
          <a:stretch/>
        </p:blipFill>
        <p:spPr>
          <a:xfrm>
            <a:off x="7849799" y="3473229"/>
            <a:ext cx="2499950" cy="2427000"/>
          </a:xfrm>
          <a:prstGeom prst="rect">
            <a:avLst/>
          </a:prstGeom>
          <a:noFill/>
          <a:ln>
            <a:noFill/>
          </a:ln>
        </p:spPr>
      </p:pic>
      <p:sp>
        <p:nvSpPr>
          <p:cNvPr id="128" name="Google Shape;128;p16"/>
          <p:cNvSpPr txBox="1"/>
          <p:nvPr/>
        </p:nvSpPr>
        <p:spPr>
          <a:xfrm>
            <a:off x="7368264" y="4442923"/>
            <a:ext cx="3108300" cy="1631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000" u="none" cap="none" strike="noStrike">
                <a:solidFill>
                  <a:schemeClr val="dk1"/>
                </a:solidFill>
                <a:latin typeface="Arial"/>
                <a:ea typeface="Arial"/>
                <a:cs typeface="Arial"/>
                <a:sym typeface="Arial"/>
              </a:rPr>
              <a:t>Name:</a:t>
            </a:r>
            <a:endParaRPr sz="1500"/>
          </a:p>
          <a:p>
            <a:pPr indent="0" lvl="0" marL="0" marR="0" rtl="0" algn="l">
              <a:spcBef>
                <a:spcPts val="0"/>
              </a:spcBef>
              <a:spcAft>
                <a:spcPts val="0"/>
              </a:spcAft>
              <a:buNone/>
            </a:pPr>
            <a:r>
              <a:t/>
            </a:r>
            <a:endParaRPr sz="1000">
              <a:solidFill>
                <a:schemeClr val="dk1"/>
              </a:solidFill>
              <a:latin typeface="Arial"/>
              <a:ea typeface="Arial"/>
              <a:cs typeface="Arial"/>
              <a:sym typeface="Arial"/>
            </a:endParaRPr>
          </a:p>
          <a:p>
            <a:pPr indent="0" lvl="0" marL="0" marR="0" rtl="0" algn="l">
              <a:spcBef>
                <a:spcPts val="0"/>
              </a:spcBef>
              <a:spcAft>
                <a:spcPts val="0"/>
              </a:spcAft>
              <a:buNone/>
            </a:pPr>
            <a:r>
              <a:rPr lang="en-US" sz="1000">
                <a:solidFill>
                  <a:schemeClr val="dk1"/>
                </a:solidFill>
                <a:latin typeface="Arial"/>
                <a:ea typeface="Arial"/>
                <a:cs typeface="Arial"/>
                <a:sym typeface="Arial"/>
              </a:rPr>
              <a:t>Age:</a:t>
            </a:r>
            <a:endParaRPr sz="1500"/>
          </a:p>
          <a:p>
            <a:pPr indent="0" lvl="0" marL="0" marR="0" rtl="0" algn="l">
              <a:spcBef>
                <a:spcPts val="0"/>
              </a:spcBef>
              <a:spcAft>
                <a:spcPts val="0"/>
              </a:spcAft>
              <a:buNone/>
            </a:pPr>
            <a:r>
              <a:t/>
            </a:r>
            <a:endParaRPr sz="1000">
              <a:solidFill>
                <a:schemeClr val="dk1"/>
              </a:solidFill>
              <a:latin typeface="Arial"/>
              <a:ea typeface="Arial"/>
              <a:cs typeface="Arial"/>
              <a:sym typeface="Arial"/>
            </a:endParaRPr>
          </a:p>
          <a:p>
            <a:pPr indent="0" lvl="0" marL="0" marR="0" rtl="0" algn="l">
              <a:spcBef>
                <a:spcPts val="0"/>
              </a:spcBef>
              <a:spcAft>
                <a:spcPts val="0"/>
              </a:spcAft>
              <a:buNone/>
            </a:pPr>
            <a:r>
              <a:rPr lang="en-US" sz="1000">
                <a:solidFill>
                  <a:schemeClr val="dk1"/>
                </a:solidFill>
                <a:latin typeface="Arial"/>
                <a:ea typeface="Arial"/>
                <a:cs typeface="Arial"/>
                <a:sym typeface="Arial"/>
              </a:rPr>
              <a:t>Occupation: </a:t>
            </a:r>
            <a:endParaRPr sz="1500"/>
          </a:p>
          <a:p>
            <a:pPr indent="0" lvl="0" marL="0" marR="0" rtl="0" algn="l">
              <a:spcBef>
                <a:spcPts val="0"/>
              </a:spcBef>
              <a:spcAft>
                <a:spcPts val="0"/>
              </a:spcAft>
              <a:buNone/>
            </a:pPr>
            <a:r>
              <a:t/>
            </a:r>
            <a:endParaRPr sz="1000">
              <a:solidFill>
                <a:schemeClr val="dk1"/>
              </a:solidFill>
              <a:latin typeface="Arial"/>
              <a:ea typeface="Arial"/>
              <a:cs typeface="Arial"/>
              <a:sym typeface="Arial"/>
            </a:endParaRPr>
          </a:p>
          <a:p>
            <a:pPr indent="0" lvl="0" marL="0" marR="0" rtl="0" algn="l">
              <a:spcBef>
                <a:spcPts val="0"/>
              </a:spcBef>
              <a:spcAft>
                <a:spcPts val="0"/>
              </a:spcAft>
              <a:buNone/>
            </a:pPr>
            <a:r>
              <a:rPr lang="en-US" sz="1000">
                <a:solidFill>
                  <a:schemeClr val="dk1"/>
                </a:solidFill>
                <a:latin typeface="Arial"/>
                <a:ea typeface="Arial"/>
                <a:cs typeface="Arial"/>
                <a:sym typeface="Arial"/>
              </a:rPr>
              <a:t>Goals: </a:t>
            </a:r>
            <a:endParaRPr sz="1500"/>
          </a:p>
          <a:p>
            <a:pPr indent="0" lvl="0" marL="0" marR="0" rtl="0" algn="l">
              <a:spcBef>
                <a:spcPts val="0"/>
              </a:spcBef>
              <a:spcAft>
                <a:spcPts val="0"/>
              </a:spcAft>
              <a:buNone/>
            </a:pPr>
            <a:r>
              <a:t/>
            </a:r>
            <a:endParaRPr sz="1000">
              <a:solidFill>
                <a:schemeClr val="dk1"/>
              </a:solidFill>
              <a:latin typeface="Arial"/>
              <a:ea typeface="Arial"/>
              <a:cs typeface="Arial"/>
              <a:sym typeface="Arial"/>
            </a:endParaRPr>
          </a:p>
          <a:p>
            <a:pPr indent="0" lvl="0" marL="0" marR="0" rtl="0" algn="l">
              <a:spcBef>
                <a:spcPts val="0"/>
              </a:spcBef>
              <a:spcAft>
                <a:spcPts val="0"/>
              </a:spcAft>
              <a:buNone/>
            </a:pPr>
            <a:r>
              <a:rPr lang="en-US" sz="1000">
                <a:solidFill>
                  <a:schemeClr val="dk1"/>
                </a:solidFill>
                <a:latin typeface="Arial"/>
                <a:ea typeface="Arial"/>
                <a:cs typeface="Arial"/>
                <a:sym typeface="Arial"/>
              </a:rPr>
              <a:t>Pain Points: </a:t>
            </a:r>
            <a:endParaRPr sz="1500"/>
          </a:p>
          <a:p>
            <a:pPr indent="0" lvl="0" marL="0" marR="0" rtl="0" algn="l">
              <a:spcBef>
                <a:spcPts val="0"/>
              </a:spcBef>
              <a:spcAft>
                <a:spcPts val="0"/>
              </a:spcAft>
              <a:buNone/>
            </a:pPr>
            <a:r>
              <a:t/>
            </a:r>
            <a:endParaRPr sz="1000">
              <a:solidFill>
                <a:schemeClr val="dk1"/>
              </a:solidFill>
              <a:latin typeface="Arial"/>
              <a:ea typeface="Arial"/>
              <a:cs typeface="Arial"/>
              <a:sym typeface="Arial"/>
            </a:endParaRPr>
          </a:p>
        </p:txBody>
      </p:sp>
      <p:sp>
        <p:nvSpPr>
          <p:cNvPr id="129" name="Google Shape;129;p16"/>
          <p:cNvSpPr/>
          <p:nvPr/>
        </p:nvSpPr>
        <p:spPr>
          <a:xfrm>
            <a:off x="8982825" y="4927775"/>
            <a:ext cx="2180700" cy="1322100"/>
          </a:xfrm>
          <a:prstGeom prst="foldedCorner">
            <a:avLst>
              <a:gd fmla="val 16667" name="adj"/>
            </a:avLst>
          </a:prstGeom>
          <a:solidFill>
            <a:srgbClr val="FFD96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a:t>Please insert a real picture to make the use come alive (and delete this post-it afterwards)</a:t>
            </a:r>
            <a:endParaRPr/>
          </a:p>
        </p:txBody>
      </p:sp>
      <p:sp>
        <p:nvSpPr>
          <p:cNvPr id="130" name="Google Shape;130;p16"/>
          <p:cNvSpPr/>
          <p:nvPr/>
        </p:nvSpPr>
        <p:spPr>
          <a:xfrm>
            <a:off x="7474475" y="2868475"/>
            <a:ext cx="3995400" cy="1322100"/>
          </a:xfrm>
          <a:prstGeom prst="foldedCorner">
            <a:avLst>
              <a:gd fmla="val 16667" name="adj"/>
            </a:avLst>
          </a:prstGeom>
          <a:solidFill>
            <a:srgbClr val="FFD96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a:t>Bonus</a:t>
            </a:r>
            <a:r>
              <a:rPr lang="en-US"/>
              <a:t>, describe the challenges seen from the point of view of different people relevant for your use case (e.g. government employee, user, business owner, etc.)</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34" name="Shape 134"/>
        <p:cNvGrpSpPr/>
        <p:nvPr/>
      </p:nvGrpSpPr>
      <p:grpSpPr>
        <a:xfrm>
          <a:off x="0" y="0"/>
          <a:ext cx="0" cy="0"/>
          <a:chOff x="0" y="0"/>
          <a:chExt cx="0" cy="0"/>
        </a:xfrm>
      </p:grpSpPr>
      <p:sp>
        <p:nvSpPr>
          <p:cNvPr id="135" name="Google Shape;135;p17"/>
          <p:cNvSpPr/>
          <p:nvPr/>
        </p:nvSpPr>
        <p:spPr>
          <a:xfrm>
            <a:off x="0" y="0"/>
            <a:ext cx="12192000" cy="68574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36" name="Google Shape;136;p17"/>
          <p:cNvSpPr/>
          <p:nvPr/>
        </p:nvSpPr>
        <p:spPr>
          <a:xfrm>
            <a:off x="640079" y="613954"/>
            <a:ext cx="10907400" cy="1894200"/>
          </a:xfrm>
          <a:prstGeom prst="rect">
            <a:avLst/>
          </a:prstGeom>
          <a:solidFill>
            <a:schemeClr val="lt1"/>
          </a:solidFill>
          <a:ln>
            <a:noFill/>
          </a:ln>
          <a:effectLst>
            <a:outerShdw blurRad="139700" rotWithShape="0" algn="t" dir="5400000" dist="127000">
              <a:srgbClr val="000000">
                <a:alpha val="149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37" name="Google Shape;137;p17"/>
          <p:cNvSpPr txBox="1"/>
          <p:nvPr>
            <p:ph type="title"/>
          </p:nvPr>
        </p:nvSpPr>
        <p:spPr>
          <a:xfrm>
            <a:off x="1043631" y="809898"/>
            <a:ext cx="9942600" cy="15546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800"/>
              <a:buFont typeface="Play"/>
              <a:buNone/>
            </a:pPr>
            <a:r>
              <a:rPr b="1" lang="en-US" sz="3100"/>
              <a:t>Complications: </a:t>
            </a:r>
            <a:r>
              <a:rPr lang="en-US" sz="3100"/>
              <a:t>Do you want to expand on the challenges? Why is this a hard problem? What’s the history?</a:t>
            </a:r>
            <a:endParaRPr sz="3100"/>
          </a:p>
        </p:txBody>
      </p:sp>
      <p:sp>
        <p:nvSpPr>
          <p:cNvPr id="138" name="Google Shape;138;p17"/>
          <p:cNvSpPr txBox="1"/>
          <p:nvPr>
            <p:ph idx="1" type="body"/>
          </p:nvPr>
        </p:nvSpPr>
        <p:spPr>
          <a:xfrm>
            <a:off x="1045028" y="3017522"/>
            <a:ext cx="9941400" cy="3124800"/>
          </a:xfrm>
          <a:prstGeom prst="rect">
            <a:avLst/>
          </a:prstGeom>
          <a:noFill/>
          <a:ln>
            <a:noFill/>
          </a:ln>
        </p:spPr>
        <p:txBody>
          <a:bodyPr anchorCtr="0" anchor="ctr" bIns="45700" lIns="91425" spcFirstLastPara="1" rIns="91425" wrap="square" tIns="45700">
            <a:normAutofit/>
          </a:bodyPr>
          <a:lstStyle/>
          <a:p>
            <a:pPr indent="-514350" lvl="0" marL="514350" rtl="0" algn="l">
              <a:lnSpc>
                <a:spcPct val="90000"/>
              </a:lnSpc>
              <a:spcBef>
                <a:spcPts val="0"/>
              </a:spcBef>
              <a:spcAft>
                <a:spcPts val="0"/>
              </a:spcAft>
              <a:buClr>
                <a:schemeClr val="dk1"/>
              </a:buClr>
              <a:buSzPts val="2400"/>
              <a:buAutoNum type="arabicPeriod"/>
            </a:pPr>
            <a:r>
              <a:rPr lang="en-US" sz="2400"/>
              <a:t>-------</a:t>
            </a:r>
            <a:endParaRPr/>
          </a:p>
          <a:p>
            <a:pPr indent="-514350" lvl="0" marL="514350" rtl="0" algn="l">
              <a:lnSpc>
                <a:spcPct val="90000"/>
              </a:lnSpc>
              <a:spcBef>
                <a:spcPts val="1000"/>
              </a:spcBef>
              <a:spcAft>
                <a:spcPts val="0"/>
              </a:spcAft>
              <a:buClr>
                <a:schemeClr val="dk1"/>
              </a:buClr>
              <a:buSzPts val="2400"/>
              <a:buAutoNum type="arabicPeriod"/>
            </a:pPr>
            <a:r>
              <a:rPr lang="en-US" sz="2400"/>
              <a:t>--------</a:t>
            </a:r>
            <a:endParaRPr/>
          </a:p>
          <a:p>
            <a:pPr indent="-514350" lvl="0" marL="514350" rtl="0" algn="l">
              <a:lnSpc>
                <a:spcPct val="90000"/>
              </a:lnSpc>
              <a:spcBef>
                <a:spcPts val="1000"/>
              </a:spcBef>
              <a:spcAft>
                <a:spcPts val="0"/>
              </a:spcAft>
              <a:buClr>
                <a:schemeClr val="dk1"/>
              </a:buClr>
              <a:buSzPts val="2400"/>
              <a:buAutoNum type="arabicPeriod"/>
            </a:pPr>
            <a:r>
              <a:rPr lang="en-US" sz="2400"/>
              <a:t>---------</a:t>
            </a:r>
            <a:endParaRPr/>
          </a:p>
          <a:p>
            <a:pPr indent="-514350" lvl="0" marL="514350" rtl="0" algn="l">
              <a:lnSpc>
                <a:spcPct val="90000"/>
              </a:lnSpc>
              <a:spcBef>
                <a:spcPts val="1000"/>
              </a:spcBef>
              <a:spcAft>
                <a:spcPts val="0"/>
              </a:spcAft>
              <a:buClr>
                <a:schemeClr val="dk1"/>
              </a:buClr>
              <a:buSzPts val="2400"/>
              <a:buAutoNum type="arabicPeriod"/>
            </a:pPr>
            <a:r>
              <a:rPr lang="en-US" sz="2400"/>
              <a:t>----------</a:t>
            </a:r>
            <a:endParaRPr/>
          </a:p>
          <a:p>
            <a:pPr indent="-514350" lvl="0" marL="514350" rtl="0" algn="l">
              <a:lnSpc>
                <a:spcPct val="90000"/>
              </a:lnSpc>
              <a:spcBef>
                <a:spcPts val="1000"/>
              </a:spcBef>
              <a:spcAft>
                <a:spcPts val="0"/>
              </a:spcAft>
              <a:buClr>
                <a:schemeClr val="dk1"/>
              </a:buClr>
              <a:buSzPts val="2400"/>
              <a:buAutoNum type="arabicPeriod"/>
            </a:pPr>
            <a:r>
              <a:rPr lang="en-US" sz="2400"/>
              <a:t>----------</a:t>
            </a:r>
            <a:endParaRPr/>
          </a:p>
        </p:txBody>
      </p:sp>
      <p:cxnSp>
        <p:nvCxnSpPr>
          <p:cNvPr id="139" name="Google Shape;139;p17"/>
          <p:cNvCxnSpPr/>
          <p:nvPr/>
        </p:nvCxnSpPr>
        <p:spPr>
          <a:xfrm rot="10800000">
            <a:off x="838200" y="6485313"/>
            <a:ext cx="10515600" cy="0"/>
          </a:xfrm>
          <a:prstGeom prst="straightConnector1">
            <a:avLst/>
          </a:prstGeom>
          <a:noFill/>
          <a:ln cap="flat" cmpd="sng" w="57150">
            <a:solidFill>
              <a:schemeClr val="accent4"/>
            </a:solidFill>
            <a:prstDash val="solid"/>
            <a:miter lim="800000"/>
            <a:headEnd len="sm" w="sm" type="none"/>
            <a:tailEnd len="sm" w="sm" type="none"/>
          </a:ln>
        </p:spPr>
      </p:cxnSp>
      <p:sp>
        <p:nvSpPr>
          <p:cNvPr id="140" name="Google Shape;140;p17"/>
          <p:cNvSpPr/>
          <p:nvPr/>
        </p:nvSpPr>
        <p:spPr>
          <a:xfrm>
            <a:off x="5441550" y="3552925"/>
            <a:ext cx="1666200" cy="1322100"/>
          </a:xfrm>
          <a:prstGeom prst="foldedCorner">
            <a:avLst>
              <a:gd fmla="val 16667" name="adj"/>
            </a:avLst>
          </a:prstGeom>
          <a:solidFill>
            <a:srgbClr val="FFD96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US"/>
              <a:t>Is the solution contingent on multiple actors doing things in synchronization?</a:t>
            </a:r>
            <a:endParaRPr/>
          </a:p>
        </p:txBody>
      </p:sp>
      <p:sp>
        <p:nvSpPr>
          <p:cNvPr id="141" name="Google Shape;141;p17"/>
          <p:cNvSpPr/>
          <p:nvPr/>
        </p:nvSpPr>
        <p:spPr>
          <a:xfrm>
            <a:off x="7532425" y="3552925"/>
            <a:ext cx="2180700" cy="1322100"/>
          </a:xfrm>
          <a:prstGeom prst="foldedCorner">
            <a:avLst>
              <a:gd fmla="val 16667" name="adj"/>
            </a:avLst>
          </a:prstGeom>
          <a:solidFill>
            <a:srgbClr val="FFD96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a:t>Are there some actors, </a:t>
            </a:r>
            <a:r>
              <a:rPr lang="en-US">
                <a:solidFill>
                  <a:schemeClr val="dk1"/>
                </a:solidFill>
              </a:rPr>
              <a:t>“spoilers”,</a:t>
            </a:r>
            <a:r>
              <a:rPr lang="en-US"/>
              <a:t> that benefit from status-quo, (e.g. no foundational ID)</a:t>
            </a:r>
            <a:endParaRPr/>
          </a:p>
        </p:txBody>
      </p:sp>
      <p:sp>
        <p:nvSpPr>
          <p:cNvPr id="142" name="Google Shape;142;p17"/>
          <p:cNvSpPr/>
          <p:nvPr/>
        </p:nvSpPr>
        <p:spPr>
          <a:xfrm>
            <a:off x="5441550" y="5019125"/>
            <a:ext cx="1666200" cy="1322100"/>
          </a:xfrm>
          <a:prstGeom prst="foldedCorner">
            <a:avLst>
              <a:gd fmla="val 16667" name="adj"/>
            </a:avLst>
          </a:prstGeom>
          <a:solidFill>
            <a:srgbClr val="FFD96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a:t>Are there challenges for the business case and financial viability?</a:t>
            </a:r>
            <a:endParaRPr/>
          </a:p>
        </p:txBody>
      </p:sp>
      <p:sp>
        <p:nvSpPr>
          <p:cNvPr id="143" name="Google Shape;143;p17"/>
          <p:cNvSpPr/>
          <p:nvPr/>
        </p:nvSpPr>
        <p:spPr>
          <a:xfrm>
            <a:off x="7532425" y="5019125"/>
            <a:ext cx="2180700" cy="1322100"/>
          </a:xfrm>
          <a:prstGeom prst="foldedCorner">
            <a:avLst>
              <a:gd fmla="val 16667" name="adj"/>
            </a:avLst>
          </a:prstGeom>
          <a:solidFill>
            <a:srgbClr val="FFD96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a:t>Has connectivity and electricity challenges played a role making this challenging?</a:t>
            </a:r>
            <a:endParaRPr/>
          </a:p>
        </p:txBody>
      </p:sp>
      <p:sp>
        <p:nvSpPr>
          <p:cNvPr id="144" name="Google Shape;144;p17"/>
          <p:cNvSpPr txBox="1"/>
          <p:nvPr>
            <p:ph idx="1" type="body"/>
          </p:nvPr>
        </p:nvSpPr>
        <p:spPr>
          <a:xfrm>
            <a:off x="5441550" y="2577000"/>
            <a:ext cx="5711100" cy="1077300"/>
          </a:xfrm>
          <a:prstGeom prst="rect">
            <a:avLst/>
          </a:prstGeom>
          <a:noFill/>
          <a:ln>
            <a:noFill/>
          </a:ln>
        </p:spPr>
        <p:txBody>
          <a:bodyPr anchorCtr="0" anchor="ctr" bIns="45700" lIns="91425" spcFirstLastPara="1" rIns="91425" wrap="square" tIns="45700">
            <a:normAutofit/>
          </a:bodyPr>
          <a:lstStyle/>
          <a:p>
            <a:pPr indent="0" lvl="0" marL="0" rtl="0" algn="l">
              <a:lnSpc>
                <a:spcPct val="70000"/>
              </a:lnSpc>
              <a:spcBef>
                <a:spcPts val="0"/>
              </a:spcBef>
              <a:spcAft>
                <a:spcPts val="0"/>
              </a:spcAft>
              <a:buClr>
                <a:schemeClr val="dk1"/>
              </a:buClr>
              <a:buSzPts val="2220"/>
              <a:buNone/>
            </a:pPr>
            <a:r>
              <a:rPr b="1" lang="en-US" sz="2020">
                <a:solidFill>
                  <a:srgbClr val="757575"/>
                </a:solidFill>
                <a:latin typeface="Play"/>
                <a:ea typeface="Play"/>
                <a:cs typeface="Play"/>
                <a:sym typeface="Play"/>
              </a:rPr>
              <a:t>Some questions to start pondering, (please remove after finishing the page)</a:t>
            </a:r>
            <a:endParaRPr sz="1650">
              <a:solidFill>
                <a:srgbClr val="757575"/>
              </a:solidFill>
            </a:endParaRPr>
          </a:p>
        </p:txBody>
      </p:sp>
      <p:sp>
        <p:nvSpPr>
          <p:cNvPr id="145" name="Google Shape;145;p17"/>
          <p:cNvSpPr/>
          <p:nvPr/>
        </p:nvSpPr>
        <p:spPr>
          <a:xfrm>
            <a:off x="10033225" y="3552925"/>
            <a:ext cx="1413900" cy="2703000"/>
          </a:xfrm>
          <a:prstGeom prst="foldedCorner">
            <a:avLst>
              <a:gd fmla="val 16667" name="adj"/>
            </a:avLst>
          </a:prstGeom>
          <a:solidFill>
            <a:srgbClr val="FFD96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a:t>Is the use case political to some degree that makes it challenging?</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50" name="Shape 150"/>
        <p:cNvGrpSpPr/>
        <p:nvPr/>
      </p:nvGrpSpPr>
      <p:grpSpPr>
        <a:xfrm>
          <a:off x="0" y="0"/>
          <a:ext cx="0" cy="0"/>
          <a:chOff x="0" y="0"/>
          <a:chExt cx="0" cy="0"/>
        </a:xfrm>
      </p:grpSpPr>
      <p:sp>
        <p:nvSpPr>
          <p:cNvPr id="151" name="Google Shape;151;p18"/>
          <p:cNvSpPr/>
          <p:nvPr/>
        </p:nvSpPr>
        <p:spPr>
          <a:xfrm>
            <a:off x="0" y="0"/>
            <a:ext cx="12196802" cy="6858000"/>
          </a:xfrm>
          <a:prstGeom prst="rect">
            <a:avLst/>
          </a:prstGeom>
          <a:gradFill>
            <a:gsLst>
              <a:gs pos="0">
                <a:srgbClr val="E8E8E8">
                  <a:alpha val="83921"/>
                </a:srgbClr>
              </a:gs>
              <a:gs pos="28000">
                <a:srgbClr val="E8E8E8">
                  <a:alpha val="83921"/>
                </a:srgbClr>
              </a:gs>
              <a:gs pos="74000">
                <a:schemeClr val="lt1"/>
              </a:gs>
              <a:gs pos="100000">
                <a:schemeClr val="lt1"/>
              </a:gs>
            </a:gsLst>
            <a:path path="circle">
              <a:fillToRect l="100%" t="100%"/>
            </a:path>
            <a:tileRect b="-100%" r="-10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52" name="Google Shape;152;p1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Play"/>
              <a:buNone/>
            </a:pPr>
            <a:r>
              <a:rPr lang="en-US"/>
              <a:t>Map the </a:t>
            </a:r>
            <a:r>
              <a:rPr b="1" lang="en-US"/>
              <a:t>Current</a:t>
            </a:r>
            <a:r>
              <a:rPr lang="en-US"/>
              <a:t> User Journey</a:t>
            </a:r>
            <a:br>
              <a:rPr lang="en-US"/>
            </a:br>
            <a:r>
              <a:rPr lang="en-US" sz="2000"/>
              <a:t>How do we people get registered, give their info, </a:t>
            </a:r>
            <a:r>
              <a:rPr lang="en-US" sz="2000"/>
              <a:t>credentialled and receive the service?</a:t>
            </a:r>
            <a:endParaRPr sz="2000"/>
          </a:p>
        </p:txBody>
      </p:sp>
      <p:grpSp>
        <p:nvGrpSpPr>
          <p:cNvPr id="153" name="Google Shape;153;p18"/>
          <p:cNvGrpSpPr/>
          <p:nvPr/>
        </p:nvGrpSpPr>
        <p:grpSpPr>
          <a:xfrm>
            <a:off x="844977" y="1996680"/>
            <a:ext cx="10501951" cy="4009230"/>
            <a:chOff x="6777" y="171055"/>
            <a:chExt cx="10501951" cy="4009230"/>
          </a:xfrm>
        </p:grpSpPr>
        <p:sp>
          <p:nvSpPr>
            <p:cNvPr id="154" name="Google Shape;154;p18"/>
            <p:cNvSpPr/>
            <p:nvPr/>
          </p:nvSpPr>
          <p:spPr>
            <a:xfrm>
              <a:off x="1778971" y="657533"/>
              <a:ext cx="377400" cy="91500"/>
            </a:xfrm>
            <a:custGeom>
              <a:rect b="b" l="l" r="r" t="t"/>
              <a:pathLst>
                <a:path extrusionOk="0" h="120000" w="120000">
                  <a:moveTo>
                    <a:pt x="0" y="60000"/>
                  </a:moveTo>
                  <a:lnTo>
                    <a:pt x="120000" y="60000"/>
                  </a:lnTo>
                </a:path>
              </a:pathLst>
            </a:custGeom>
            <a:noFill/>
            <a:ln cap="flat" cmpd="sng" w="12700">
              <a:solidFill>
                <a:srgbClr val="E97131"/>
              </a:solidFill>
              <a:prstDash val="solid"/>
              <a:miter lim="800000"/>
              <a:headEnd len="sm" w="sm" type="none"/>
              <a:tailEnd len="med" w="med" type="stealth"/>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18"/>
            <p:cNvSpPr txBox="1"/>
            <p:nvPr/>
          </p:nvSpPr>
          <p:spPr>
            <a:xfrm>
              <a:off x="1957480" y="701213"/>
              <a:ext cx="20400" cy="4200"/>
            </a:xfrm>
            <a:prstGeom prst="rect">
              <a:avLst/>
            </a:prstGeom>
            <a:noFill/>
            <a:ln>
              <a:noFill/>
            </a:ln>
          </p:spPr>
          <p:txBody>
            <a:bodyPr anchorCtr="0" anchor="ctr" bIns="0" lIns="12700" spcFirstLastPara="1" rIns="12700" wrap="square" tIns="0">
              <a:noAutofit/>
            </a:bodyPr>
            <a:lstStyle/>
            <a:p>
              <a:pPr indent="0" lvl="0" marL="0" marR="0" rtl="0" algn="ctr">
                <a:lnSpc>
                  <a:spcPct val="90000"/>
                </a:lnSpc>
                <a:spcBef>
                  <a:spcPts val="0"/>
                </a:spcBef>
                <a:spcAft>
                  <a:spcPts val="0"/>
                </a:spcAft>
                <a:buClr>
                  <a:schemeClr val="dk1"/>
                </a:buClr>
                <a:buSzPts val="500"/>
                <a:buFont typeface="Arial"/>
                <a:buNone/>
              </a:pPr>
              <a:r>
                <a:t/>
              </a:r>
              <a:endParaRPr sz="500">
                <a:solidFill>
                  <a:schemeClr val="dk1"/>
                </a:solidFill>
                <a:latin typeface="Arial"/>
                <a:ea typeface="Arial"/>
                <a:cs typeface="Arial"/>
                <a:sym typeface="Arial"/>
              </a:endParaRPr>
            </a:p>
          </p:txBody>
        </p:sp>
        <p:sp>
          <p:nvSpPr>
            <p:cNvPr id="156" name="Google Shape;156;p18"/>
            <p:cNvSpPr/>
            <p:nvPr/>
          </p:nvSpPr>
          <p:spPr>
            <a:xfrm>
              <a:off x="6777" y="171055"/>
              <a:ext cx="1773900" cy="1064400"/>
            </a:xfrm>
            <a:prstGeom prst="rect">
              <a:avLst/>
            </a:prstGeom>
            <a:solidFill>
              <a:srgbClr val="E97131"/>
            </a:solidFill>
            <a:ln cap="flat" cmpd="sng" w="1905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18"/>
            <p:cNvSpPr txBox="1"/>
            <p:nvPr/>
          </p:nvSpPr>
          <p:spPr>
            <a:xfrm>
              <a:off x="6777" y="171055"/>
              <a:ext cx="1773900" cy="1064400"/>
            </a:xfrm>
            <a:prstGeom prst="rect">
              <a:avLst/>
            </a:prstGeom>
            <a:noFill/>
            <a:ln>
              <a:noFill/>
            </a:ln>
          </p:spPr>
          <p:txBody>
            <a:bodyPr anchorCtr="0" anchor="ctr" bIns="91225" lIns="86925" spcFirstLastPara="1" rIns="86925" wrap="square" tIns="91225">
              <a:noAutofit/>
            </a:bodyPr>
            <a:lstStyle/>
            <a:p>
              <a:pPr indent="0" lvl="0" marL="0" marR="0" rtl="0" algn="ctr">
                <a:lnSpc>
                  <a:spcPct val="90000"/>
                </a:lnSpc>
                <a:spcBef>
                  <a:spcPts val="0"/>
                </a:spcBef>
                <a:spcAft>
                  <a:spcPts val="0"/>
                </a:spcAft>
                <a:buClr>
                  <a:schemeClr val="dk1"/>
                </a:buClr>
                <a:buSzPts val="6200"/>
                <a:buFont typeface="Arial"/>
                <a:buNone/>
              </a:pPr>
              <a:r>
                <a:t/>
              </a:r>
              <a:endParaRPr sz="6200">
                <a:solidFill>
                  <a:schemeClr val="lt1"/>
                </a:solidFill>
                <a:latin typeface="Arial"/>
                <a:ea typeface="Arial"/>
                <a:cs typeface="Arial"/>
                <a:sym typeface="Arial"/>
              </a:endParaRPr>
            </a:p>
          </p:txBody>
        </p:sp>
        <p:sp>
          <p:nvSpPr>
            <p:cNvPr id="158" name="Google Shape;158;p18"/>
            <p:cNvSpPr/>
            <p:nvPr/>
          </p:nvSpPr>
          <p:spPr>
            <a:xfrm>
              <a:off x="3960984" y="657533"/>
              <a:ext cx="377400" cy="91500"/>
            </a:xfrm>
            <a:custGeom>
              <a:rect b="b" l="l" r="r" t="t"/>
              <a:pathLst>
                <a:path extrusionOk="0" h="120000" w="120000">
                  <a:moveTo>
                    <a:pt x="0" y="60000"/>
                  </a:moveTo>
                  <a:lnTo>
                    <a:pt x="120000" y="60000"/>
                  </a:lnTo>
                </a:path>
              </a:pathLst>
            </a:custGeom>
            <a:noFill/>
            <a:ln cap="flat" cmpd="sng" w="12700">
              <a:solidFill>
                <a:srgbClr val="176B22"/>
              </a:solidFill>
              <a:prstDash val="solid"/>
              <a:miter lim="800000"/>
              <a:headEnd len="sm" w="sm" type="none"/>
              <a:tailEnd len="med" w="med" type="stealth"/>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p18"/>
            <p:cNvSpPr txBox="1"/>
            <p:nvPr/>
          </p:nvSpPr>
          <p:spPr>
            <a:xfrm>
              <a:off x="4139493" y="701213"/>
              <a:ext cx="20400" cy="4200"/>
            </a:xfrm>
            <a:prstGeom prst="rect">
              <a:avLst/>
            </a:prstGeom>
            <a:noFill/>
            <a:ln>
              <a:noFill/>
            </a:ln>
          </p:spPr>
          <p:txBody>
            <a:bodyPr anchorCtr="0" anchor="ctr" bIns="0" lIns="12700" spcFirstLastPara="1" rIns="12700" wrap="square" tIns="0">
              <a:noAutofit/>
            </a:bodyPr>
            <a:lstStyle/>
            <a:p>
              <a:pPr indent="0" lvl="0" marL="0" marR="0" rtl="0" algn="ctr">
                <a:lnSpc>
                  <a:spcPct val="90000"/>
                </a:lnSpc>
                <a:spcBef>
                  <a:spcPts val="0"/>
                </a:spcBef>
                <a:spcAft>
                  <a:spcPts val="0"/>
                </a:spcAft>
                <a:buClr>
                  <a:schemeClr val="dk1"/>
                </a:buClr>
                <a:buSzPts val="500"/>
                <a:buFont typeface="Arial"/>
                <a:buNone/>
              </a:pPr>
              <a:r>
                <a:t/>
              </a:r>
              <a:endParaRPr sz="500">
                <a:solidFill>
                  <a:schemeClr val="dk1"/>
                </a:solidFill>
                <a:latin typeface="Arial"/>
                <a:ea typeface="Arial"/>
                <a:cs typeface="Arial"/>
                <a:sym typeface="Arial"/>
              </a:endParaRPr>
            </a:p>
          </p:txBody>
        </p:sp>
        <p:sp>
          <p:nvSpPr>
            <p:cNvPr id="160" name="Google Shape;160;p18"/>
            <p:cNvSpPr/>
            <p:nvPr/>
          </p:nvSpPr>
          <p:spPr>
            <a:xfrm>
              <a:off x="2188790" y="171055"/>
              <a:ext cx="1773900" cy="1064400"/>
            </a:xfrm>
            <a:prstGeom prst="rect">
              <a:avLst/>
            </a:prstGeom>
            <a:solidFill>
              <a:srgbClr val="176B22"/>
            </a:solidFill>
            <a:ln cap="flat" cmpd="sng" w="1905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18"/>
            <p:cNvSpPr txBox="1"/>
            <p:nvPr/>
          </p:nvSpPr>
          <p:spPr>
            <a:xfrm>
              <a:off x="2188790" y="171055"/>
              <a:ext cx="1773900" cy="1064400"/>
            </a:xfrm>
            <a:prstGeom prst="rect">
              <a:avLst/>
            </a:prstGeom>
            <a:noFill/>
            <a:ln>
              <a:noFill/>
            </a:ln>
          </p:spPr>
          <p:txBody>
            <a:bodyPr anchorCtr="0" anchor="ctr" bIns="91225" lIns="86925" spcFirstLastPara="1" rIns="86925" wrap="square" tIns="91225">
              <a:noAutofit/>
            </a:bodyPr>
            <a:lstStyle/>
            <a:p>
              <a:pPr indent="0" lvl="0" marL="0" marR="0" rtl="0" algn="ctr">
                <a:lnSpc>
                  <a:spcPct val="90000"/>
                </a:lnSpc>
                <a:spcBef>
                  <a:spcPts val="0"/>
                </a:spcBef>
                <a:spcAft>
                  <a:spcPts val="0"/>
                </a:spcAft>
                <a:buClr>
                  <a:schemeClr val="dk1"/>
                </a:buClr>
                <a:buSzPts val="6200"/>
                <a:buFont typeface="Arial"/>
                <a:buNone/>
              </a:pPr>
              <a:r>
                <a:t/>
              </a:r>
              <a:endParaRPr sz="6200">
                <a:solidFill>
                  <a:schemeClr val="lt1"/>
                </a:solidFill>
                <a:latin typeface="Arial"/>
                <a:ea typeface="Arial"/>
                <a:cs typeface="Arial"/>
                <a:sym typeface="Arial"/>
              </a:endParaRPr>
            </a:p>
          </p:txBody>
        </p:sp>
        <p:sp>
          <p:nvSpPr>
            <p:cNvPr id="162" name="Google Shape;162;p18"/>
            <p:cNvSpPr/>
            <p:nvPr/>
          </p:nvSpPr>
          <p:spPr>
            <a:xfrm>
              <a:off x="6142997" y="657533"/>
              <a:ext cx="377400" cy="91500"/>
            </a:xfrm>
            <a:custGeom>
              <a:rect b="b" l="l" r="r" t="t"/>
              <a:pathLst>
                <a:path extrusionOk="0" h="120000" w="120000">
                  <a:moveTo>
                    <a:pt x="0" y="60000"/>
                  </a:moveTo>
                  <a:lnTo>
                    <a:pt x="120000" y="60000"/>
                  </a:lnTo>
                </a:path>
              </a:pathLst>
            </a:custGeom>
            <a:noFill/>
            <a:ln cap="flat" cmpd="sng" w="12700">
              <a:solidFill>
                <a:srgbClr val="0C9ED5"/>
              </a:solidFill>
              <a:prstDash val="solid"/>
              <a:miter lim="800000"/>
              <a:headEnd len="sm" w="sm" type="none"/>
              <a:tailEnd len="med" w="med" type="stealth"/>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18"/>
            <p:cNvSpPr txBox="1"/>
            <p:nvPr/>
          </p:nvSpPr>
          <p:spPr>
            <a:xfrm>
              <a:off x="6321505" y="701213"/>
              <a:ext cx="20400" cy="4200"/>
            </a:xfrm>
            <a:prstGeom prst="rect">
              <a:avLst/>
            </a:prstGeom>
            <a:noFill/>
            <a:ln>
              <a:noFill/>
            </a:ln>
          </p:spPr>
          <p:txBody>
            <a:bodyPr anchorCtr="0" anchor="ctr" bIns="0" lIns="12700" spcFirstLastPara="1" rIns="12700" wrap="square" tIns="0">
              <a:noAutofit/>
            </a:bodyPr>
            <a:lstStyle/>
            <a:p>
              <a:pPr indent="0" lvl="0" marL="0" marR="0" rtl="0" algn="ctr">
                <a:lnSpc>
                  <a:spcPct val="90000"/>
                </a:lnSpc>
                <a:spcBef>
                  <a:spcPts val="0"/>
                </a:spcBef>
                <a:spcAft>
                  <a:spcPts val="0"/>
                </a:spcAft>
                <a:buClr>
                  <a:schemeClr val="dk1"/>
                </a:buClr>
                <a:buSzPts val="500"/>
                <a:buFont typeface="Arial"/>
                <a:buNone/>
              </a:pPr>
              <a:r>
                <a:t/>
              </a:r>
              <a:endParaRPr sz="500">
                <a:solidFill>
                  <a:schemeClr val="dk1"/>
                </a:solidFill>
                <a:latin typeface="Arial"/>
                <a:ea typeface="Arial"/>
                <a:cs typeface="Arial"/>
                <a:sym typeface="Arial"/>
              </a:endParaRPr>
            </a:p>
          </p:txBody>
        </p:sp>
        <p:sp>
          <p:nvSpPr>
            <p:cNvPr id="164" name="Google Shape;164;p18"/>
            <p:cNvSpPr/>
            <p:nvPr/>
          </p:nvSpPr>
          <p:spPr>
            <a:xfrm>
              <a:off x="4370802" y="171055"/>
              <a:ext cx="1773900" cy="1064400"/>
            </a:xfrm>
            <a:prstGeom prst="rect">
              <a:avLst/>
            </a:prstGeom>
            <a:solidFill>
              <a:srgbClr val="0C9ED5"/>
            </a:solidFill>
            <a:ln cap="flat" cmpd="sng" w="1905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18"/>
            <p:cNvSpPr txBox="1"/>
            <p:nvPr/>
          </p:nvSpPr>
          <p:spPr>
            <a:xfrm>
              <a:off x="4370802" y="171055"/>
              <a:ext cx="1773900" cy="1064400"/>
            </a:xfrm>
            <a:prstGeom prst="rect">
              <a:avLst/>
            </a:prstGeom>
            <a:noFill/>
            <a:ln>
              <a:noFill/>
            </a:ln>
          </p:spPr>
          <p:txBody>
            <a:bodyPr anchorCtr="0" anchor="ctr" bIns="91225" lIns="86925" spcFirstLastPara="1" rIns="86925" wrap="square" tIns="91225">
              <a:noAutofit/>
            </a:bodyPr>
            <a:lstStyle/>
            <a:p>
              <a:pPr indent="0" lvl="0" marL="0" marR="0" rtl="0" algn="ctr">
                <a:lnSpc>
                  <a:spcPct val="90000"/>
                </a:lnSpc>
                <a:spcBef>
                  <a:spcPts val="0"/>
                </a:spcBef>
                <a:spcAft>
                  <a:spcPts val="0"/>
                </a:spcAft>
                <a:buClr>
                  <a:schemeClr val="dk1"/>
                </a:buClr>
                <a:buSzPts val="6200"/>
                <a:buFont typeface="Arial"/>
                <a:buNone/>
              </a:pPr>
              <a:r>
                <a:t/>
              </a:r>
              <a:endParaRPr sz="6200">
                <a:solidFill>
                  <a:schemeClr val="lt1"/>
                </a:solidFill>
                <a:latin typeface="Arial"/>
                <a:ea typeface="Arial"/>
                <a:cs typeface="Arial"/>
                <a:sym typeface="Arial"/>
              </a:endParaRPr>
            </a:p>
          </p:txBody>
        </p:sp>
        <p:sp>
          <p:nvSpPr>
            <p:cNvPr id="166" name="Google Shape;166;p18"/>
            <p:cNvSpPr/>
            <p:nvPr/>
          </p:nvSpPr>
          <p:spPr>
            <a:xfrm>
              <a:off x="8325009" y="657533"/>
              <a:ext cx="377400" cy="91500"/>
            </a:xfrm>
            <a:custGeom>
              <a:rect b="b" l="l" r="r" t="t"/>
              <a:pathLst>
                <a:path extrusionOk="0" h="120000" w="120000">
                  <a:moveTo>
                    <a:pt x="0" y="60000"/>
                  </a:moveTo>
                  <a:lnTo>
                    <a:pt x="120000" y="60000"/>
                  </a:lnTo>
                </a:path>
              </a:pathLst>
            </a:custGeom>
            <a:noFill/>
            <a:ln cap="flat" cmpd="sng" w="12700">
              <a:solidFill>
                <a:srgbClr val="A02891"/>
              </a:solidFill>
              <a:prstDash val="solid"/>
              <a:miter lim="800000"/>
              <a:headEnd len="sm" w="sm" type="none"/>
              <a:tailEnd len="med" w="med" type="stealth"/>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18"/>
            <p:cNvSpPr txBox="1"/>
            <p:nvPr/>
          </p:nvSpPr>
          <p:spPr>
            <a:xfrm>
              <a:off x="8503518" y="701213"/>
              <a:ext cx="20400" cy="4200"/>
            </a:xfrm>
            <a:prstGeom prst="rect">
              <a:avLst/>
            </a:prstGeom>
            <a:noFill/>
            <a:ln>
              <a:noFill/>
            </a:ln>
          </p:spPr>
          <p:txBody>
            <a:bodyPr anchorCtr="0" anchor="ctr" bIns="0" lIns="12700" spcFirstLastPara="1" rIns="12700" wrap="square" tIns="0">
              <a:noAutofit/>
            </a:bodyPr>
            <a:lstStyle/>
            <a:p>
              <a:pPr indent="0" lvl="0" marL="0" marR="0" rtl="0" algn="ctr">
                <a:lnSpc>
                  <a:spcPct val="90000"/>
                </a:lnSpc>
                <a:spcBef>
                  <a:spcPts val="0"/>
                </a:spcBef>
                <a:spcAft>
                  <a:spcPts val="0"/>
                </a:spcAft>
                <a:buClr>
                  <a:schemeClr val="dk1"/>
                </a:buClr>
                <a:buSzPts val="500"/>
                <a:buFont typeface="Arial"/>
                <a:buNone/>
              </a:pPr>
              <a:r>
                <a:t/>
              </a:r>
              <a:endParaRPr sz="500">
                <a:solidFill>
                  <a:schemeClr val="dk1"/>
                </a:solidFill>
                <a:latin typeface="Arial"/>
                <a:ea typeface="Arial"/>
                <a:cs typeface="Arial"/>
                <a:sym typeface="Arial"/>
              </a:endParaRPr>
            </a:p>
          </p:txBody>
        </p:sp>
        <p:sp>
          <p:nvSpPr>
            <p:cNvPr id="168" name="Google Shape;168;p18"/>
            <p:cNvSpPr/>
            <p:nvPr/>
          </p:nvSpPr>
          <p:spPr>
            <a:xfrm>
              <a:off x="6552815" y="171055"/>
              <a:ext cx="1773900" cy="1064400"/>
            </a:xfrm>
            <a:prstGeom prst="rect">
              <a:avLst/>
            </a:prstGeom>
            <a:solidFill>
              <a:srgbClr val="A02891"/>
            </a:solidFill>
            <a:ln cap="flat" cmpd="sng" w="1905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 name="Google Shape;169;p18"/>
            <p:cNvSpPr txBox="1"/>
            <p:nvPr/>
          </p:nvSpPr>
          <p:spPr>
            <a:xfrm>
              <a:off x="6552815" y="171055"/>
              <a:ext cx="1773900" cy="1064400"/>
            </a:xfrm>
            <a:prstGeom prst="rect">
              <a:avLst/>
            </a:prstGeom>
            <a:noFill/>
            <a:ln>
              <a:noFill/>
            </a:ln>
          </p:spPr>
          <p:txBody>
            <a:bodyPr anchorCtr="0" anchor="ctr" bIns="91225" lIns="86925" spcFirstLastPara="1" rIns="86925" wrap="square" tIns="91225">
              <a:noAutofit/>
            </a:bodyPr>
            <a:lstStyle/>
            <a:p>
              <a:pPr indent="0" lvl="0" marL="0" marR="0" rtl="0" algn="ctr">
                <a:lnSpc>
                  <a:spcPct val="90000"/>
                </a:lnSpc>
                <a:spcBef>
                  <a:spcPts val="0"/>
                </a:spcBef>
                <a:spcAft>
                  <a:spcPts val="0"/>
                </a:spcAft>
                <a:buClr>
                  <a:schemeClr val="dk1"/>
                </a:buClr>
                <a:buSzPts val="6200"/>
                <a:buFont typeface="Arial"/>
                <a:buNone/>
              </a:pPr>
              <a:r>
                <a:t/>
              </a:r>
              <a:endParaRPr sz="6200">
                <a:solidFill>
                  <a:schemeClr val="lt1"/>
                </a:solidFill>
                <a:latin typeface="Arial"/>
                <a:ea typeface="Arial"/>
                <a:cs typeface="Arial"/>
                <a:sym typeface="Arial"/>
              </a:endParaRPr>
            </a:p>
          </p:txBody>
        </p:sp>
        <p:sp>
          <p:nvSpPr>
            <p:cNvPr id="170" name="Google Shape;170;p18"/>
            <p:cNvSpPr/>
            <p:nvPr/>
          </p:nvSpPr>
          <p:spPr>
            <a:xfrm>
              <a:off x="893774" y="1233652"/>
              <a:ext cx="8728200" cy="377400"/>
            </a:xfrm>
            <a:custGeom>
              <a:rect b="b" l="l" r="r" t="t"/>
              <a:pathLst>
                <a:path extrusionOk="0" h="120000" w="120000">
                  <a:moveTo>
                    <a:pt x="120000" y="0"/>
                  </a:moveTo>
                  <a:lnTo>
                    <a:pt x="120000" y="65437"/>
                  </a:lnTo>
                  <a:lnTo>
                    <a:pt x="0" y="65437"/>
                  </a:lnTo>
                  <a:lnTo>
                    <a:pt x="0" y="120000"/>
                  </a:lnTo>
                </a:path>
              </a:pathLst>
            </a:custGeom>
            <a:noFill/>
            <a:ln cap="flat" cmpd="sng" w="12700">
              <a:solidFill>
                <a:srgbClr val="4EA62C"/>
              </a:solidFill>
              <a:prstDash val="solid"/>
              <a:miter lim="800000"/>
              <a:headEnd len="sm" w="sm" type="none"/>
              <a:tailEnd len="med" w="med" type="stealth"/>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18"/>
            <p:cNvSpPr txBox="1"/>
            <p:nvPr/>
          </p:nvSpPr>
          <p:spPr>
            <a:xfrm>
              <a:off x="5039360" y="1420321"/>
              <a:ext cx="436800" cy="4200"/>
            </a:xfrm>
            <a:prstGeom prst="rect">
              <a:avLst/>
            </a:prstGeom>
            <a:noFill/>
            <a:ln>
              <a:noFill/>
            </a:ln>
          </p:spPr>
          <p:txBody>
            <a:bodyPr anchorCtr="0" anchor="ctr" bIns="0" lIns="12700" spcFirstLastPara="1" rIns="12700" wrap="square" tIns="0">
              <a:noAutofit/>
            </a:bodyPr>
            <a:lstStyle/>
            <a:p>
              <a:pPr indent="0" lvl="0" marL="0" marR="0" rtl="0" algn="ctr">
                <a:lnSpc>
                  <a:spcPct val="90000"/>
                </a:lnSpc>
                <a:spcBef>
                  <a:spcPts val="0"/>
                </a:spcBef>
                <a:spcAft>
                  <a:spcPts val="0"/>
                </a:spcAft>
                <a:buClr>
                  <a:schemeClr val="dk1"/>
                </a:buClr>
                <a:buSzPts val="500"/>
                <a:buFont typeface="Arial"/>
                <a:buNone/>
              </a:pPr>
              <a:r>
                <a:t/>
              </a:r>
              <a:endParaRPr sz="500">
                <a:solidFill>
                  <a:schemeClr val="dk1"/>
                </a:solidFill>
                <a:latin typeface="Arial"/>
                <a:ea typeface="Arial"/>
                <a:cs typeface="Arial"/>
                <a:sym typeface="Arial"/>
              </a:endParaRPr>
            </a:p>
          </p:txBody>
        </p:sp>
        <p:sp>
          <p:nvSpPr>
            <p:cNvPr id="172" name="Google Shape;172;p18"/>
            <p:cNvSpPr/>
            <p:nvPr/>
          </p:nvSpPr>
          <p:spPr>
            <a:xfrm>
              <a:off x="8734828" y="171055"/>
              <a:ext cx="1773900" cy="1064400"/>
            </a:xfrm>
            <a:prstGeom prst="rect">
              <a:avLst/>
            </a:prstGeom>
            <a:solidFill>
              <a:srgbClr val="4EA62C"/>
            </a:solidFill>
            <a:ln cap="flat" cmpd="sng" w="1905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18"/>
            <p:cNvSpPr txBox="1"/>
            <p:nvPr/>
          </p:nvSpPr>
          <p:spPr>
            <a:xfrm>
              <a:off x="8734828" y="171055"/>
              <a:ext cx="1773900" cy="1064400"/>
            </a:xfrm>
            <a:prstGeom prst="rect">
              <a:avLst/>
            </a:prstGeom>
            <a:noFill/>
            <a:ln>
              <a:noFill/>
            </a:ln>
          </p:spPr>
          <p:txBody>
            <a:bodyPr anchorCtr="0" anchor="ctr" bIns="91225" lIns="86925" spcFirstLastPara="1" rIns="86925" wrap="square" tIns="91225">
              <a:noAutofit/>
            </a:bodyPr>
            <a:lstStyle/>
            <a:p>
              <a:pPr indent="0" lvl="0" marL="0" marR="0" rtl="0" algn="ctr">
                <a:lnSpc>
                  <a:spcPct val="90000"/>
                </a:lnSpc>
                <a:spcBef>
                  <a:spcPts val="0"/>
                </a:spcBef>
                <a:spcAft>
                  <a:spcPts val="0"/>
                </a:spcAft>
                <a:buClr>
                  <a:schemeClr val="dk1"/>
                </a:buClr>
                <a:buSzPts val="6200"/>
                <a:buFont typeface="Arial"/>
                <a:buNone/>
              </a:pPr>
              <a:r>
                <a:t/>
              </a:r>
              <a:endParaRPr sz="6200">
                <a:solidFill>
                  <a:schemeClr val="lt1"/>
                </a:solidFill>
                <a:latin typeface="Arial"/>
                <a:ea typeface="Arial"/>
                <a:cs typeface="Arial"/>
                <a:sym typeface="Arial"/>
              </a:endParaRPr>
            </a:p>
          </p:txBody>
        </p:sp>
        <p:sp>
          <p:nvSpPr>
            <p:cNvPr id="174" name="Google Shape;174;p18"/>
            <p:cNvSpPr/>
            <p:nvPr/>
          </p:nvSpPr>
          <p:spPr>
            <a:xfrm>
              <a:off x="1778971" y="2129949"/>
              <a:ext cx="377400" cy="91500"/>
            </a:xfrm>
            <a:custGeom>
              <a:rect b="b" l="l" r="r" t="t"/>
              <a:pathLst>
                <a:path extrusionOk="0" h="120000" w="120000">
                  <a:moveTo>
                    <a:pt x="0" y="60000"/>
                  </a:moveTo>
                  <a:lnTo>
                    <a:pt x="120000" y="60000"/>
                  </a:lnTo>
                </a:path>
              </a:pathLst>
            </a:custGeom>
            <a:noFill/>
            <a:ln cap="flat" cmpd="sng" w="12700">
              <a:solidFill>
                <a:srgbClr val="E97131"/>
              </a:solidFill>
              <a:prstDash val="solid"/>
              <a:miter lim="800000"/>
              <a:headEnd len="sm" w="sm" type="none"/>
              <a:tailEnd len="med" w="med" type="stealth"/>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p18"/>
            <p:cNvSpPr txBox="1"/>
            <p:nvPr/>
          </p:nvSpPr>
          <p:spPr>
            <a:xfrm>
              <a:off x="1957480" y="2173628"/>
              <a:ext cx="20400" cy="4200"/>
            </a:xfrm>
            <a:prstGeom prst="rect">
              <a:avLst/>
            </a:prstGeom>
            <a:noFill/>
            <a:ln>
              <a:noFill/>
            </a:ln>
          </p:spPr>
          <p:txBody>
            <a:bodyPr anchorCtr="0" anchor="ctr" bIns="0" lIns="12700" spcFirstLastPara="1" rIns="12700" wrap="square" tIns="0">
              <a:noAutofit/>
            </a:bodyPr>
            <a:lstStyle/>
            <a:p>
              <a:pPr indent="0" lvl="0" marL="0" marR="0" rtl="0" algn="ctr">
                <a:lnSpc>
                  <a:spcPct val="90000"/>
                </a:lnSpc>
                <a:spcBef>
                  <a:spcPts val="0"/>
                </a:spcBef>
                <a:spcAft>
                  <a:spcPts val="0"/>
                </a:spcAft>
                <a:buClr>
                  <a:schemeClr val="dk1"/>
                </a:buClr>
                <a:buSzPts val="500"/>
                <a:buFont typeface="Arial"/>
                <a:buNone/>
              </a:pPr>
              <a:r>
                <a:t/>
              </a:r>
              <a:endParaRPr sz="500">
                <a:solidFill>
                  <a:schemeClr val="dk1"/>
                </a:solidFill>
                <a:latin typeface="Arial"/>
                <a:ea typeface="Arial"/>
                <a:cs typeface="Arial"/>
                <a:sym typeface="Arial"/>
              </a:endParaRPr>
            </a:p>
          </p:txBody>
        </p:sp>
        <p:sp>
          <p:nvSpPr>
            <p:cNvPr id="176" name="Google Shape;176;p18"/>
            <p:cNvSpPr/>
            <p:nvPr/>
          </p:nvSpPr>
          <p:spPr>
            <a:xfrm>
              <a:off x="6777" y="1643470"/>
              <a:ext cx="1773900" cy="1064400"/>
            </a:xfrm>
            <a:prstGeom prst="rect">
              <a:avLst/>
            </a:prstGeom>
            <a:solidFill>
              <a:srgbClr val="E97131"/>
            </a:solidFill>
            <a:ln cap="flat" cmpd="sng" w="1905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18"/>
            <p:cNvSpPr txBox="1"/>
            <p:nvPr/>
          </p:nvSpPr>
          <p:spPr>
            <a:xfrm>
              <a:off x="6777" y="1643470"/>
              <a:ext cx="1773900" cy="1064400"/>
            </a:xfrm>
            <a:prstGeom prst="rect">
              <a:avLst/>
            </a:prstGeom>
            <a:noFill/>
            <a:ln>
              <a:noFill/>
            </a:ln>
          </p:spPr>
          <p:txBody>
            <a:bodyPr anchorCtr="0" anchor="ctr" bIns="91225" lIns="86925" spcFirstLastPara="1" rIns="86925" wrap="square" tIns="91225">
              <a:noAutofit/>
            </a:bodyPr>
            <a:lstStyle/>
            <a:p>
              <a:pPr indent="0" lvl="0" marL="0" marR="0" rtl="0" algn="ctr">
                <a:lnSpc>
                  <a:spcPct val="90000"/>
                </a:lnSpc>
                <a:spcBef>
                  <a:spcPts val="0"/>
                </a:spcBef>
                <a:spcAft>
                  <a:spcPts val="0"/>
                </a:spcAft>
                <a:buClr>
                  <a:schemeClr val="dk1"/>
                </a:buClr>
                <a:buSzPts val="6200"/>
                <a:buFont typeface="Arial"/>
                <a:buNone/>
              </a:pPr>
              <a:r>
                <a:t/>
              </a:r>
              <a:endParaRPr sz="6200">
                <a:solidFill>
                  <a:schemeClr val="lt1"/>
                </a:solidFill>
                <a:latin typeface="Arial"/>
                <a:ea typeface="Arial"/>
                <a:cs typeface="Arial"/>
                <a:sym typeface="Arial"/>
              </a:endParaRPr>
            </a:p>
          </p:txBody>
        </p:sp>
        <p:sp>
          <p:nvSpPr>
            <p:cNvPr id="178" name="Google Shape;178;p18"/>
            <p:cNvSpPr/>
            <p:nvPr/>
          </p:nvSpPr>
          <p:spPr>
            <a:xfrm>
              <a:off x="3960984" y="2129949"/>
              <a:ext cx="377400" cy="91500"/>
            </a:xfrm>
            <a:custGeom>
              <a:rect b="b" l="l" r="r" t="t"/>
              <a:pathLst>
                <a:path extrusionOk="0" h="120000" w="120000">
                  <a:moveTo>
                    <a:pt x="0" y="60000"/>
                  </a:moveTo>
                  <a:lnTo>
                    <a:pt x="120000" y="60000"/>
                  </a:lnTo>
                </a:path>
              </a:pathLst>
            </a:custGeom>
            <a:noFill/>
            <a:ln cap="flat" cmpd="sng" w="12700">
              <a:solidFill>
                <a:srgbClr val="176B22"/>
              </a:solidFill>
              <a:prstDash val="solid"/>
              <a:miter lim="800000"/>
              <a:headEnd len="sm" w="sm" type="none"/>
              <a:tailEnd len="med" w="med" type="stealth"/>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 name="Google Shape;179;p18"/>
            <p:cNvSpPr txBox="1"/>
            <p:nvPr/>
          </p:nvSpPr>
          <p:spPr>
            <a:xfrm>
              <a:off x="4139493" y="2173628"/>
              <a:ext cx="20400" cy="4200"/>
            </a:xfrm>
            <a:prstGeom prst="rect">
              <a:avLst/>
            </a:prstGeom>
            <a:noFill/>
            <a:ln>
              <a:noFill/>
            </a:ln>
          </p:spPr>
          <p:txBody>
            <a:bodyPr anchorCtr="0" anchor="ctr" bIns="0" lIns="12700" spcFirstLastPara="1" rIns="12700" wrap="square" tIns="0">
              <a:noAutofit/>
            </a:bodyPr>
            <a:lstStyle/>
            <a:p>
              <a:pPr indent="0" lvl="0" marL="0" marR="0" rtl="0" algn="ctr">
                <a:lnSpc>
                  <a:spcPct val="90000"/>
                </a:lnSpc>
                <a:spcBef>
                  <a:spcPts val="0"/>
                </a:spcBef>
                <a:spcAft>
                  <a:spcPts val="0"/>
                </a:spcAft>
                <a:buClr>
                  <a:schemeClr val="dk1"/>
                </a:buClr>
                <a:buSzPts val="500"/>
                <a:buFont typeface="Arial"/>
                <a:buNone/>
              </a:pPr>
              <a:r>
                <a:t/>
              </a:r>
              <a:endParaRPr sz="500">
                <a:solidFill>
                  <a:schemeClr val="dk1"/>
                </a:solidFill>
                <a:latin typeface="Arial"/>
                <a:ea typeface="Arial"/>
                <a:cs typeface="Arial"/>
                <a:sym typeface="Arial"/>
              </a:endParaRPr>
            </a:p>
          </p:txBody>
        </p:sp>
        <p:sp>
          <p:nvSpPr>
            <p:cNvPr id="180" name="Google Shape;180;p18"/>
            <p:cNvSpPr/>
            <p:nvPr/>
          </p:nvSpPr>
          <p:spPr>
            <a:xfrm>
              <a:off x="2188790" y="1643470"/>
              <a:ext cx="1773900" cy="1064400"/>
            </a:xfrm>
            <a:prstGeom prst="rect">
              <a:avLst/>
            </a:prstGeom>
            <a:solidFill>
              <a:srgbClr val="176B22"/>
            </a:solidFill>
            <a:ln cap="flat" cmpd="sng" w="1905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18"/>
            <p:cNvSpPr txBox="1"/>
            <p:nvPr/>
          </p:nvSpPr>
          <p:spPr>
            <a:xfrm>
              <a:off x="2188790" y="1643470"/>
              <a:ext cx="1773900" cy="1064400"/>
            </a:xfrm>
            <a:prstGeom prst="rect">
              <a:avLst/>
            </a:prstGeom>
            <a:noFill/>
            <a:ln>
              <a:noFill/>
            </a:ln>
          </p:spPr>
          <p:txBody>
            <a:bodyPr anchorCtr="0" anchor="ctr" bIns="91225" lIns="86925" spcFirstLastPara="1" rIns="86925" wrap="square" tIns="91225">
              <a:noAutofit/>
            </a:bodyPr>
            <a:lstStyle/>
            <a:p>
              <a:pPr indent="0" lvl="0" marL="0" marR="0" rtl="0" algn="ctr">
                <a:lnSpc>
                  <a:spcPct val="90000"/>
                </a:lnSpc>
                <a:spcBef>
                  <a:spcPts val="0"/>
                </a:spcBef>
                <a:spcAft>
                  <a:spcPts val="0"/>
                </a:spcAft>
                <a:buClr>
                  <a:schemeClr val="dk1"/>
                </a:buClr>
                <a:buSzPts val="6200"/>
                <a:buFont typeface="Arial"/>
                <a:buNone/>
              </a:pPr>
              <a:r>
                <a:t/>
              </a:r>
              <a:endParaRPr sz="6200">
                <a:solidFill>
                  <a:schemeClr val="lt1"/>
                </a:solidFill>
                <a:latin typeface="Arial"/>
                <a:ea typeface="Arial"/>
                <a:cs typeface="Arial"/>
                <a:sym typeface="Arial"/>
              </a:endParaRPr>
            </a:p>
          </p:txBody>
        </p:sp>
        <p:sp>
          <p:nvSpPr>
            <p:cNvPr id="182" name="Google Shape;182;p18"/>
            <p:cNvSpPr/>
            <p:nvPr/>
          </p:nvSpPr>
          <p:spPr>
            <a:xfrm>
              <a:off x="6142997" y="2129949"/>
              <a:ext cx="377400" cy="91500"/>
            </a:xfrm>
            <a:custGeom>
              <a:rect b="b" l="l" r="r" t="t"/>
              <a:pathLst>
                <a:path extrusionOk="0" h="120000" w="120000">
                  <a:moveTo>
                    <a:pt x="0" y="60000"/>
                  </a:moveTo>
                  <a:lnTo>
                    <a:pt x="120000" y="60000"/>
                  </a:lnTo>
                </a:path>
              </a:pathLst>
            </a:custGeom>
            <a:noFill/>
            <a:ln cap="flat" cmpd="sng" w="12700">
              <a:solidFill>
                <a:srgbClr val="0C9ED5"/>
              </a:solidFill>
              <a:prstDash val="solid"/>
              <a:miter lim="800000"/>
              <a:headEnd len="sm" w="sm" type="none"/>
              <a:tailEnd len="med" w="med" type="stealth"/>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18"/>
            <p:cNvSpPr txBox="1"/>
            <p:nvPr/>
          </p:nvSpPr>
          <p:spPr>
            <a:xfrm>
              <a:off x="6321505" y="2173628"/>
              <a:ext cx="20400" cy="4200"/>
            </a:xfrm>
            <a:prstGeom prst="rect">
              <a:avLst/>
            </a:prstGeom>
            <a:noFill/>
            <a:ln>
              <a:noFill/>
            </a:ln>
          </p:spPr>
          <p:txBody>
            <a:bodyPr anchorCtr="0" anchor="ctr" bIns="0" lIns="12700" spcFirstLastPara="1" rIns="12700" wrap="square" tIns="0">
              <a:noAutofit/>
            </a:bodyPr>
            <a:lstStyle/>
            <a:p>
              <a:pPr indent="0" lvl="0" marL="0" marR="0" rtl="0" algn="ctr">
                <a:lnSpc>
                  <a:spcPct val="90000"/>
                </a:lnSpc>
                <a:spcBef>
                  <a:spcPts val="0"/>
                </a:spcBef>
                <a:spcAft>
                  <a:spcPts val="0"/>
                </a:spcAft>
                <a:buClr>
                  <a:schemeClr val="dk1"/>
                </a:buClr>
                <a:buSzPts val="500"/>
                <a:buFont typeface="Arial"/>
                <a:buNone/>
              </a:pPr>
              <a:r>
                <a:t/>
              </a:r>
              <a:endParaRPr sz="500">
                <a:solidFill>
                  <a:schemeClr val="dk1"/>
                </a:solidFill>
                <a:latin typeface="Arial"/>
                <a:ea typeface="Arial"/>
                <a:cs typeface="Arial"/>
                <a:sym typeface="Arial"/>
              </a:endParaRPr>
            </a:p>
          </p:txBody>
        </p:sp>
        <p:sp>
          <p:nvSpPr>
            <p:cNvPr id="184" name="Google Shape;184;p18"/>
            <p:cNvSpPr/>
            <p:nvPr/>
          </p:nvSpPr>
          <p:spPr>
            <a:xfrm>
              <a:off x="4370802" y="1643470"/>
              <a:ext cx="1773900" cy="1064400"/>
            </a:xfrm>
            <a:prstGeom prst="rect">
              <a:avLst/>
            </a:prstGeom>
            <a:solidFill>
              <a:srgbClr val="0C9ED5"/>
            </a:solidFill>
            <a:ln cap="flat" cmpd="sng" w="1905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p18"/>
            <p:cNvSpPr txBox="1"/>
            <p:nvPr/>
          </p:nvSpPr>
          <p:spPr>
            <a:xfrm>
              <a:off x="4370802" y="1643470"/>
              <a:ext cx="1773900" cy="1064400"/>
            </a:xfrm>
            <a:prstGeom prst="rect">
              <a:avLst/>
            </a:prstGeom>
            <a:noFill/>
            <a:ln>
              <a:noFill/>
            </a:ln>
          </p:spPr>
          <p:txBody>
            <a:bodyPr anchorCtr="0" anchor="ctr" bIns="91225" lIns="86925" spcFirstLastPara="1" rIns="86925" wrap="square" tIns="91225">
              <a:noAutofit/>
            </a:bodyPr>
            <a:lstStyle/>
            <a:p>
              <a:pPr indent="0" lvl="0" marL="0" marR="0" rtl="0" algn="ctr">
                <a:lnSpc>
                  <a:spcPct val="90000"/>
                </a:lnSpc>
                <a:spcBef>
                  <a:spcPts val="0"/>
                </a:spcBef>
                <a:spcAft>
                  <a:spcPts val="0"/>
                </a:spcAft>
                <a:buClr>
                  <a:schemeClr val="dk1"/>
                </a:buClr>
                <a:buSzPts val="6200"/>
                <a:buFont typeface="Arial"/>
                <a:buNone/>
              </a:pPr>
              <a:r>
                <a:t/>
              </a:r>
              <a:endParaRPr sz="6200">
                <a:solidFill>
                  <a:schemeClr val="lt1"/>
                </a:solidFill>
                <a:latin typeface="Arial"/>
                <a:ea typeface="Arial"/>
                <a:cs typeface="Arial"/>
                <a:sym typeface="Arial"/>
              </a:endParaRPr>
            </a:p>
          </p:txBody>
        </p:sp>
        <p:sp>
          <p:nvSpPr>
            <p:cNvPr id="186" name="Google Shape;186;p18"/>
            <p:cNvSpPr/>
            <p:nvPr/>
          </p:nvSpPr>
          <p:spPr>
            <a:xfrm>
              <a:off x="8325009" y="2129949"/>
              <a:ext cx="377400" cy="91500"/>
            </a:xfrm>
            <a:custGeom>
              <a:rect b="b" l="l" r="r" t="t"/>
              <a:pathLst>
                <a:path extrusionOk="0" h="120000" w="120000">
                  <a:moveTo>
                    <a:pt x="0" y="60000"/>
                  </a:moveTo>
                  <a:lnTo>
                    <a:pt x="120000" y="60000"/>
                  </a:lnTo>
                </a:path>
              </a:pathLst>
            </a:custGeom>
            <a:noFill/>
            <a:ln cap="flat" cmpd="sng" w="12700">
              <a:solidFill>
                <a:srgbClr val="A02891"/>
              </a:solidFill>
              <a:prstDash val="solid"/>
              <a:miter lim="800000"/>
              <a:headEnd len="sm" w="sm" type="none"/>
              <a:tailEnd len="med" w="med" type="stealth"/>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18"/>
            <p:cNvSpPr txBox="1"/>
            <p:nvPr/>
          </p:nvSpPr>
          <p:spPr>
            <a:xfrm>
              <a:off x="8503518" y="2173628"/>
              <a:ext cx="20400" cy="4200"/>
            </a:xfrm>
            <a:prstGeom prst="rect">
              <a:avLst/>
            </a:prstGeom>
            <a:noFill/>
            <a:ln>
              <a:noFill/>
            </a:ln>
          </p:spPr>
          <p:txBody>
            <a:bodyPr anchorCtr="0" anchor="ctr" bIns="0" lIns="12700" spcFirstLastPara="1" rIns="12700" wrap="square" tIns="0">
              <a:noAutofit/>
            </a:bodyPr>
            <a:lstStyle/>
            <a:p>
              <a:pPr indent="0" lvl="0" marL="0" marR="0" rtl="0" algn="ctr">
                <a:lnSpc>
                  <a:spcPct val="90000"/>
                </a:lnSpc>
                <a:spcBef>
                  <a:spcPts val="0"/>
                </a:spcBef>
                <a:spcAft>
                  <a:spcPts val="0"/>
                </a:spcAft>
                <a:buClr>
                  <a:schemeClr val="dk1"/>
                </a:buClr>
                <a:buSzPts val="500"/>
                <a:buFont typeface="Arial"/>
                <a:buNone/>
              </a:pPr>
              <a:r>
                <a:t/>
              </a:r>
              <a:endParaRPr sz="500">
                <a:solidFill>
                  <a:schemeClr val="dk1"/>
                </a:solidFill>
                <a:latin typeface="Arial"/>
                <a:ea typeface="Arial"/>
                <a:cs typeface="Arial"/>
                <a:sym typeface="Arial"/>
              </a:endParaRPr>
            </a:p>
          </p:txBody>
        </p:sp>
        <p:sp>
          <p:nvSpPr>
            <p:cNvPr id="188" name="Google Shape;188;p18"/>
            <p:cNvSpPr/>
            <p:nvPr/>
          </p:nvSpPr>
          <p:spPr>
            <a:xfrm>
              <a:off x="6552815" y="1643470"/>
              <a:ext cx="1773900" cy="1064400"/>
            </a:xfrm>
            <a:prstGeom prst="rect">
              <a:avLst/>
            </a:prstGeom>
            <a:solidFill>
              <a:srgbClr val="A02891"/>
            </a:solidFill>
            <a:ln cap="flat" cmpd="sng" w="1905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p18"/>
            <p:cNvSpPr txBox="1"/>
            <p:nvPr/>
          </p:nvSpPr>
          <p:spPr>
            <a:xfrm>
              <a:off x="6552815" y="1643470"/>
              <a:ext cx="1773900" cy="1064400"/>
            </a:xfrm>
            <a:prstGeom prst="rect">
              <a:avLst/>
            </a:prstGeom>
            <a:noFill/>
            <a:ln>
              <a:noFill/>
            </a:ln>
          </p:spPr>
          <p:txBody>
            <a:bodyPr anchorCtr="0" anchor="ctr" bIns="91225" lIns="86925" spcFirstLastPara="1" rIns="86925" wrap="square" tIns="91225">
              <a:noAutofit/>
            </a:bodyPr>
            <a:lstStyle/>
            <a:p>
              <a:pPr indent="0" lvl="0" marL="0" marR="0" rtl="0" algn="ctr">
                <a:lnSpc>
                  <a:spcPct val="90000"/>
                </a:lnSpc>
                <a:spcBef>
                  <a:spcPts val="0"/>
                </a:spcBef>
                <a:spcAft>
                  <a:spcPts val="0"/>
                </a:spcAft>
                <a:buClr>
                  <a:schemeClr val="dk1"/>
                </a:buClr>
                <a:buSzPts val="6200"/>
                <a:buFont typeface="Arial"/>
                <a:buNone/>
              </a:pPr>
              <a:r>
                <a:t/>
              </a:r>
              <a:endParaRPr sz="6200">
                <a:solidFill>
                  <a:schemeClr val="lt1"/>
                </a:solidFill>
                <a:latin typeface="Arial"/>
                <a:ea typeface="Arial"/>
                <a:cs typeface="Arial"/>
                <a:sym typeface="Arial"/>
              </a:endParaRPr>
            </a:p>
          </p:txBody>
        </p:sp>
        <p:sp>
          <p:nvSpPr>
            <p:cNvPr id="190" name="Google Shape;190;p18"/>
            <p:cNvSpPr/>
            <p:nvPr/>
          </p:nvSpPr>
          <p:spPr>
            <a:xfrm>
              <a:off x="893774" y="2706067"/>
              <a:ext cx="8728200" cy="377400"/>
            </a:xfrm>
            <a:custGeom>
              <a:rect b="b" l="l" r="r" t="t"/>
              <a:pathLst>
                <a:path extrusionOk="0" h="120000" w="120000">
                  <a:moveTo>
                    <a:pt x="120000" y="0"/>
                  </a:moveTo>
                  <a:lnTo>
                    <a:pt x="120000" y="65437"/>
                  </a:lnTo>
                  <a:lnTo>
                    <a:pt x="0" y="65437"/>
                  </a:lnTo>
                  <a:lnTo>
                    <a:pt x="0" y="120000"/>
                  </a:lnTo>
                </a:path>
              </a:pathLst>
            </a:custGeom>
            <a:noFill/>
            <a:ln cap="flat" cmpd="sng" w="12700">
              <a:solidFill>
                <a:srgbClr val="4EA62C"/>
              </a:solidFill>
              <a:prstDash val="solid"/>
              <a:miter lim="800000"/>
              <a:headEnd len="sm" w="sm" type="none"/>
              <a:tailEnd len="med" w="med" type="stealth"/>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18"/>
            <p:cNvSpPr txBox="1"/>
            <p:nvPr/>
          </p:nvSpPr>
          <p:spPr>
            <a:xfrm>
              <a:off x="5039360" y="2892736"/>
              <a:ext cx="436800" cy="4200"/>
            </a:xfrm>
            <a:prstGeom prst="rect">
              <a:avLst/>
            </a:prstGeom>
            <a:noFill/>
            <a:ln>
              <a:noFill/>
            </a:ln>
          </p:spPr>
          <p:txBody>
            <a:bodyPr anchorCtr="0" anchor="ctr" bIns="0" lIns="12700" spcFirstLastPara="1" rIns="12700" wrap="square" tIns="0">
              <a:noAutofit/>
            </a:bodyPr>
            <a:lstStyle/>
            <a:p>
              <a:pPr indent="0" lvl="0" marL="0" marR="0" rtl="0" algn="ctr">
                <a:lnSpc>
                  <a:spcPct val="90000"/>
                </a:lnSpc>
                <a:spcBef>
                  <a:spcPts val="0"/>
                </a:spcBef>
                <a:spcAft>
                  <a:spcPts val="0"/>
                </a:spcAft>
                <a:buClr>
                  <a:schemeClr val="dk1"/>
                </a:buClr>
                <a:buSzPts val="500"/>
                <a:buFont typeface="Arial"/>
                <a:buNone/>
              </a:pPr>
              <a:r>
                <a:t/>
              </a:r>
              <a:endParaRPr sz="500">
                <a:solidFill>
                  <a:schemeClr val="dk1"/>
                </a:solidFill>
                <a:latin typeface="Arial"/>
                <a:ea typeface="Arial"/>
                <a:cs typeface="Arial"/>
                <a:sym typeface="Arial"/>
              </a:endParaRPr>
            </a:p>
          </p:txBody>
        </p:sp>
        <p:sp>
          <p:nvSpPr>
            <p:cNvPr id="192" name="Google Shape;192;p18"/>
            <p:cNvSpPr/>
            <p:nvPr/>
          </p:nvSpPr>
          <p:spPr>
            <a:xfrm>
              <a:off x="8734828" y="1643470"/>
              <a:ext cx="1773900" cy="1064400"/>
            </a:xfrm>
            <a:prstGeom prst="rect">
              <a:avLst/>
            </a:prstGeom>
            <a:solidFill>
              <a:srgbClr val="4EA62C"/>
            </a:solidFill>
            <a:ln cap="flat" cmpd="sng" w="1905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18"/>
            <p:cNvSpPr txBox="1"/>
            <p:nvPr/>
          </p:nvSpPr>
          <p:spPr>
            <a:xfrm>
              <a:off x="8734828" y="1643470"/>
              <a:ext cx="1773900" cy="1064400"/>
            </a:xfrm>
            <a:prstGeom prst="rect">
              <a:avLst/>
            </a:prstGeom>
            <a:noFill/>
            <a:ln>
              <a:noFill/>
            </a:ln>
          </p:spPr>
          <p:txBody>
            <a:bodyPr anchorCtr="0" anchor="ctr" bIns="91225" lIns="86925" spcFirstLastPara="1" rIns="86925" wrap="square" tIns="91225">
              <a:noAutofit/>
            </a:bodyPr>
            <a:lstStyle/>
            <a:p>
              <a:pPr indent="0" lvl="0" marL="0" marR="0" rtl="0" algn="ctr">
                <a:lnSpc>
                  <a:spcPct val="90000"/>
                </a:lnSpc>
                <a:spcBef>
                  <a:spcPts val="0"/>
                </a:spcBef>
                <a:spcAft>
                  <a:spcPts val="0"/>
                </a:spcAft>
                <a:buClr>
                  <a:schemeClr val="dk1"/>
                </a:buClr>
                <a:buSzPts val="6200"/>
                <a:buFont typeface="Arial"/>
                <a:buNone/>
              </a:pPr>
              <a:r>
                <a:t/>
              </a:r>
              <a:endParaRPr sz="6200">
                <a:solidFill>
                  <a:schemeClr val="lt1"/>
                </a:solidFill>
                <a:latin typeface="Arial"/>
                <a:ea typeface="Arial"/>
                <a:cs typeface="Arial"/>
                <a:sym typeface="Arial"/>
              </a:endParaRPr>
            </a:p>
          </p:txBody>
        </p:sp>
        <p:sp>
          <p:nvSpPr>
            <p:cNvPr id="194" name="Google Shape;194;p18"/>
            <p:cNvSpPr/>
            <p:nvPr/>
          </p:nvSpPr>
          <p:spPr>
            <a:xfrm>
              <a:off x="1778971" y="3602364"/>
              <a:ext cx="377400" cy="91500"/>
            </a:xfrm>
            <a:custGeom>
              <a:rect b="b" l="l" r="r" t="t"/>
              <a:pathLst>
                <a:path extrusionOk="0" h="120000" w="120000">
                  <a:moveTo>
                    <a:pt x="0" y="60000"/>
                  </a:moveTo>
                  <a:lnTo>
                    <a:pt x="120000" y="60000"/>
                  </a:lnTo>
                </a:path>
              </a:pathLst>
            </a:custGeom>
            <a:noFill/>
            <a:ln cap="flat" cmpd="sng" w="12700">
              <a:solidFill>
                <a:srgbClr val="E97131"/>
              </a:solidFill>
              <a:prstDash val="solid"/>
              <a:miter lim="800000"/>
              <a:headEnd len="sm" w="sm" type="none"/>
              <a:tailEnd len="med" w="med" type="stealth"/>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 name="Google Shape;195;p18"/>
            <p:cNvSpPr txBox="1"/>
            <p:nvPr/>
          </p:nvSpPr>
          <p:spPr>
            <a:xfrm>
              <a:off x="1957480" y="3646043"/>
              <a:ext cx="20400" cy="4200"/>
            </a:xfrm>
            <a:prstGeom prst="rect">
              <a:avLst/>
            </a:prstGeom>
            <a:noFill/>
            <a:ln>
              <a:noFill/>
            </a:ln>
          </p:spPr>
          <p:txBody>
            <a:bodyPr anchorCtr="0" anchor="ctr" bIns="0" lIns="12700" spcFirstLastPara="1" rIns="12700" wrap="square" tIns="0">
              <a:noAutofit/>
            </a:bodyPr>
            <a:lstStyle/>
            <a:p>
              <a:pPr indent="0" lvl="0" marL="0" marR="0" rtl="0" algn="ctr">
                <a:lnSpc>
                  <a:spcPct val="90000"/>
                </a:lnSpc>
                <a:spcBef>
                  <a:spcPts val="0"/>
                </a:spcBef>
                <a:spcAft>
                  <a:spcPts val="0"/>
                </a:spcAft>
                <a:buClr>
                  <a:schemeClr val="dk1"/>
                </a:buClr>
                <a:buSzPts val="500"/>
                <a:buFont typeface="Arial"/>
                <a:buNone/>
              </a:pPr>
              <a:r>
                <a:t/>
              </a:r>
              <a:endParaRPr sz="500">
                <a:solidFill>
                  <a:schemeClr val="dk1"/>
                </a:solidFill>
                <a:latin typeface="Arial"/>
                <a:ea typeface="Arial"/>
                <a:cs typeface="Arial"/>
                <a:sym typeface="Arial"/>
              </a:endParaRPr>
            </a:p>
          </p:txBody>
        </p:sp>
        <p:sp>
          <p:nvSpPr>
            <p:cNvPr id="196" name="Google Shape;196;p18"/>
            <p:cNvSpPr/>
            <p:nvPr/>
          </p:nvSpPr>
          <p:spPr>
            <a:xfrm>
              <a:off x="6777" y="3115885"/>
              <a:ext cx="1773900" cy="1064400"/>
            </a:xfrm>
            <a:prstGeom prst="rect">
              <a:avLst/>
            </a:prstGeom>
            <a:solidFill>
              <a:srgbClr val="E97131"/>
            </a:solidFill>
            <a:ln cap="flat" cmpd="sng" w="1905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18"/>
            <p:cNvSpPr txBox="1"/>
            <p:nvPr/>
          </p:nvSpPr>
          <p:spPr>
            <a:xfrm>
              <a:off x="6777" y="3115885"/>
              <a:ext cx="1773900" cy="1064400"/>
            </a:xfrm>
            <a:prstGeom prst="rect">
              <a:avLst/>
            </a:prstGeom>
            <a:noFill/>
            <a:ln>
              <a:noFill/>
            </a:ln>
          </p:spPr>
          <p:txBody>
            <a:bodyPr anchorCtr="0" anchor="ctr" bIns="91225" lIns="86925" spcFirstLastPara="1" rIns="86925" wrap="square" tIns="91225">
              <a:noAutofit/>
            </a:bodyPr>
            <a:lstStyle/>
            <a:p>
              <a:pPr indent="0" lvl="0" marL="0" marR="0" rtl="0" algn="ctr">
                <a:lnSpc>
                  <a:spcPct val="90000"/>
                </a:lnSpc>
                <a:spcBef>
                  <a:spcPts val="0"/>
                </a:spcBef>
                <a:spcAft>
                  <a:spcPts val="0"/>
                </a:spcAft>
                <a:buClr>
                  <a:schemeClr val="dk1"/>
                </a:buClr>
                <a:buSzPts val="6200"/>
                <a:buFont typeface="Arial"/>
                <a:buNone/>
              </a:pPr>
              <a:r>
                <a:t/>
              </a:r>
              <a:endParaRPr sz="6200">
                <a:solidFill>
                  <a:schemeClr val="lt1"/>
                </a:solidFill>
                <a:latin typeface="Arial"/>
                <a:ea typeface="Arial"/>
                <a:cs typeface="Arial"/>
                <a:sym typeface="Arial"/>
              </a:endParaRPr>
            </a:p>
          </p:txBody>
        </p:sp>
        <p:sp>
          <p:nvSpPr>
            <p:cNvPr id="198" name="Google Shape;198;p18"/>
            <p:cNvSpPr/>
            <p:nvPr/>
          </p:nvSpPr>
          <p:spPr>
            <a:xfrm>
              <a:off x="3960984" y="3602364"/>
              <a:ext cx="377400" cy="91500"/>
            </a:xfrm>
            <a:custGeom>
              <a:rect b="b" l="l" r="r" t="t"/>
              <a:pathLst>
                <a:path extrusionOk="0" h="120000" w="120000">
                  <a:moveTo>
                    <a:pt x="0" y="60000"/>
                  </a:moveTo>
                  <a:lnTo>
                    <a:pt x="120000" y="60000"/>
                  </a:lnTo>
                </a:path>
              </a:pathLst>
            </a:custGeom>
            <a:noFill/>
            <a:ln cap="flat" cmpd="sng" w="12700">
              <a:solidFill>
                <a:srgbClr val="176B22"/>
              </a:solidFill>
              <a:prstDash val="solid"/>
              <a:miter lim="800000"/>
              <a:headEnd len="sm" w="sm" type="none"/>
              <a:tailEnd len="med" w="med" type="stealth"/>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 name="Google Shape;199;p18"/>
            <p:cNvSpPr txBox="1"/>
            <p:nvPr/>
          </p:nvSpPr>
          <p:spPr>
            <a:xfrm>
              <a:off x="4139493" y="3646043"/>
              <a:ext cx="20400" cy="4200"/>
            </a:xfrm>
            <a:prstGeom prst="rect">
              <a:avLst/>
            </a:prstGeom>
            <a:noFill/>
            <a:ln>
              <a:noFill/>
            </a:ln>
          </p:spPr>
          <p:txBody>
            <a:bodyPr anchorCtr="0" anchor="ctr" bIns="0" lIns="12700" spcFirstLastPara="1" rIns="12700" wrap="square" tIns="0">
              <a:noAutofit/>
            </a:bodyPr>
            <a:lstStyle/>
            <a:p>
              <a:pPr indent="0" lvl="0" marL="0" marR="0" rtl="0" algn="ctr">
                <a:lnSpc>
                  <a:spcPct val="90000"/>
                </a:lnSpc>
                <a:spcBef>
                  <a:spcPts val="0"/>
                </a:spcBef>
                <a:spcAft>
                  <a:spcPts val="0"/>
                </a:spcAft>
                <a:buClr>
                  <a:schemeClr val="dk1"/>
                </a:buClr>
                <a:buSzPts val="500"/>
                <a:buFont typeface="Arial"/>
                <a:buNone/>
              </a:pPr>
              <a:r>
                <a:t/>
              </a:r>
              <a:endParaRPr sz="500">
                <a:solidFill>
                  <a:schemeClr val="dk1"/>
                </a:solidFill>
                <a:latin typeface="Arial"/>
                <a:ea typeface="Arial"/>
                <a:cs typeface="Arial"/>
                <a:sym typeface="Arial"/>
              </a:endParaRPr>
            </a:p>
          </p:txBody>
        </p:sp>
        <p:sp>
          <p:nvSpPr>
            <p:cNvPr id="200" name="Google Shape;200;p18"/>
            <p:cNvSpPr/>
            <p:nvPr/>
          </p:nvSpPr>
          <p:spPr>
            <a:xfrm>
              <a:off x="2188790" y="3115885"/>
              <a:ext cx="1773900" cy="1064400"/>
            </a:xfrm>
            <a:prstGeom prst="rect">
              <a:avLst/>
            </a:prstGeom>
            <a:solidFill>
              <a:srgbClr val="176B22"/>
            </a:solidFill>
            <a:ln cap="flat" cmpd="sng" w="1905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18"/>
            <p:cNvSpPr txBox="1"/>
            <p:nvPr/>
          </p:nvSpPr>
          <p:spPr>
            <a:xfrm>
              <a:off x="2188790" y="3115885"/>
              <a:ext cx="1773900" cy="1064400"/>
            </a:xfrm>
            <a:prstGeom prst="rect">
              <a:avLst/>
            </a:prstGeom>
            <a:noFill/>
            <a:ln>
              <a:noFill/>
            </a:ln>
          </p:spPr>
          <p:txBody>
            <a:bodyPr anchorCtr="0" anchor="ctr" bIns="91225" lIns="86925" spcFirstLastPara="1" rIns="86925" wrap="square" tIns="91225">
              <a:noAutofit/>
            </a:bodyPr>
            <a:lstStyle/>
            <a:p>
              <a:pPr indent="0" lvl="0" marL="0" marR="0" rtl="0" algn="ctr">
                <a:lnSpc>
                  <a:spcPct val="90000"/>
                </a:lnSpc>
                <a:spcBef>
                  <a:spcPts val="0"/>
                </a:spcBef>
                <a:spcAft>
                  <a:spcPts val="0"/>
                </a:spcAft>
                <a:buClr>
                  <a:schemeClr val="dk1"/>
                </a:buClr>
                <a:buSzPts val="6200"/>
                <a:buFont typeface="Arial"/>
                <a:buNone/>
              </a:pPr>
              <a:r>
                <a:t/>
              </a:r>
              <a:endParaRPr sz="6200">
                <a:solidFill>
                  <a:schemeClr val="lt1"/>
                </a:solidFill>
                <a:latin typeface="Arial"/>
                <a:ea typeface="Arial"/>
                <a:cs typeface="Arial"/>
                <a:sym typeface="Arial"/>
              </a:endParaRPr>
            </a:p>
          </p:txBody>
        </p:sp>
        <p:sp>
          <p:nvSpPr>
            <p:cNvPr id="202" name="Google Shape;202;p18"/>
            <p:cNvSpPr/>
            <p:nvPr/>
          </p:nvSpPr>
          <p:spPr>
            <a:xfrm>
              <a:off x="4370802" y="3115885"/>
              <a:ext cx="1958100" cy="1064400"/>
            </a:xfrm>
            <a:prstGeom prst="rect">
              <a:avLst/>
            </a:prstGeom>
            <a:solidFill>
              <a:srgbClr val="0C9ED5"/>
            </a:solidFill>
            <a:ln cap="flat" cmpd="sng" w="1905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06" name="Shape 206"/>
        <p:cNvGrpSpPr/>
        <p:nvPr/>
      </p:nvGrpSpPr>
      <p:grpSpPr>
        <a:xfrm>
          <a:off x="0" y="0"/>
          <a:ext cx="0" cy="0"/>
          <a:chOff x="0" y="0"/>
          <a:chExt cx="0" cy="0"/>
        </a:xfrm>
      </p:grpSpPr>
      <p:sp>
        <p:nvSpPr>
          <p:cNvPr id="207" name="Google Shape;207;p19"/>
          <p:cNvSpPr/>
          <p:nvPr/>
        </p:nvSpPr>
        <p:spPr>
          <a:xfrm>
            <a:off x="0" y="0"/>
            <a:ext cx="12191999" cy="6857365"/>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08" name="Google Shape;208;p19"/>
          <p:cNvSpPr/>
          <p:nvPr/>
        </p:nvSpPr>
        <p:spPr>
          <a:xfrm>
            <a:off x="640079" y="613954"/>
            <a:ext cx="10907487" cy="1894116"/>
          </a:xfrm>
          <a:prstGeom prst="rect">
            <a:avLst/>
          </a:prstGeom>
          <a:solidFill>
            <a:schemeClr val="lt1"/>
          </a:solidFill>
          <a:ln>
            <a:noFill/>
          </a:ln>
          <a:effectLst>
            <a:outerShdw blurRad="139700" rotWithShape="0" algn="t" dir="5400000" dist="127000">
              <a:srgbClr val="000000">
                <a:alpha val="1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09" name="Google Shape;209;p19"/>
          <p:cNvSpPr txBox="1"/>
          <p:nvPr>
            <p:ph type="title"/>
          </p:nvPr>
        </p:nvSpPr>
        <p:spPr>
          <a:xfrm>
            <a:off x="1043631" y="809898"/>
            <a:ext cx="9942716" cy="155448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800"/>
              <a:buFont typeface="Play"/>
              <a:buNone/>
            </a:pPr>
            <a:r>
              <a:rPr b="1" lang="en-US" sz="3100"/>
              <a:t>Describe</a:t>
            </a:r>
            <a:r>
              <a:rPr lang="en-US" sz="3100"/>
              <a:t> the Use Case as-if it was to your leadership team (1 page executive summary)</a:t>
            </a:r>
            <a:endParaRPr sz="3100"/>
          </a:p>
        </p:txBody>
      </p:sp>
      <p:sp>
        <p:nvSpPr>
          <p:cNvPr id="210" name="Google Shape;210;p19"/>
          <p:cNvSpPr txBox="1"/>
          <p:nvPr>
            <p:ph idx="1" type="body"/>
          </p:nvPr>
        </p:nvSpPr>
        <p:spPr>
          <a:xfrm>
            <a:off x="1045028" y="3017522"/>
            <a:ext cx="9941319" cy="3124658"/>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1600"/>
              <a:buNone/>
            </a:pPr>
            <a:r>
              <a:rPr lang="en-US" sz="1600"/>
              <a:t>The use case of remittances for a Legal Digital ID in Somalia involves utilizing the digital identity system to enhance the efficiency and security of money transfers from the Somali diaspora to their families back home. By linking remittances to a verifiable digital identity, the process becomes more streamlined and trustworthy, ensuring that funds reach the correct recipients with reduced risk of fraud or misidentification. This system also simplifies compliance with regulatory frameworks, as financial institutions can easily verify the identities of both senders and receivers, mitigating the risk of money laundering and other financial crimes. Additionally, integrating remittance recipients into the formal financial system through digital IDs can open up access to a broader range of financial services, such as savings accounts, microloans, and insurance, thereby promoting greater financial inclusion and economic stability in Somalia.</a:t>
            </a:r>
            <a:endParaRPr sz="2400"/>
          </a:p>
        </p:txBody>
      </p:sp>
      <p:cxnSp>
        <p:nvCxnSpPr>
          <p:cNvPr id="211" name="Google Shape;211;p19"/>
          <p:cNvCxnSpPr/>
          <p:nvPr/>
        </p:nvCxnSpPr>
        <p:spPr>
          <a:xfrm rot="10800000">
            <a:off x="838200" y="6485313"/>
            <a:ext cx="10515600" cy="0"/>
          </a:xfrm>
          <a:prstGeom prst="straightConnector1">
            <a:avLst/>
          </a:prstGeom>
          <a:noFill/>
          <a:ln cap="flat" cmpd="sng" w="57150">
            <a:solidFill>
              <a:schemeClr val="accent4"/>
            </a:solidFill>
            <a:prstDash val="solid"/>
            <a:miter lim="800000"/>
            <a:headEnd len="sm" w="sm" type="none"/>
            <a:tailEnd len="sm" w="sm" type="none"/>
          </a:ln>
        </p:spPr>
      </p:cxn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16" name="Shape 216"/>
        <p:cNvGrpSpPr/>
        <p:nvPr/>
      </p:nvGrpSpPr>
      <p:grpSpPr>
        <a:xfrm>
          <a:off x="0" y="0"/>
          <a:ext cx="0" cy="0"/>
          <a:chOff x="0" y="0"/>
          <a:chExt cx="0" cy="0"/>
        </a:xfrm>
      </p:grpSpPr>
      <p:sp>
        <p:nvSpPr>
          <p:cNvPr id="217" name="Google Shape;217;p20"/>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18" name="Google Shape;218;p20"/>
          <p:cNvSpPr txBox="1"/>
          <p:nvPr>
            <p:ph type="title"/>
          </p:nvPr>
        </p:nvSpPr>
        <p:spPr>
          <a:xfrm>
            <a:off x="655320" y="429030"/>
            <a:ext cx="2834640" cy="5457589"/>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000"/>
              <a:buFont typeface="Play"/>
              <a:buNone/>
            </a:pPr>
            <a:r>
              <a:rPr lang="en-US" sz="4000"/>
              <a:t>Map</a:t>
            </a:r>
            <a:r>
              <a:rPr lang="en-US" sz="4000"/>
              <a:t> the </a:t>
            </a:r>
            <a:r>
              <a:rPr b="1" lang="en-US" sz="4000"/>
              <a:t>Ideal</a:t>
            </a:r>
            <a:r>
              <a:rPr lang="en-US" sz="4000"/>
              <a:t> User Journey </a:t>
            </a:r>
            <a:r>
              <a:rPr lang="en-US" sz="2800"/>
              <a:t>(with foundational digital ID)</a:t>
            </a:r>
            <a:endParaRPr sz="3200"/>
          </a:p>
        </p:txBody>
      </p:sp>
      <p:sp>
        <p:nvSpPr>
          <p:cNvPr id="219" name="Google Shape;219;p20"/>
          <p:cNvSpPr/>
          <p:nvPr/>
        </p:nvSpPr>
        <p:spPr>
          <a:xfrm>
            <a:off x="655320" y="6112341"/>
            <a:ext cx="10835640" cy="18288"/>
          </a:xfrm>
          <a:prstGeom prst="rect">
            <a:avLst/>
          </a:prstGeom>
          <a:solidFill>
            <a:srgbClr val="D5D5D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20" name="Google Shape;220;p20"/>
          <p:cNvSpPr/>
          <p:nvPr/>
        </p:nvSpPr>
        <p:spPr>
          <a:xfrm rot="5400000">
            <a:off x="2045208" y="4686084"/>
            <a:ext cx="54864" cy="283464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grpSp>
        <p:nvGrpSpPr>
          <p:cNvPr id="221" name="Google Shape;221;p20"/>
          <p:cNvGrpSpPr/>
          <p:nvPr/>
        </p:nvGrpSpPr>
        <p:grpSpPr>
          <a:xfrm>
            <a:off x="4047360" y="728751"/>
            <a:ext cx="7440934" cy="4860263"/>
            <a:chOff x="5712" y="299721"/>
            <a:chExt cx="7440934" cy="4860263"/>
          </a:xfrm>
        </p:grpSpPr>
        <p:sp>
          <p:nvSpPr>
            <p:cNvPr id="222" name="Google Shape;222;p20"/>
            <p:cNvSpPr/>
            <p:nvPr/>
          </p:nvSpPr>
          <p:spPr>
            <a:xfrm>
              <a:off x="2154471" y="899169"/>
              <a:ext cx="464028" cy="91440"/>
            </a:xfrm>
            <a:custGeom>
              <a:rect b="b" l="l" r="r" t="t"/>
              <a:pathLst>
                <a:path extrusionOk="0" h="120000" w="120000">
                  <a:moveTo>
                    <a:pt x="0" y="60000"/>
                  </a:moveTo>
                  <a:lnTo>
                    <a:pt x="120000" y="60000"/>
                  </a:lnTo>
                </a:path>
              </a:pathLst>
            </a:custGeom>
            <a:noFill/>
            <a:ln cap="flat" cmpd="sng" w="12700">
              <a:solidFill>
                <a:srgbClr val="E97131"/>
              </a:solidFill>
              <a:prstDash val="solid"/>
              <a:miter lim="800000"/>
              <a:headEnd len="sm" w="sm" type="none"/>
              <a:tailEnd len="med" w="med" type="stealth"/>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 name="Google Shape;223;p20"/>
            <p:cNvSpPr txBox="1"/>
            <p:nvPr/>
          </p:nvSpPr>
          <p:spPr>
            <a:xfrm>
              <a:off x="2374120" y="942415"/>
              <a:ext cx="24731" cy="4946"/>
            </a:xfrm>
            <a:prstGeom prst="rect">
              <a:avLst/>
            </a:prstGeom>
            <a:noFill/>
            <a:ln>
              <a:noFill/>
            </a:ln>
          </p:spPr>
          <p:txBody>
            <a:bodyPr anchorCtr="0" anchor="ctr" bIns="0" lIns="12700" spcFirstLastPara="1" rIns="12700" wrap="square" tIns="0">
              <a:noAutofit/>
            </a:bodyPr>
            <a:lstStyle/>
            <a:p>
              <a:pPr indent="0" lvl="0" marL="0" marR="0" rtl="0" algn="ctr">
                <a:lnSpc>
                  <a:spcPct val="90000"/>
                </a:lnSpc>
                <a:spcBef>
                  <a:spcPts val="0"/>
                </a:spcBef>
                <a:spcAft>
                  <a:spcPts val="0"/>
                </a:spcAft>
                <a:buClr>
                  <a:schemeClr val="dk1"/>
                </a:buClr>
                <a:buSzPts val="500"/>
                <a:buFont typeface="Arial"/>
                <a:buNone/>
              </a:pPr>
              <a:r>
                <a:t/>
              </a:r>
              <a:endParaRPr sz="500">
                <a:solidFill>
                  <a:schemeClr val="dk1"/>
                </a:solidFill>
                <a:latin typeface="Arial"/>
                <a:ea typeface="Arial"/>
                <a:cs typeface="Arial"/>
                <a:sym typeface="Arial"/>
              </a:endParaRPr>
            </a:p>
          </p:txBody>
        </p:sp>
        <p:sp>
          <p:nvSpPr>
            <p:cNvPr id="224" name="Google Shape;224;p20"/>
            <p:cNvSpPr/>
            <p:nvPr/>
          </p:nvSpPr>
          <p:spPr>
            <a:xfrm>
              <a:off x="5712" y="299721"/>
              <a:ext cx="2150558" cy="1290335"/>
            </a:xfrm>
            <a:prstGeom prst="rect">
              <a:avLst/>
            </a:prstGeom>
            <a:solidFill>
              <a:srgbClr val="E97131"/>
            </a:solidFill>
            <a:ln cap="flat" cmpd="sng" w="1905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20"/>
            <p:cNvSpPr txBox="1"/>
            <p:nvPr/>
          </p:nvSpPr>
          <p:spPr>
            <a:xfrm>
              <a:off x="5712" y="299721"/>
              <a:ext cx="2150558" cy="1290335"/>
            </a:xfrm>
            <a:prstGeom prst="rect">
              <a:avLst/>
            </a:prstGeom>
            <a:noFill/>
            <a:ln>
              <a:noFill/>
            </a:ln>
          </p:spPr>
          <p:txBody>
            <a:bodyPr anchorCtr="0" anchor="ctr" bIns="110600" lIns="105375" spcFirstLastPara="1" rIns="105375" wrap="square" tIns="110600">
              <a:noAutofit/>
            </a:bodyPr>
            <a:lstStyle/>
            <a:p>
              <a:pPr indent="0" lvl="0" marL="0" marR="0" rtl="0" algn="ctr">
                <a:lnSpc>
                  <a:spcPct val="90000"/>
                </a:lnSpc>
                <a:spcBef>
                  <a:spcPts val="0"/>
                </a:spcBef>
                <a:spcAft>
                  <a:spcPts val="0"/>
                </a:spcAft>
                <a:buClr>
                  <a:schemeClr val="dk1"/>
                </a:buClr>
                <a:buSzPts val="6500"/>
                <a:buFont typeface="Arial"/>
                <a:buNone/>
              </a:pPr>
              <a:r>
                <a:t/>
              </a:r>
              <a:endParaRPr sz="6500">
                <a:solidFill>
                  <a:schemeClr val="lt1"/>
                </a:solidFill>
                <a:latin typeface="Arial"/>
                <a:ea typeface="Arial"/>
                <a:cs typeface="Arial"/>
                <a:sym typeface="Arial"/>
              </a:endParaRPr>
            </a:p>
          </p:txBody>
        </p:sp>
        <p:sp>
          <p:nvSpPr>
            <p:cNvPr id="226" name="Google Shape;226;p20"/>
            <p:cNvSpPr/>
            <p:nvPr/>
          </p:nvSpPr>
          <p:spPr>
            <a:xfrm>
              <a:off x="4799659" y="899169"/>
              <a:ext cx="464028" cy="91440"/>
            </a:xfrm>
            <a:custGeom>
              <a:rect b="b" l="l" r="r" t="t"/>
              <a:pathLst>
                <a:path extrusionOk="0" h="120000" w="120000">
                  <a:moveTo>
                    <a:pt x="0" y="60000"/>
                  </a:moveTo>
                  <a:lnTo>
                    <a:pt x="120000" y="60000"/>
                  </a:lnTo>
                </a:path>
              </a:pathLst>
            </a:custGeom>
            <a:noFill/>
            <a:ln cap="flat" cmpd="sng" w="12700">
              <a:solidFill>
                <a:srgbClr val="176B22"/>
              </a:solidFill>
              <a:prstDash val="solid"/>
              <a:miter lim="800000"/>
              <a:headEnd len="sm" w="sm" type="none"/>
              <a:tailEnd len="med" w="med" type="stealth"/>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20"/>
            <p:cNvSpPr txBox="1"/>
            <p:nvPr/>
          </p:nvSpPr>
          <p:spPr>
            <a:xfrm>
              <a:off x="5019308" y="942415"/>
              <a:ext cx="24731" cy="4946"/>
            </a:xfrm>
            <a:prstGeom prst="rect">
              <a:avLst/>
            </a:prstGeom>
            <a:noFill/>
            <a:ln>
              <a:noFill/>
            </a:ln>
          </p:spPr>
          <p:txBody>
            <a:bodyPr anchorCtr="0" anchor="ctr" bIns="0" lIns="12700" spcFirstLastPara="1" rIns="12700" wrap="square" tIns="0">
              <a:noAutofit/>
            </a:bodyPr>
            <a:lstStyle/>
            <a:p>
              <a:pPr indent="0" lvl="0" marL="0" marR="0" rtl="0" algn="ctr">
                <a:lnSpc>
                  <a:spcPct val="90000"/>
                </a:lnSpc>
                <a:spcBef>
                  <a:spcPts val="0"/>
                </a:spcBef>
                <a:spcAft>
                  <a:spcPts val="0"/>
                </a:spcAft>
                <a:buClr>
                  <a:schemeClr val="dk1"/>
                </a:buClr>
                <a:buSzPts val="500"/>
                <a:buFont typeface="Arial"/>
                <a:buNone/>
              </a:pPr>
              <a:r>
                <a:t/>
              </a:r>
              <a:endParaRPr sz="500">
                <a:solidFill>
                  <a:schemeClr val="dk1"/>
                </a:solidFill>
                <a:latin typeface="Arial"/>
                <a:ea typeface="Arial"/>
                <a:cs typeface="Arial"/>
                <a:sym typeface="Arial"/>
              </a:endParaRPr>
            </a:p>
          </p:txBody>
        </p:sp>
        <p:sp>
          <p:nvSpPr>
            <p:cNvPr id="228" name="Google Shape;228;p20"/>
            <p:cNvSpPr/>
            <p:nvPr/>
          </p:nvSpPr>
          <p:spPr>
            <a:xfrm>
              <a:off x="2650900" y="299721"/>
              <a:ext cx="2150558" cy="1290335"/>
            </a:xfrm>
            <a:prstGeom prst="rect">
              <a:avLst/>
            </a:prstGeom>
            <a:solidFill>
              <a:srgbClr val="176B22"/>
            </a:solidFill>
            <a:ln cap="flat" cmpd="sng" w="1905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 name="Google Shape;229;p20"/>
            <p:cNvSpPr txBox="1"/>
            <p:nvPr/>
          </p:nvSpPr>
          <p:spPr>
            <a:xfrm>
              <a:off x="2650900" y="299721"/>
              <a:ext cx="2150558" cy="1290335"/>
            </a:xfrm>
            <a:prstGeom prst="rect">
              <a:avLst/>
            </a:prstGeom>
            <a:noFill/>
            <a:ln>
              <a:noFill/>
            </a:ln>
          </p:spPr>
          <p:txBody>
            <a:bodyPr anchorCtr="0" anchor="ctr" bIns="110600" lIns="105375" spcFirstLastPara="1" rIns="105375" wrap="square" tIns="110600">
              <a:noAutofit/>
            </a:bodyPr>
            <a:lstStyle/>
            <a:p>
              <a:pPr indent="0" lvl="0" marL="0" marR="0" rtl="0" algn="ctr">
                <a:lnSpc>
                  <a:spcPct val="90000"/>
                </a:lnSpc>
                <a:spcBef>
                  <a:spcPts val="0"/>
                </a:spcBef>
                <a:spcAft>
                  <a:spcPts val="0"/>
                </a:spcAft>
                <a:buClr>
                  <a:schemeClr val="dk1"/>
                </a:buClr>
                <a:buSzPts val="6500"/>
                <a:buFont typeface="Arial"/>
                <a:buNone/>
              </a:pPr>
              <a:r>
                <a:t/>
              </a:r>
              <a:endParaRPr sz="6500">
                <a:solidFill>
                  <a:schemeClr val="lt1"/>
                </a:solidFill>
                <a:latin typeface="Arial"/>
                <a:ea typeface="Arial"/>
                <a:cs typeface="Arial"/>
                <a:sym typeface="Arial"/>
              </a:endParaRPr>
            </a:p>
          </p:txBody>
        </p:sp>
        <p:sp>
          <p:nvSpPr>
            <p:cNvPr id="230" name="Google Shape;230;p20"/>
            <p:cNvSpPr/>
            <p:nvPr/>
          </p:nvSpPr>
          <p:spPr>
            <a:xfrm>
              <a:off x="1080992" y="1588256"/>
              <a:ext cx="5290375" cy="464028"/>
            </a:xfrm>
            <a:custGeom>
              <a:rect b="b" l="l" r="r" t="t"/>
              <a:pathLst>
                <a:path extrusionOk="0" h="120000" w="120000">
                  <a:moveTo>
                    <a:pt x="120000" y="0"/>
                  </a:moveTo>
                  <a:lnTo>
                    <a:pt x="120000" y="64422"/>
                  </a:lnTo>
                  <a:lnTo>
                    <a:pt x="0" y="64422"/>
                  </a:lnTo>
                  <a:lnTo>
                    <a:pt x="0" y="120000"/>
                  </a:lnTo>
                </a:path>
              </a:pathLst>
            </a:custGeom>
            <a:noFill/>
            <a:ln cap="flat" cmpd="sng" w="12700">
              <a:solidFill>
                <a:srgbClr val="0C9ED5"/>
              </a:solidFill>
              <a:prstDash val="solid"/>
              <a:miter lim="800000"/>
              <a:headEnd len="sm" w="sm" type="none"/>
              <a:tailEnd len="med" w="med" type="stealth"/>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20"/>
            <p:cNvSpPr txBox="1"/>
            <p:nvPr/>
          </p:nvSpPr>
          <p:spPr>
            <a:xfrm>
              <a:off x="3593343" y="1817797"/>
              <a:ext cx="265672" cy="4946"/>
            </a:xfrm>
            <a:prstGeom prst="rect">
              <a:avLst/>
            </a:prstGeom>
            <a:noFill/>
            <a:ln>
              <a:noFill/>
            </a:ln>
          </p:spPr>
          <p:txBody>
            <a:bodyPr anchorCtr="0" anchor="ctr" bIns="0" lIns="12700" spcFirstLastPara="1" rIns="12700" wrap="square" tIns="0">
              <a:noAutofit/>
            </a:bodyPr>
            <a:lstStyle/>
            <a:p>
              <a:pPr indent="0" lvl="0" marL="0" marR="0" rtl="0" algn="ctr">
                <a:lnSpc>
                  <a:spcPct val="90000"/>
                </a:lnSpc>
                <a:spcBef>
                  <a:spcPts val="0"/>
                </a:spcBef>
                <a:spcAft>
                  <a:spcPts val="0"/>
                </a:spcAft>
                <a:buClr>
                  <a:schemeClr val="dk1"/>
                </a:buClr>
                <a:buSzPts val="500"/>
                <a:buFont typeface="Arial"/>
                <a:buNone/>
              </a:pPr>
              <a:r>
                <a:t/>
              </a:r>
              <a:endParaRPr sz="500">
                <a:solidFill>
                  <a:schemeClr val="dk1"/>
                </a:solidFill>
                <a:latin typeface="Arial"/>
                <a:ea typeface="Arial"/>
                <a:cs typeface="Arial"/>
                <a:sym typeface="Arial"/>
              </a:endParaRPr>
            </a:p>
          </p:txBody>
        </p:sp>
        <p:sp>
          <p:nvSpPr>
            <p:cNvPr id="232" name="Google Shape;232;p20"/>
            <p:cNvSpPr/>
            <p:nvPr/>
          </p:nvSpPr>
          <p:spPr>
            <a:xfrm>
              <a:off x="5296088" y="299721"/>
              <a:ext cx="2150558" cy="1290335"/>
            </a:xfrm>
            <a:prstGeom prst="rect">
              <a:avLst/>
            </a:prstGeom>
            <a:solidFill>
              <a:srgbClr val="0C9ED5"/>
            </a:solidFill>
            <a:ln cap="flat" cmpd="sng" w="1905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p20"/>
            <p:cNvSpPr txBox="1"/>
            <p:nvPr/>
          </p:nvSpPr>
          <p:spPr>
            <a:xfrm>
              <a:off x="5296088" y="299721"/>
              <a:ext cx="2150558" cy="1290335"/>
            </a:xfrm>
            <a:prstGeom prst="rect">
              <a:avLst/>
            </a:prstGeom>
            <a:noFill/>
            <a:ln>
              <a:noFill/>
            </a:ln>
          </p:spPr>
          <p:txBody>
            <a:bodyPr anchorCtr="0" anchor="ctr" bIns="110600" lIns="105375" spcFirstLastPara="1" rIns="105375" wrap="square" tIns="110600">
              <a:noAutofit/>
            </a:bodyPr>
            <a:lstStyle/>
            <a:p>
              <a:pPr indent="0" lvl="0" marL="0" marR="0" rtl="0" algn="ctr">
                <a:lnSpc>
                  <a:spcPct val="90000"/>
                </a:lnSpc>
                <a:spcBef>
                  <a:spcPts val="0"/>
                </a:spcBef>
                <a:spcAft>
                  <a:spcPts val="0"/>
                </a:spcAft>
                <a:buClr>
                  <a:schemeClr val="dk1"/>
                </a:buClr>
                <a:buSzPts val="6500"/>
                <a:buFont typeface="Arial"/>
                <a:buNone/>
              </a:pPr>
              <a:r>
                <a:t/>
              </a:r>
              <a:endParaRPr sz="6500">
                <a:solidFill>
                  <a:schemeClr val="lt1"/>
                </a:solidFill>
                <a:latin typeface="Arial"/>
                <a:ea typeface="Arial"/>
                <a:cs typeface="Arial"/>
                <a:sym typeface="Arial"/>
              </a:endParaRPr>
            </a:p>
          </p:txBody>
        </p:sp>
        <p:sp>
          <p:nvSpPr>
            <p:cNvPr id="234" name="Google Shape;234;p20"/>
            <p:cNvSpPr/>
            <p:nvPr/>
          </p:nvSpPr>
          <p:spPr>
            <a:xfrm>
              <a:off x="2154471" y="2684133"/>
              <a:ext cx="464028" cy="91440"/>
            </a:xfrm>
            <a:custGeom>
              <a:rect b="b" l="l" r="r" t="t"/>
              <a:pathLst>
                <a:path extrusionOk="0" h="120000" w="120000">
                  <a:moveTo>
                    <a:pt x="0" y="60000"/>
                  </a:moveTo>
                  <a:lnTo>
                    <a:pt x="120000" y="60000"/>
                  </a:lnTo>
                </a:path>
              </a:pathLst>
            </a:custGeom>
            <a:noFill/>
            <a:ln cap="flat" cmpd="sng" w="12700">
              <a:solidFill>
                <a:srgbClr val="A02891"/>
              </a:solidFill>
              <a:prstDash val="solid"/>
              <a:miter lim="800000"/>
              <a:headEnd len="sm" w="sm" type="none"/>
              <a:tailEnd len="med" w="med" type="stealth"/>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 name="Google Shape;235;p20"/>
            <p:cNvSpPr txBox="1"/>
            <p:nvPr/>
          </p:nvSpPr>
          <p:spPr>
            <a:xfrm>
              <a:off x="2374120" y="2727379"/>
              <a:ext cx="24731" cy="4946"/>
            </a:xfrm>
            <a:prstGeom prst="rect">
              <a:avLst/>
            </a:prstGeom>
            <a:noFill/>
            <a:ln>
              <a:noFill/>
            </a:ln>
          </p:spPr>
          <p:txBody>
            <a:bodyPr anchorCtr="0" anchor="ctr" bIns="0" lIns="12700" spcFirstLastPara="1" rIns="12700" wrap="square" tIns="0">
              <a:noAutofit/>
            </a:bodyPr>
            <a:lstStyle/>
            <a:p>
              <a:pPr indent="0" lvl="0" marL="0" marR="0" rtl="0" algn="ctr">
                <a:lnSpc>
                  <a:spcPct val="90000"/>
                </a:lnSpc>
                <a:spcBef>
                  <a:spcPts val="0"/>
                </a:spcBef>
                <a:spcAft>
                  <a:spcPts val="0"/>
                </a:spcAft>
                <a:buClr>
                  <a:schemeClr val="dk1"/>
                </a:buClr>
                <a:buSzPts val="500"/>
                <a:buFont typeface="Arial"/>
                <a:buNone/>
              </a:pPr>
              <a:r>
                <a:t/>
              </a:r>
              <a:endParaRPr sz="500">
                <a:solidFill>
                  <a:schemeClr val="dk1"/>
                </a:solidFill>
                <a:latin typeface="Arial"/>
                <a:ea typeface="Arial"/>
                <a:cs typeface="Arial"/>
                <a:sym typeface="Arial"/>
              </a:endParaRPr>
            </a:p>
          </p:txBody>
        </p:sp>
        <p:sp>
          <p:nvSpPr>
            <p:cNvPr id="236" name="Google Shape;236;p20"/>
            <p:cNvSpPr/>
            <p:nvPr/>
          </p:nvSpPr>
          <p:spPr>
            <a:xfrm>
              <a:off x="5712" y="2084685"/>
              <a:ext cx="2150558" cy="1290335"/>
            </a:xfrm>
            <a:prstGeom prst="rect">
              <a:avLst/>
            </a:prstGeom>
            <a:solidFill>
              <a:srgbClr val="A02891"/>
            </a:solidFill>
            <a:ln cap="flat" cmpd="sng" w="1905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p20"/>
            <p:cNvSpPr txBox="1"/>
            <p:nvPr/>
          </p:nvSpPr>
          <p:spPr>
            <a:xfrm>
              <a:off x="5712" y="2084685"/>
              <a:ext cx="2150558" cy="1290335"/>
            </a:xfrm>
            <a:prstGeom prst="rect">
              <a:avLst/>
            </a:prstGeom>
            <a:noFill/>
            <a:ln>
              <a:noFill/>
            </a:ln>
          </p:spPr>
          <p:txBody>
            <a:bodyPr anchorCtr="0" anchor="ctr" bIns="110600" lIns="105375" spcFirstLastPara="1" rIns="105375" wrap="square" tIns="110600">
              <a:noAutofit/>
            </a:bodyPr>
            <a:lstStyle/>
            <a:p>
              <a:pPr indent="0" lvl="0" marL="0" marR="0" rtl="0" algn="ctr">
                <a:lnSpc>
                  <a:spcPct val="90000"/>
                </a:lnSpc>
                <a:spcBef>
                  <a:spcPts val="0"/>
                </a:spcBef>
                <a:spcAft>
                  <a:spcPts val="0"/>
                </a:spcAft>
                <a:buClr>
                  <a:schemeClr val="dk1"/>
                </a:buClr>
                <a:buSzPts val="6500"/>
                <a:buFont typeface="Arial"/>
                <a:buNone/>
              </a:pPr>
              <a:r>
                <a:t/>
              </a:r>
              <a:endParaRPr sz="6500">
                <a:solidFill>
                  <a:schemeClr val="lt1"/>
                </a:solidFill>
                <a:latin typeface="Arial"/>
                <a:ea typeface="Arial"/>
                <a:cs typeface="Arial"/>
                <a:sym typeface="Arial"/>
              </a:endParaRPr>
            </a:p>
          </p:txBody>
        </p:sp>
        <p:sp>
          <p:nvSpPr>
            <p:cNvPr id="238" name="Google Shape;238;p20"/>
            <p:cNvSpPr/>
            <p:nvPr/>
          </p:nvSpPr>
          <p:spPr>
            <a:xfrm>
              <a:off x="4799659" y="2684133"/>
              <a:ext cx="464028" cy="91440"/>
            </a:xfrm>
            <a:custGeom>
              <a:rect b="b" l="l" r="r" t="t"/>
              <a:pathLst>
                <a:path extrusionOk="0" h="120000" w="120000">
                  <a:moveTo>
                    <a:pt x="0" y="60000"/>
                  </a:moveTo>
                  <a:lnTo>
                    <a:pt x="120000" y="60000"/>
                  </a:lnTo>
                </a:path>
              </a:pathLst>
            </a:custGeom>
            <a:noFill/>
            <a:ln cap="flat" cmpd="sng" w="12700">
              <a:solidFill>
                <a:srgbClr val="4EA62C"/>
              </a:solidFill>
              <a:prstDash val="solid"/>
              <a:miter lim="800000"/>
              <a:headEnd len="sm" w="sm" type="none"/>
              <a:tailEnd len="med" w="med" type="stealth"/>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 name="Google Shape;239;p20"/>
            <p:cNvSpPr txBox="1"/>
            <p:nvPr/>
          </p:nvSpPr>
          <p:spPr>
            <a:xfrm>
              <a:off x="5019308" y="2727379"/>
              <a:ext cx="24731" cy="4946"/>
            </a:xfrm>
            <a:prstGeom prst="rect">
              <a:avLst/>
            </a:prstGeom>
            <a:noFill/>
            <a:ln>
              <a:noFill/>
            </a:ln>
          </p:spPr>
          <p:txBody>
            <a:bodyPr anchorCtr="0" anchor="ctr" bIns="0" lIns="12700" spcFirstLastPara="1" rIns="12700" wrap="square" tIns="0">
              <a:noAutofit/>
            </a:bodyPr>
            <a:lstStyle/>
            <a:p>
              <a:pPr indent="0" lvl="0" marL="0" marR="0" rtl="0" algn="ctr">
                <a:lnSpc>
                  <a:spcPct val="90000"/>
                </a:lnSpc>
                <a:spcBef>
                  <a:spcPts val="0"/>
                </a:spcBef>
                <a:spcAft>
                  <a:spcPts val="0"/>
                </a:spcAft>
                <a:buClr>
                  <a:schemeClr val="dk1"/>
                </a:buClr>
                <a:buSzPts val="500"/>
                <a:buFont typeface="Arial"/>
                <a:buNone/>
              </a:pPr>
              <a:r>
                <a:t/>
              </a:r>
              <a:endParaRPr sz="500">
                <a:solidFill>
                  <a:schemeClr val="dk1"/>
                </a:solidFill>
                <a:latin typeface="Arial"/>
                <a:ea typeface="Arial"/>
                <a:cs typeface="Arial"/>
                <a:sym typeface="Arial"/>
              </a:endParaRPr>
            </a:p>
          </p:txBody>
        </p:sp>
        <p:sp>
          <p:nvSpPr>
            <p:cNvPr id="240" name="Google Shape;240;p20"/>
            <p:cNvSpPr/>
            <p:nvPr/>
          </p:nvSpPr>
          <p:spPr>
            <a:xfrm>
              <a:off x="2650900" y="2084685"/>
              <a:ext cx="2150558" cy="1290335"/>
            </a:xfrm>
            <a:prstGeom prst="rect">
              <a:avLst/>
            </a:prstGeom>
            <a:solidFill>
              <a:srgbClr val="4EA62C"/>
            </a:solidFill>
            <a:ln cap="flat" cmpd="sng" w="1905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20"/>
            <p:cNvSpPr txBox="1"/>
            <p:nvPr/>
          </p:nvSpPr>
          <p:spPr>
            <a:xfrm>
              <a:off x="2650900" y="2084685"/>
              <a:ext cx="2150558" cy="1290335"/>
            </a:xfrm>
            <a:prstGeom prst="rect">
              <a:avLst/>
            </a:prstGeom>
            <a:noFill/>
            <a:ln>
              <a:noFill/>
            </a:ln>
          </p:spPr>
          <p:txBody>
            <a:bodyPr anchorCtr="0" anchor="ctr" bIns="110600" lIns="105375" spcFirstLastPara="1" rIns="105375" wrap="square" tIns="110600">
              <a:noAutofit/>
            </a:bodyPr>
            <a:lstStyle/>
            <a:p>
              <a:pPr indent="0" lvl="0" marL="0" marR="0" rtl="0" algn="ctr">
                <a:lnSpc>
                  <a:spcPct val="90000"/>
                </a:lnSpc>
                <a:spcBef>
                  <a:spcPts val="0"/>
                </a:spcBef>
                <a:spcAft>
                  <a:spcPts val="0"/>
                </a:spcAft>
                <a:buClr>
                  <a:schemeClr val="dk1"/>
                </a:buClr>
                <a:buSzPts val="6500"/>
                <a:buFont typeface="Arial"/>
                <a:buNone/>
              </a:pPr>
              <a:r>
                <a:t/>
              </a:r>
              <a:endParaRPr sz="6500">
                <a:solidFill>
                  <a:schemeClr val="lt1"/>
                </a:solidFill>
                <a:latin typeface="Arial"/>
                <a:ea typeface="Arial"/>
                <a:cs typeface="Arial"/>
                <a:sym typeface="Arial"/>
              </a:endParaRPr>
            </a:p>
          </p:txBody>
        </p:sp>
        <p:sp>
          <p:nvSpPr>
            <p:cNvPr id="242" name="Google Shape;242;p20"/>
            <p:cNvSpPr/>
            <p:nvPr/>
          </p:nvSpPr>
          <p:spPr>
            <a:xfrm>
              <a:off x="1080992" y="3373220"/>
              <a:ext cx="5290375" cy="464028"/>
            </a:xfrm>
            <a:custGeom>
              <a:rect b="b" l="l" r="r" t="t"/>
              <a:pathLst>
                <a:path extrusionOk="0" h="120000" w="120000">
                  <a:moveTo>
                    <a:pt x="120000" y="0"/>
                  </a:moveTo>
                  <a:lnTo>
                    <a:pt x="120000" y="64422"/>
                  </a:lnTo>
                  <a:lnTo>
                    <a:pt x="0" y="64422"/>
                  </a:lnTo>
                  <a:lnTo>
                    <a:pt x="0" y="120000"/>
                  </a:lnTo>
                </a:path>
              </a:pathLst>
            </a:custGeom>
            <a:noFill/>
            <a:ln cap="flat" cmpd="sng" w="12700">
              <a:solidFill>
                <a:srgbClr val="E97131"/>
              </a:solidFill>
              <a:prstDash val="solid"/>
              <a:miter lim="800000"/>
              <a:headEnd len="sm" w="sm" type="none"/>
              <a:tailEnd len="med" w="med" type="stealth"/>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 name="Google Shape;243;p20"/>
            <p:cNvSpPr txBox="1"/>
            <p:nvPr/>
          </p:nvSpPr>
          <p:spPr>
            <a:xfrm>
              <a:off x="3593343" y="3602761"/>
              <a:ext cx="265672" cy="4946"/>
            </a:xfrm>
            <a:prstGeom prst="rect">
              <a:avLst/>
            </a:prstGeom>
            <a:noFill/>
            <a:ln>
              <a:noFill/>
            </a:ln>
          </p:spPr>
          <p:txBody>
            <a:bodyPr anchorCtr="0" anchor="ctr" bIns="0" lIns="12700" spcFirstLastPara="1" rIns="12700" wrap="square" tIns="0">
              <a:noAutofit/>
            </a:bodyPr>
            <a:lstStyle/>
            <a:p>
              <a:pPr indent="0" lvl="0" marL="0" marR="0" rtl="0" algn="ctr">
                <a:lnSpc>
                  <a:spcPct val="90000"/>
                </a:lnSpc>
                <a:spcBef>
                  <a:spcPts val="0"/>
                </a:spcBef>
                <a:spcAft>
                  <a:spcPts val="0"/>
                </a:spcAft>
                <a:buClr>
                  <a:schemeClr val="dk1"/>
                </a:buClr>
                <a:buSzPts val="500"/>
                <a:buFont typeface="Arial"/>
                <a:buNone/>
              </a:pPr>
              <a:r>
                <a:t/>
              </a:r>
              <a:endParaRPr sz="500">
                <a:solidFill>
                  <a:schemeClr val="dk1"/>
                </a:solidFill>
                <a:latin typeface="Arial"/>
                <a:ea typeface="Arial"/>
                <a:cs typeface="Arial"/>
                <a:sym typeface="Arial"/>
              </a:endParaRPr>
            </a:p>
          </p:txBody>
        </p:sp>
        <p:sp>
          <p:nvSpPr>
            <p:cNvPr id="244" name="Google Shape;244;p20"/>
            <p:cNvSpPr/>
            <p:nvPr/>
          </p:nvSpPr>
          <p:spPr>
            <a:xfrm>
              <a:off x="5296088" y="2084685"/>
              <a:ext cx="2150558" cy="1290335"/>
            </a:xfrm>
            <a:prstGeom prst="rect">
              <a:avLst/>
            </a:prstGeom>
            <a:solidFill>
              <a:srgbClr val="E97131"/>
            </a:solidFill>
            <a:ln cap="flat" cmpd="sng" w="1905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p20"/>
            <p:cNvSpPr txBox="1"/>
            <p:nvPr/>
          </p:nvSpPr>
          <p:spPr>
            <a:xfrm>
              <a:off x="5296088" y="2084685"/>
              <a:ext cx="2150558" cy="1290335"/>
            </a:xfrm>
            <a:prstGeom prst="rect">
              <a:avLst/>
            </a:prstGeom>
            <a:noFill/>
            <a:ln>
              <a:noFill/>
            </a:ln>
          </p:spPr>
          <p:txBody>
            <a:bodyPr anchorCtr="0" anchor="ctr" bIns="110600" lIns="105375" spcFirstLastPara="1" rIns="105375" wrap="square" tIns="110600">
              <a:noAutofit/>
            </a:bodyPr>
            <a:lstStyle/>
            <a:p>
              <a:pPr indent="0" lvl="0" marL="0" marR="0" rtl="0" algn="ctr">
                <a:lnSpc>
                  <a:spcPct val="90000"/>
                </a:lnSpc>
                <a:spcBef>
                  <a:spcPts val="0"/>
                </a:spcBef>
                <a:spcAft>
                  <a:spcPts val="0"/>
                </a:spcAft>
                <a:buClr>
                  <a:schemeClr val="dk1"/>
                </a:buClr>
                <a:buSzPts val="6500"/>
                <a:buFont typeface="Arial"/>
                <a:buNone/>
              </a:pPr>
              <a:r>
                <a:t/>
              </a:r>
              <a:endParaRPr sz="6500">
                <a:solidFill>
                  <a:schemeClr val="lt1"/>
                </a:solidFill>
                <a:latin typeface="Arial"/>
                <a:ea typeface="Arial"/>
                <a:cs typeface="Arial"/>
                <a:sym typeface="Arial"/>
              </a:endParaRPr>
            </a:p>
          </p:txBody>
        </p:sp>
        <p:sp>
          <p:nvSpPr>
            <p:cNvPr id="246" name="Google Shape;246;p20"/>
            <p:cNvSpPr/>
            <p:nvPr/>
          </p:nvSpPr>
          <p:spPr>
            <a:xfrm>
              <a:off x="5712" y="3869649"/>
              <a:ext cx="2150558" cy="1290335"/>
            </a:xfrm>
            <a:prstGeom prst="rect">
              <a:avLst/>
            </a:prstGeom>
            <a:solidFill>
              <a:srgbClr val="176B22"/>
            </a:solidFill>
            <a:ln cap="flat" cmpd="sng" w="1905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 name="Google Shape;247;p20"/>
            <p:cNvSpPr txBox="1"/>
            <p:nvPr/>
          </p:nvSpPr>
          <p:spPr>
            <a:xfrm>
              <a:off x="5712" y="3869649"/>
              <a:ext cx="2150558" cy="1290335"/>
            </a:xfrm>
            <a:prstGeom prst="rect">
              <a:avLst/>
            </a:prstGeom>
            <a:noFill/>
            <a:ln>
              <a:noFill/>
            </a:ln>
          </p:spPr>
          <p:txBody>
            <a:bodyPr anchorCtr="0" anchor="ctr" bIns="110600" lIns="105375" spcFirstLastPara="1" rIns="105375" wrap="square" tIns="110600">
              <a:noAutofit/>
            </a:bodyPr>
            <a:lstStyle/>
            <a:p>
              <a:pPr indent="0" lvl="0" marL="0" marR="0" rtl="0" algn="ctr">
                <a:lnSpc>
                  <a:spcPct val="90000"/>
                </a:lnSpc>
                <a:spcBef>
                  <a:spcPts val="0"/>
                </a:spcBef>
                <a:spcAft>
                  <a:spcPts val="0"/>
                </a:spcAft>
                <a:buClr>
                  <a:schemeClr val="dk1"/>
                </a:buClr>
                <a:buSzPts val="6500"/>
                <a:buFont typeface="Arial"/>
                <a:buNone/>
              </a:pPr>
              <a:r>
                <a:t/>
              </a:r>
              <a:endParaRPr sz="6500">
                <a:solidFill>
                  <a:schemeClr val="lt1"/>
                </a:solidFill>
                <a:latin typeface="Arial"/>
                <a:ea typeface="Arial"/>
                <a:cs typeface="Arial"/>
                <a:sym typeface="Arial"/>
              </a:endParaRPr>
            </a:p>
          </p:txBody>
        </p:sp>
      </p:grpSp>
      <p:sp>
        <p:nvSpPr>
          <p:cNvPr id="248" name="Google Shape;248;p20"/>
          <p:cNvSpPr txBox="1"/>
          <p:nvPr/>
        </p:nvSpPr>
        <p:spPr>
          <a:xfrm>
            <a:off x="3048886" y="-9451449"/>
            <a:ext cx="6097772" cy="415498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200">
                <a:solidFill>
                  <a:schemeClr val="dk1"/>
                </a:solidFill>
                <a:latin typeface="Arial"/>
                <a:ea typeface="Arial"/>
                <a:cs typeface="Arial"/>
                <a:sym typeface="Arial"/>
              </a:rPr>
              <a:t>. Collection/Withdrawal</a:t>
            </a:r>
            <a:endParaRPr b="1" sz="1200">
              <a:solidFill>
                <a:schemeClr val="dk1"/>
              </a:solidFill>
              <a:latin typeface="Arial"/>
              <a:ea typeface="Arial"/>
              <a:cs typeface="Arial"/>
              <a:sym typeface="Arial"/>
            </a:endParaRPr>
          </a:p>
          <a:p>
            <a:pPr indent="-76200" lvl="0" marL="0" marR="0" rtl="0" algn="l">
              <a:spcBef>
                <a:spcPts val="600"/>
              </a:spcBef>
              <a:spcAft>
                <a:spcPts val="0"/>
              </a:spcAft>
              <a:buClr>
                <a:schemeClr val="dk1"/>
              </a:buClr>
              <a:buSzPts val="1200"/>
              <a:buFont typeface="Arial"/>
              <a:buChar char="•"/>
            </a:pPr>
            <a:r>
              <a:rPr b="1" lang="en-US" sz="1200">
                <a:solidFill>
                  <a:schemeClr val="dk1"/>
                </a:solidFill>
                <a:latin typeface="Arial"/>
                <a:ea typeface="Arial"/>
                <a:cs typeface="Arial"/>
                <a:sym typeface="Arial"/>
              </a:rPr>
              <a:t>Receiver with Valid ID:</a:t>
            </a:r>
            <a:endParaRPr sz="1200">
              <a:solidFill>
                <a:schemeClr val="dk1"/>
              </a:solidFill>
              <a:latin typeface="Arial"/>
              <a:ea typeface="Arial"/>
              <a:cs typeface="Arial"/>
              <a:sym typeface="Arial"/>
            </a:endParaRPr>
          </a:p>
          <a:p>
            <a:pPr indent="-285750" lvl="1" marL="742950" marR="0" rtl="0" algn="l">
              <a:spcBef>
                <a:spcPts val="600"/>
              </a:spcBef>
              <a:spcAft>
                <a:spcPts val="0"/>
              </a:spcAft>
              <a:buClr>
                <a:schemeClr val="dk1"/>
              </a:buClr>
              <a:buSzPts val="1200"/>
              <a:buFont typeface="Arial"/>
              <a:buChar char="•"/>
            </a:pPr>
            <a:r>
              <a:rPr b="0" i="0" lang="en-US" sz="1200" u="none" cap="none" strike="noStrike">
                <a:solidFill>
                  <a:schemeClr val="dk1"/>
                </a:solidFill>
                <a:latin typeface="Arial"/>
                <a:ea typeface="Arial"/>
                <a:cs typeface="Arial"/>
                <a:sym typeface="Arial"/>
              </a:rPr>
              <a:t>Receiver accesses the funds via mobile money or cash pick-up using their identity documents.</a:t>
            </a:r>
            <a:endParaRPr b="0" i="0" sz="1200" u="none" cap="none" strike="noStrike">
              <a:solidFill>
                <a:schemeClr val="dk1"/>
              </a:solidFill>
              <a:latin typeface="Arial"/>
              <a:ea typeface="Arial"/>
              <a:cs typeface="Arial"/>
              <a:sym typeface="Arial"/>
            </a:endParaRPr>
          </a:p>
          <a:p>
            <a:pPr indent="-285750" lvl="1" marL="742950" marR="0" rtl="0" algn="l">
              <a:spcBef>
                <a:spcPts val="600"/>
              </a:spcBef>
              <a:spcAft>
                <a:spcPts val="0"/>
              </a:spcAft>
              <a:buClr>
                <a:schemeClr val="dk1"/>
              </a:buClr>
              <a:buSzPts val="1200"/>
              <a:buFont typeface="Arial"/>
              <a:buChar char="•"/>
            </a:pPr>
            <a:r>
              <a:rPr b="0" i="0" lang="en-US" sz="1200" u="none" cap="none" strike="noStrike">
                <a:solidFill>
                  <a:schemeClr val="dk1"/>
                </a:solidFill>
                <a:latin typeface="Arial"/>
                <a:ea typeface="Arial"/>
                <a:cs typeface="Arial"/>
                <a:sym typeface="Arial"/>
              </a:rPr>
              <a:t>Funds are used, transferred, or withdrawn as needed.</a:t>
            </a:r>
            <a:endParaRPr b="0" i="0" sz="1200" u="none" cap="none" strike="noStrike">
              <a:solidFill>
                <a:schemeClr val="dk1"/>
              </a:solidFill>
              <a:latin typeface="Arial"/>
              <a:ea typeface="Arial"/>
              <a:cs typeface="Arial"/>
              <a:sym typeface="Arial"/>
            </a:endParaRPr>
          </a:p>
          <a:p>
            <a:pPr indent="-76200" lvl="0" marL="0" marR="0" rtl="0" algn="l">
              <a:spcBef>
                <a:spcPts val="600"/>
              </a:spcBef>
              <a:spcAft>
                <a:spcPts val="0"/>
              </a:spcAft>
              <a:buClr>
                <a:schemeClr val="dk1"/>
              </a:buClr>
              <a:buSzPts val="1200"/>
              <a:buFont typeface="Arial"/>
              <a:buChar char="•"/>
            </a:pPr>
            <a:r>
              <a:rPr b="1" lang="en-US" sz="1200">
                <a:solidFill>
                  <a:schemeClr val="dk1"/>
                </a:solidFill>
                <a:latin typeface="Arial"/>
                <a:ea typeface="Arial"/>
                <a:cs typeface="Arial"/>
                <a:sym typeface="Arial"/>
              </a:rPr>
              <a:t>Receiver without Valid ID:</a:t>
            </a:r>
            <a:endParaRPr sz="1200">
              <a:solidFill>
                <a:schemeClr val="dk1"/>
              </a:solidFill>
              <a:latin typeface="Arial"/>
              <a:ea typeface="Arial"/>
              <a:cs typeface="Arial"/>
              <a:sym typeface="Arial"/>
            </a:endParaRPr>
          </a:p>
          <a:p>
            <a:pPr indent="-285750" lvl="1" marL="742950" marR="0" rtl="0" algn="l">
              <a:spcBef>
                <a:spcPts val="600"/>
              </a:spcBef>
              <a:spcAft>
                <a:spcPts val="0"/>
              </a:spcAft>
              <a:buClr>
                <a:schemeClr val="dk1"/>
              </a:buClr>
              <a:buSzPts val="1200"/>
              <a:buFont typeface="Arial"/>
              <a:buChar char="•"/>
            </a:pPr>
            <a:r>
              <a:rPr b="0" i="0" lang="en-US" sz="1200" u="none" cap="none" strike="noStrike">
                <a:solidFill>
                  <a:schemeClr val="dk1"/>
                </a:solidFill>
                <a:latin typeface="Arial"/>
                <a:ea typeface="Arial"/>
                <a:cs typeface="Arial"/>
                <a:sym typeface="Arial"/>
              </a:rPr>
              <a:t>Receiver cannot collect the funds due to the lack of identity documents.</a:t>
            </a:r>
            <a:endParaRPr b="0" i="0" sz="1200" u="none" cap="none" strike="noStrike">
              <a:solidFill>
                <a:schemeClr val="dk1"/>
              </a:solidFill>
              <a:latin typeface="Arial"/>
              <a:ea typeface="Arial"/>
              <a:cs typeface="Arial"/>
              <a:sym typeface="Arial"/>
            </a:endParaRPr>
          </a:p>
          <a:p>
            <a:pPr indent="-285750" lvl="1" marL="742950" marR="0" rtl="0" algn="l">
              <a:spcBef>
                <a:spcPts val="600"/>
              </a:spcBef>
              <a:spcAft>
                <a:spcPts val="0"/>
              </a:spcAft>
              <a:buClr>
                <a:schemeClr val="dk1"/>
              </a:buClr>
              <a:buSzPts val="1200"/>
              <a:buFont typeface="Arial"/>
              <a:buChar char="•"/>
            </a:pPr>
            <a:r>
              <a:rPr b="0" i="0" lang="en-US" sz="1200" u="none" cap="none" strike="noStrike">
                <a:solidFill>
                  <a:schemeClr val="dk1"/>
                </a:solidFill>
                <a:latin typeface="Arial"/>
                <a:ea typeface="Arial"/>
                <a:cs typeface="Arial"/>
                <a:sym typeface="Arial"/>
              </a:rPr>
              <a:t>The service provider may hold the funds temporarily and request alternative verification, such as community or local authority identification.</a:t>
            </a:r>
            <a:endParaRPr b="0" i="0" sz="1200" u="none" cap="none" strike="noStrike">
              <a:solidFill>
                <a:schemeClr val="dk1"/>
              </a:solidFill>
              <a:latin typeface="Arial"/>
              <a:ea typeface="Arial"/>
              <a:cs typeface="Arial"/>
              <a:sym typeface="Arial"/>
            </a:endParaRPr>
          </a:p>
          <a:p>
            <a:pPr indent="-285750" lvl="1" marL="742950" marR="0" rtl="0" algn="l">
              <a:spcBef>
                <a:spcPts val="600"/>
              </a:spcBef>
              <a:spcAft>
                <a:spcPts val="0"/>
              </a:spcAft>
              <a:buClr>
                <a:schemeClr val="dk1"/>
              </a:buClr>
              <a:buSzPts val="1200"/>
              <a:buFont typeface="Arial"/>
              <a:buChar char="•"/>
            </a:pPr>
            <a:r>
              <a:rPr b="0" i="0" lang="en-US" sz="1200" u="none" cap="none" strike="noStrike">
                <a:solidFill>
                  <a:schemeClr val="dk1"/>
                </a:solidFill>
                <a:latin typeface="Arial"/>
                <a:ea typeface="Arial"/>
                <a:cs typeface="Arial"/>
                <a:sym typeface="Arial"/>
              </a:rPr>
              <a:t>If the receiver cannot provide valid identification, the funds may be returned to the sender or require further intervention.</a:t>
            </a:r>
            <a:endParaRPr b="0" i="0" sz="1200" u="none" cap="none" strike="noStrike">
              <a:solidFill>
                <a:schemeClr val="dk1"/>
              </a:solidFill>
              <a:latin typeface="Arial"/>
              <a:ea typeface="Arial"/>
              <a:cs typeface="Arial"/>
              <a:sym typeface="Arial"/>
            </a:endParaRPr>
          </a:p>
          <a:p>
            <a:pPr indent="0" lvl="0" marL="0" marR="0" rtl="0" algn="l">
              <a:spcBef>
                <a:spcPts val="600"/>
              </a:spcBef>
              <a:spcAft>
                <a:spcPts val="0"/>
              </a:spcAft>
              <a:buNone/>
            </a:pPr>
            <a:r>
              <a:rPr b="1" lang="en-US" sz="1200">
                <a:solidFill>
                  <a:schemeClr val="dk1"/>
                </a:solidFill>
                <a:latin typeface="Arial"/>
                <a:ea typeface="Arial"/>
                <a:cs typeface="Arial"/>
                <a:sym typeface="Arial"/>
              </a:rPr>
              <a:t>6. Post-Transaction Experience</a:t>
            </a:r>
            <a:endParaRPr b="1" sz="1200">
              <a:solidFill>
                <a:schemeClr val="dk1"/>
              </a:solidFill>
              <a:latin typeface="Arial"/>
              <a:ea typeface="Arial"/>
              <a:cs typeface="Arial"/>
              <a:sym typeface="Arial"/>
            </a:endParaRPr>
          </a:p>
          <a:p>
            <a:pPr indent="-76200" lvl="0" marL="0" marR="0" rtl="0" algn="l">
              <a:spcBef>
                <a:spcPts val="600"/>
              </a:spcBef>
              <a:spcAft>
                <a:spcPts val="0"/>
              </a:spcAft>
              <a:buClr>
                <a:schemeClr val="dk1"/>
              </a:buClr>
              <a:buSzPts val="1200"/>
              <a:buFont typeface="Arial"/>
              <a:buChar char="•"/>
            </a:pPr>
            <a:r>
              <a:rPr lang="en-US" sz="1200">
                <a:solidFill>
                  <a:schemeClr val="dk1"/>
                </a:solidFill>
                <a:latin typeface="Arial"/>
                <a:ea typeface="Arial"/>
                <a:cs typeface="Arial"/>
                <a:sym typeface="Arial"/>
              </a:rPr>
              <a:t>Sender and receiver confirm receipt and discuss fund use.</a:t>
            </a:r>
            <a:endParaRPr sz="1200">
              <a:solidFill>
                <a:schemeClr val="dk1"/>
              </a:solidFill>
              <a:latin typeface="Arial"/>
              <a:ea typeface="Arial"/>
              <a:cs typeface="Arial"/>
              <a:sym typeface="Arial"/>
            </a:endParaRPr>
          </a:p>
          <a:p>
            <a:pPr indent="-76200" lvl="0" marL="0" marR="0" rtl="0" algn="l">
              <a:spcBef>
                <a:spcPts val="600"/>
              </a:spcBef>
              <a:spcAft>
                <a:spcPts val="0"/>
              </a:spcAft>
              <a:buClr>
                <a:schemeClr val="dk1"/>
              </a:buClr>
              <a:buSzPts val="1200"/>
              <a:buFont typeface="Arial"/>
              <a:buChar char="•"/>
            </a:pPr>
            <a:r>
              <a:rPr lang="en-US" sz="1200">
                <a:solidFill>
                  <a:schemeClr val="dk1"/>
                </a:solidFill>
                <a:latin typeface="Arial"/>
                <a:ea typeface="Arial"/>
                <a:cs typeface="Arial"/>
                <a:sym typeface="Arial"/>
              </a:rPr>
              <a:t>Feedback is provided on the service if necessary.</a:t>
            </a:r>
            <a:endParaRPr sz="1200">
              <a:solidFill>
                <a:schemeClr val="dk1"/>
              </a:solidFill>
              <a:latin typeface="Arial"/>
              <a:ea typeface="Arial"/>
              <a:cs typeface="Arial"/>
              <a:sym typeface="Arial"/>
            </a:endParaRPr>
          </a:p>
          <a:p>
            <a:pPr indent="-76200" lvl="0" marL="0" marR="0" rtl="0" algn="l">
              <a:spcBef>
                <a:spcPts val="600"/>
              </a:spcBef>
              <a:spcAft>
                <a:spcPts val="0"/>
              </a:spcAft>
              <a:buClr>
                <a:schemeClr val="dk1"/>
              </a:buClr>
              <a:buSzPts val="1200"/>
              <a:buFont typeface="Arial"/>
              <a:buChar char="•"/>
            </a:pPr>
            <a:r>
              <a:rPr b="1" lang="en-US" sz="1200">
                <a:solidFill>
                  <a:schemeClr val="dk1"/>
                </a:solidFill>
                <a:latin typeface="Arial"/>
                <a:ea typeface="Arial"/>
                <a:cs typeface="Arial"/>
                <a:sym typeface="Arial"/>
              </a:rPr>
              <a:t>In cases of unresolved issues:</a:t>
            </a:r>
            <a:endParaRPr sz="1200">
              <a:solidFill>
                <a:schemeClr val="dk1"/>
              </a:solidFill>
              <a:latin typeface="Arial"/>
              <a:ea typeface="Arial"/>
              <a:cs typeface="Arial"/>
              <a:sym typeface="Arial"/>
            </a:endParaRPr>
          </a:p>
          <a:p>
            <a:pPr indent="-285750" lvl="1" marL="742950" marR="0" rtl="0" algn="l">
              <a:spcBef>
                <a:spcPts val="600"/>
              </a:spcBef>
              <a:spcAft>
                <a:spcPts val="0"/>
              </a:spcAft>
              <a:buClr>
                <a:schemeClr val="dk1"/>
              </a:buClr>
              <a:buSzPts val="1200"/>
              <a:buFont typeface="Arial"/>
              <a:buChar char="•"/>
            </a:pPr>
            <a:r>
              <a:rPr b="0" i="0" lang="en-US" sz="1200" u="none" cap="none" strike="noStrike">
                <a:solidFill>
                  <a:schemeClr val="dk1"/>
                </a:solidFill>
                <a:latin typeface="Arial"/>
                <a:ea typeface="Arial"/>
                <a:cs typeface="Arial"/>
                <a:sym typeface="Arial"/>
              </a:rPr>
              <a:t>Customer support may be contacted to resolve identity verification problems or process refunds if the transaction could not be completed.</a:t>
            </a:r>
            <a:endParaRPr b="0" i="0" sz="1200" u="none" cap="none" strike="noStrike">
              <a:solidFill>
                <a:schemeClr val="dk1"/>
              </a:solidFill>
              <a:latin typeface="Arial"/>
              <a:ea typeface="Arial"/>
              <a:cs typeface="Arial"/>
              <a:sym typeface="Arial"/>
            </a:endParaRPr>
          </a:p>
        </p:txBody>
      </p:sp>
      <p:sp>
        <p:nvSpPr>
          <p:cNvPr id="249" name="Google Shape;249;p20"/>
          <p:cNvSpPr/>
          <p:nvPr/>
        </p:nvSpPr>
        <p:spPr>
          <a:xfrm>
            <a:off x="8534150" y="4473625"/>
            <a:ext cx="2954100" cy="1853100"/>
          </a:xfrm>
          <a:prstGeom prst="foldedCorner">
            <a:avLst>
              <a:gd fmla="val 16667" name="adj"/>
            </a:avLst>
          </a:prstGeom>
          <a:solidFill>
            <a:srgbClr val="FFD96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US"/>
              <a:t>Do use the NIRA team to understand what will be possible with the digital identity system. </a:t>
            </a:r>
            <a:br>
              <a:rPr lang="en-US"/>
            </a:br>
            <a:br>
              <a:rPr lang="en-US"/>
            </a:br>
            <a:r>
              <a:rPr lang="en-US"/>
              <a:t>Assume you are 12-18 months from now if needed to make your use case come alive</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53" name="Shape 253"/>
        <p:cNvGrpSpPr/>
        <p:nvPr/>
      </p:nvGrpSpPr>
      <p:grpSpPr>
        <a:xfrm>
          <a:off x="0" y="0"/>
          <a:ext cx="0" cy="0"/>
          <a:chOff x="0" y="0"/>
          <a:chExt cx="0" cy="0"/>
        </a:xfrm>
      </p:grpSpPr>
      <p:sp>
        <p:nvSpPr>
          <p:cNvPr id="254" name="Google Shape;254;p21"/>
          <p:cNvSpPr/>
          <p:nvPr/>
        </p:nvSpPr>
        <p:spPr>
          <a:xfrm>
            <a:off x="0" y="0"/>
            <a:ext cx="12191999" cy="6857365"/>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55" name="Google Shape;255;p21"/>
          <p:cNvSpPr/>
          <p:nvPr/>
        </p:nvSpPr>
        <p:spPr>
          <a:xfrm>
            <a:off x="640079" y="613954"/>
            <a:ext cx="10907487" cy="1894116"/>
          </a:xfrm>
          <a:prstGeom prst="rect">
            <a:avLst/>
          </a:prstGeom>
          <a:solidFill>
            <a:schemeClr val="lt1"/>
          </a:solidFill>
          <a:ln>
            <a:noFill/>
          </a:ln>
          <a:effectLst>
            <a:outerShdw blurRad="139700" rotWithShape="0" algn="t" dir="5400000" dist="127000">
              <a:srgbClr val="000000">
                <a:alpha val="1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56" name="Google Shape;256;p21"/>
          <p:cNvSpPr txBox="1"/>
          <p:nvPr>
            <p:ph type="title"/>
          </p:nvPr>
        </p:nvSpPr>
        <p:spPr>
          <a:xfrm>
            <a:off x="1043631" y="809898"/>
            <a:ext cx="9942716" cy="155448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Raleway"/>
              <a:buNone/>
            </a:pPr>
            <a:br>
              <a:rPr b="1" i="0" lang="en-US" sz="3400" u="none" strike="noStrike"/>
            </a:br>
            <a:r>
              <a:rPr b="1" i="0" lang="en-US" sz="3400" u="none" strike="noStrike"/>
              <a:t>Impact: </a:t>
            </a:r>
            <a:r>
              <a:rPr i="0" lang="en-US" sz="3400" u="none" strike="noStrike"/>
              <a:t>How many will be positively </a:t>
            </a:r>
            <a:r>
              <a:rPr lang="en-US" sz="3400"/>
              <a:t>a</a:t>
            </a:r>
            <a:r>
              <a:rPr i="0" lang="en-US" sz="3400" u="none" strike="noStrike"/>
              <a:t>ffected?</a:t>
            </a:r>
            <a:r>
              <a:rPr lang="en-US" sz="3400"/>
              <a:t> How would you convince of the value of the use case with numbers? (Time to find your inner economist!)</a:t>
            </a:r>
            <a:br>
              <a:rPr i="0" lang="en-US" sz="3400" u="none" strike="noStrike"/>
            </a:br>
            <a:endParaRPr sz="3400"/>
          </a:p>
        </p:txBody>
      </p:sp>
      <p:sp>
        <p:nvSpPr>
          <p:cNvPr id="257" name="Google Shape;257;p21"/>
          <p:cNvSpPr txBox="1"/>
          <p:nvPr>
            <p:ph idx="1" type="body"/>
          </p:nvPr>
        </p:nvSpPr>
        <p:spPr>
          <a:xfrm>
            <a:off x="7896724" y="3017525"/>
            <a:ext cx="3089700" cy="31248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None/>
            </a:pPr>
            <a:r>
              <a:t/>
            </a:r>
            <a:endParaRPr sz="2400"/>
          </a:p>
          <a:p>
            <a:pPr indent="-76200" lvl="0" marL="228600" rtl="0" algn="l">
              <a:lnSpc>
                <a:spcPct val="90000"/>
              </a:lnSpc>
              <a:spcBef>
                <a:spcPts val="1000"/>
              </a:spcBef>
              <a:spcAft>
                <a:spcPts val="0"/>
              </a:spcAft>
              <a:buClr>
                <a:schemeClr val="dk1"/>
              </a:buClr>
              <a:buSzPts val="2400"/>
              <a:buNone/>
            </a:pPr>
            <a:r>
              <a:t/>
            </a:r>
            <a:endParaRPr sz="2400"/>
          </a:p>
        </p:txBody>
      </p:sp>
      <p:cxnSp>
        <p:nvCxnSpPr>
          <p:cNvPr id="258" name="Google Shape;258;p21"/>
          <p:cNvCxnSpPr/>
          <p:nvPr/>
        </p:nvCxnSpPr>
        <p:spPr>
          <a:xfrm rot="10800000">
            <a:off x="838200" y="6485313"/>
            <a:ext cx="10515600" cy="0"/>
          </a:xfrm>
          <a:prstGeom prst="straightConnector1">
            <a:avLst/>
          </a:prstGeom>
          <a:noFill/>
          <a:ln cap="flat" cmpd="sng" w="57150">
            <a:solidFill>
              <a:schemeClr val="accent4"/>
            </a:solidFill>
            <a:prstDash val="solid"/>
            <a:miter lim="800000"/>
            <a:headEnd len="sm" w="sm" type="none"/>
            <a:tailEnd len="sm" w="sm" type="none"/>
          </a:ln>
        </p:spPr>
      </p:cxnSp>
      <p:sp>
        <p:nvSpPr>
          <p:cNvPr id="259" name="Google Shape;259;p21"/>
          <p:cNvSpPr txBox="1"/>
          <p:nvPr/>
        </p:nvSpPr>
        <p:spPr>
          <a:xfrm>
            <a:off x="3049030" y="2690336"/>
            <a:ext cx="6098058" cy="9233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br>
              <a:rPr lang="en-US" sz="1800">
                <a:solidFill>
                  <a:schemeClr val="dk1"/>
                </a:solidFill>
                <a:latin typeface="Arial"/>
                <a:ea typeface="Arial"/>
                <a:cs typeface="Arial"/>
                <a:sym typeface="Arial"/>
              </a:rPr>
            </a:br>
            <a:br>
              <a:rPr lang="en-US" sz="1800">
                <a:solidFill>
                  <a:schemeClr val="dk1"/>
                </a:solidFill>
                <a:latin typeface="Arial"/>
                <a:ea typeface="Arial"/>
                <a:cs typeface="Arial"/>
                <a:sym typeface="Arial"/>
              </a:rPr>
            </a:br>
            <a:endParaRPr sz="1800">
              <a:solidFill>
                <a:schemeClr val="dk1"/>
              </a:solidFill>
              <a:latin typeface="Arial"/>
              <a:ea typeface="Arial"/>
              <a:cs typeface="Arial"/>
              <a:sym typeface="Arial"/>
            </a:endParaRPr>
          </a:p>
        </p:txBody>
      </p:sp>
      <p:sp>
        <p:nvSpPr>
          <p:cNvPr id="260" name="Google Shape;260;p21"/>
          <p:cNvSpPr/>
          <p:nvPr/>
        </p:nvSpPr>
        <p:spPr>
          <a:xfrm>
            <a:off x="731650" y="4119500"/>
            <a:ext cx="1666200" cy="2022900"/>
          </a:xfrm>
          <a:prstGeom prst="foldedCorner">
            <a:avLst>
              <a:gd fmla="val 16667" name="adj"/>
            </a:avLst>
          </a:prstGeom>
          <a:solidFill>
            <a:srgbClr val="FFD96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US"/>
              <a:t>Research and find numbers to back up why this is a valuable use case for foundational digital identity</a:t>
            </a:r>
            <a:endParaRPr/>
          </a:p>
        </p:txBody>
      </p:sp>
      <p:sp>
        <p:nvSpPr>
          <p:cNvPr id="261" name="Google Shape;261;p21"/>
          <p:cNvSpPr/>
          <p:nvPr/>
        </p:nvSpPr>
        <p:spPr>
          <a:xfrm>
            <a:off x="2822525" y="4119500"/>
            <a:ext cx="1666200" cy="2022900"/>
          </a:xfrm>
          <a:prstGeom prst="foldedCorner">
            <a:avLst>
              <a:gd fmla="val 16667" name="adj"/>
            </a:avLst>
          </a:prstGeom>
          <a:solidFill>
            <a:srgbClr val="FFD96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a:t>If no solid number can be found, make estimates based on what you have, and justify your estimates</a:t>
            </a:r>
            <a:endParaRPr/>
          </a:p>
        </p:txBody>
      </p:sp>
      <p:sp>
        <p:nvSpPr>
          <p:cNvPr id="262" name="Google Shape;262;p21"/>
          <p:cNvSpPr txBox="1"/>
          <p:nvPr>
            <p:ph idx="1" type="body"/>
          </p:nvPr>
        </p:nvSpPr>
        <p:spPr>
          <a:xfrm>
            <a:off x="731650" y="2914975"/>
            <a:ext cx="5847900" cy="1077300"/>
          </a:xfrm>
          <a:prstGeom prst="rect">
            <a:avLst/>
          </a:prstGeom>
          <a:noFill/>
          <a:ln>
            <a:noFill/>
          </a:ln>
        </p:spPr>
        <p:txBody>
          <a:bodyPr anchorCtr="0" anchor="ctr" bIns="45700" lIns="91425" spcFirstLastPara="1" rIns="91425" wrap="square" tIns="45700">
            <a:normAutofit/>
          </a:bodyPr>
          <a:lstStyle/>
          <a:p>
            <a:pPr indent="0" lvl="0" marL="0" rtl="0" algn="l">
              <a:lnSpc>
                <a:spcPct val="70000"/>
              </a:lnSpc>
              <a:spcBef>
                <a:spcPts val="0"/>
              </a:spcBef>
              <a:spcAft>
                <a:spcPts val="0"/>
              </a:spcAft>
              <a:buClr>
                <a:schemeClr val="dk1"/>
              </a:buClr>
              <a:buSzPts val="2220"/>
              <a:buNone/>
            </a:pPr>
            <a:r>
              <a:rPr b="1" lang="en-US" sz="2020">
                <a:solidFill>
                  <a:srgbClr val="757575"/>
                </a:solidFill>
                <a:latin typeface="Play"/>
                <a:ea typeface="Play"/>
                <a:cs typeface="Play"/>
                <a:sym typeface="Play"/>
              </a:rPr>
              <a:t>For this page, you have to (please delete yellow post-its when done):</a:t>
            </a:r>
            <a:endParaRPr sz="1650">
              <a:solidFill>
                <a:srgbClr val="757575"/>
              </a:solidFill>
            </a:endParaRPr>
          </a:p>
        </p:txBody>
      </p:sp>
      <p:sp>
        <p:nvSpPr>
          <p:cNvPr id="263" name="Google Shape;263;p21"/>
          <p:cNvSpPr/>
          <p:nvPr/>
        </p:nvSpPr>
        <p:spPr>
          <a:xfrm>
            <a:off x="4913400" y="4119500"/>
            <a:ext cx="1666200" cy="2022900"/>
          </a:xfrm>
          <a:prstGeom prst="foldedCorner">
            <a:avLst>
              <a:gd fmla="val 16667" name="adj"/>
            </a:avLst>
          </a:prstGeom>
          <a:solidFill>
            <a:srgbClr val="FFD96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a:t>Bonus</a:t>
            </a:r>
            <a:r>
              <a:rPr lang="en-US"/>
              <a:t> for graphs, tables or other </a:t>
            </a:r>
            <a:r>
              <a:rPr lang="en-US"/>
              <a:t>illustration</a:t>
            </a:r>
            <a:r>
              <a:rPr lang="en-US"/>
              <a:t> that </a:t>
            </a:r>
            <a:r>
              <a:rPr lang="en-US"/>
              <a:t>quantitatively</a:t>
            </a:r>
            <a:r>
              <a:rPr lang="en-US"/>
              <a:t> explains the benefit of this use case</a:t>
            </a:r>
            <a:endParaRPr/>
          </a:p>
        </p:txBody>
      </p:sp>
      <p:sp>
        <p:nvSpPr>
          <p:cNvPr id="264" name="Google Shape;264;p21"/>
          <p:cNvSpPr txBox="1"/>
          <p:nvPr>
            <p:ph idx="1" type="body"/>
          </p:nvPr>
        </p:nvSpPr>
        <p:spPr>
          <a:xfrm>
            <a:off x="8184425" y="3067350"/>
            <a:ext cx="2822400" cy="1077300"/>
          </a:xfrm>
          <a:prstGeom prst="rect">
            <a:avLst/>
          </a:prstGeom>
          <a:noFill/>
          <a:ln>
            <a:noFill/>
          </a:ln>
        </p:spPr>
        <p:txBody>
          <a:bodyPr anchorCtr="0" anchor="ctr" bIns="45700" lIns="91425" spcFirstLastPara="1" rIns="91425" wrap="square" tIns="45700">
            <a:normAutofit/>
          </a:bodyPr>
          <a:lstStyle/>
          <a:p>
            <a:pPr indent="0" lvl="0" marL="0" rtl="0" algn="l">
              <a:lnSpc>
                <a:spcPct val="70000"/>
              </a:lnSpc>
              <a:spcBef>
                <a:spcPts val="0"/>
              </a:spcBef>
              <a:spcAft>
                <a:spcPts val="0"/>
              </a:spcAft>
              <a:buClr>
                <a:schemeClr val="dk1"/>
              </a:buClr>
              <a:buSzPts val="2220"/>
              <a:buNone/>
            </a:pPr>
            <a:r>
              <a:rPr b="1" lang="en-US" sz="2020">
                <a:solidFill>
                  <a:srgbClr val="757575"/>
                </a:solidFill>
                <a:latin typeface="Play"/>
                <a:ea typeface="Play"/>
                <a:cs typeface="Play"/>
                <a:sym typeface="Play"/>
              </a:rPr>
              <a:t>For this page, you may want to:</a:t>
            </a:r>
            <a:endParaRPr sz="1650">
              <a:solidFill>
                <a:srgbClr val="757575"/>
              </a:solidFill>
            </a:endParaRPr>
          </a:p>
        </p:txBody>
      </p:sp>
      <p:sp>
        <p:nvSpPr>
          <p:cNvPr id="265" name="Google Shape;265;p21"/>
          <p:cNvSpPr/>
          <p:nvPr/>
        </p:nvSpPr>
        <p:spPr>
          <a:xfrm>
            <a:off x="8184425" y="4119500"/>
            <a:ext cx="2514300" cy="2022900"/>
          </a:xfrm>
          <a:prstGeom prst="foldedCorner">
            <a:avLst>
              <a:gd fmla="val 16667" name="adj"/>
            </a:avLst>
          </a:prstGeom>
          <a:solidFill>
            <a:srgbClr val="FFD96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a:t>Just dedicate one analytical team member who is good with numbers to research this during the workshop</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